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charts/chart1.xml" ContentType="application/vnd.openxmlformats-officedocument.drawingml.chart+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83"/>
  </p:notesMasterIdLst>
  <p:sldIdLst>
    <p:sldId id="699" r:id="rId2"/>
    <p:sldId id="265" r:id="rId3"/>
    <p:sldId id="257" r:id="rId4"/>
    <p:sldId id="693" r:id="rId5"/>
    <p:sldId id="724" r:id="rId6"/>
    <p:sldId id="622" r:id="rId7"/>
    <p:sldId id="550" r:id="rId8"/>
    <p:sldId id="695" r:id="rId9"/>
    <p:sldId id="686" r:id="rId10"/>
    <p:sldId id="687" r:id="rId11"/>
    <p:sldId id="688" r:id="rId12"/>
    <p:sldId id="689" r:id="rId13"/>
    <p:sldId id="587" r:id="rId14"/>
    <p:sldId id="583" r:id="rId15"/>
    <p:sldId id="602" r:id="rId16"/>
    <p:sldId id="275" r:id="rId17"/>
    <p:sldId id="259" r:id="rId18"/>
    <p:sldId id="258" r:id="rId19"/>
    <p:sldId id="606" r:id="rId20"/>
    <p:sldId id="603" r:id="rId21"/>
    <p:sldId id="604" r:id="rId22"/>
    <p:sldId id="260" r:id="rId23"/>
    <p:sldId id="261" r:id="rId24"/>
    <p:sldId id="607" r:id="rId25"/>
    <p:sldId id="476" r:id="rId26"/>
    <p:sldId id="612" r:id="rId27"/>
    <p:sldId id="480" r:id="rId28"/>
    <p:sldId id="691" r:id="rId29"/>
    <p:sldId id="718" r:id="rId30"/>
    <p:sldId id="719" r:id="rId31"/>
    <p:sldId id="720" r:id="rId32"/>
    <p:sldId id="721" r:id="rId33"/>
    <p:sldId id="722" r:id="rId34"/>
    <p:sldId id="723" r:id="rId35"/>
    <p:sldId id="694" r:id="rId36"/>
    <p:sldId id="300" r:id="rId37"/>
    <p:sldId id="302" r:id="rId38"/>
    <p:sldId id="305" r:id="rId39"/>
    <p:sldId id="306" r:id="rId40"/>
    <p:sldId id="307" r:id="rId41"/>
    <p:sldId id="309" r:id="rId42"/>
    <p:sldId id="308" r:id="rId43"/>
    <p:sldId id="310" r:id="rId44"/>
    <p:sldId id="311" r:id="rId45"/>
    <p:sldId id="312" r:id="rId46"/>
    <p:sldId id="313" r:id="rId47"/>
    <p:sldId id="314" r:id="rId48"/>
    <p:sldId id="315" r:id="rId49"/>
    <p:sldId id="316" r:id="rId50"/>
    <p:sldId id="317" r:id="rId51"/>
    <p:sldId id="318" r:id="rId52"/>
    <p:sldId id="319" r:id="rId53"/>
    <p:sldId id="320" r:id="rId54"/>
    <p:sldId id="321" r:id="rId55"/>
    <p:sldId id="322" r:id="rId56"/>
    <p:sldId id="343" r:id="rId57"/>
    <p:sldId id="270" r:id="rId58"/>
    <p:sldId id="292" r:id="rId59"/>
    <p:sldId id="345" r:id="rId60"/>
    <p:sldId id="294" r:id="rId61"/>
    <p:sldId id="304" r:id="rId62"/>
    <p:sldId id="347" r:id="rId63"/>
    <p:sldId id="348" r:id="rId64"/>
    <p:sldId id="301" r:id="rId65"/>
    <p:sldId id="349" r:id="rId66"/>
    <p:sldId id="289" r:id="rId67"/>
    <p:sldId id="714" r:id="rId68"/>
    <p:sldId id="700" r:id="rId69"/>
    <p:sldId id="701" r:id="rId70"/>
    <p:sldId id="702" r:id="rId71"/>
    <p:sldId id="703" r:id="rId72"/>
    <p:sldId id="704" r:id="rId73"/>
    <p:sldId id="705" r:id="rId74"/>
    <p:sldId id="706" r:id="rId75"/>
    <p:sldId id="707" r:id="rId76"/>
    <p:sldId id="708" r:id="rId77"/>
    <p:sldId id="709" r:id="rId78"/>
    <p:sldId id="710" r:id="rId79"/>
    <p:sldId id="711" r:id="rId80"/>
    <p:sldId id="712" r:id="rId81"/>
    <p:sldId id="725" r:id="rId8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4692"/>
    <p:restoredTop sz="94704"/>
  </p:normalViewPr>
  <p:slideViewPr>
    <p:cSldViewPr snapToGrid="0" snapToObjects="1">
      <p:cViewPr varScale="1">
        <p:scale>
          <a:sx n="47" d="100"/>
          <a:sy n="47" d="100"/>
        </p:scale>
        <p:origin x="216" y="10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presProps" Target="pres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5006661304292844E-2"/>
          <c:y val="0"/>
          <c:w val="0.96449891820954814"/>
          <c:h val="0.86714069950956263"/>
        </c:manualLayout>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dPt>
            <c:idx val="10"/>
            <c:invertIfNegative val="0"/>
            <c:bubble3D val="0"/>
            <c:spPr>
              <a:solidFill>
                <a:schemeClr val="tx1">
                  <a:lumMod val="20000"/>
                  <a:lumOff val="80000"/>
                </a:schemeClr>
              </a:solidFill>
              <a:ln>
                <a:noFill/>
              </a:ln>
              <a:effectLst/>
            </c:spPr>
            <c:extLst>
              <c:ext xmlns:c16="http://schemas.microsoft.com/office/drawing/2014/chart" uri="{C3380CC4-5D6E-409C-BE32-E72D297353CC}">
                <c16:uniqueId val="{00000004-5981-4365-BFD2-F3D2B208F74F}"/>
              </c:ext>
            </c:extLst>
          </c:dPt>
          <c:dLbls>
            <c:dLbl>
              <c:idx val="0"/>
              <c:tx>
                <c:rich>
                  <a:bodyPr/>
                  <a:lstStyle/>
                  <a:p>
                    <a:r>
                      <a:rPr lang="en-US" sz="2000" b="1">
                        <a:solidFill>
                          <a:schemeClr val="bg1"/>
                        </a:solidFill>
                        <a:latin typeface="Segoe UI" panose="020B0502040204020203" pitchFamily="34" charset="0"/>
                        <a:ea typeface="Segoe UI" panose="020B0502040204020203" pitchFamily="34" charset="0"/>
                        <a:cs typeface="Segoe UI" panose="020B0502040204020203" pitchFamily="34" charset="0"/>
                      </a:rPr>
                      <a:t>67</a:t>
                    </a:r>
                    <a:br>
                      <a:rPr lang="en-US" sz="2000" b="1">
                        <a:solidFill>
                          <a:schemeClr val="bg1"/>
                        </a:solidFill>
                        <a:latin typeface="Segoe UI" panose="020B0502040204020203" pitchFamily="34" charset="0"/>
                        <a:ea typeface="Segoe UI" panose="020B0502040204020203" pitchFamily="34" charset="0"/>
                        <a:cs typeface="Segoe UI" panose="020B0502040204020203" pitchFamily="34" charset="0"/>
                      </a:rPr>
                    </a:br>
                    <a:r>
                      <a:rPr lang="en-US" sz="1000" b="0">
                        <a:solidFill>
                          <a:schemeClr val="bg1"/>
                        </a:solidFill>
                        <a:latin typeface="Segoe UI" panose="020B0502040204020203" pitchFamily="34" charset="0"/>
                        <a:ea typeface="Segoe UI" panose="020B0502040204020203" pitchFamily="34" charset="0"/>
                        <a:cs typeface="Segoe UI" panose="020B0502040204020203" pitchFamily="34" charset="0"/>
                      </a:rPr>
                      <a:t>Years</a:t>
                    </a:r>
                    <a:endParaRPr lang="en-US" sz="1000" b="0">
                      <a:solidFill>
                        <a:schemeClr val="bg1"/>
                      </a:solidFill>
                      <a:latin typeface="Segoe UI Semibold" panose="020B0702040204020203" pitchFamily="34" charset="0"/>
                      <a:cs typeface="Segoe UI Semibold" panose="020B0702040204020203" pitchFamily="34" charset="0"/>
                    </a:endParaRPr>
                  </a:p>
                </c:rich>
              </c:tx>
              <c:dLblPos val="inBase"/>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C-5981-4365-BFD2-F3D2B208F74F}"/>
                </c:ext>
              </c:extLst>
            </c:dLbl>
            <c:dLbl>
              <c:idx val="6"/>
              <c:tx>
                <c:rich>
                  <a:bodyPr/>
                  <a:lstStyle/>
                  <a:p>
                    <a:r>
                      <a:rPr lang="en-US" sz="2000" b="1">
                        <a:solidFill>
                          <a:schemeClr val="bg1"/>
                        </a:solidFill>
                        <a:latin typeface="Segoe UI" panose="020B0502040204020203" pitchFamily="34" charset="0"/>
                        <a:ea typeface="Segoe UI" panose="020B0502040204020203" pitchFamily="34" charset="0"/>
                        <a:cs typeface="Segoe UI" panose="020B0502040204020203" pitchFamily="34" charset="0"/>
                      </a:rPr>
                      <a:t>25</a:t>
                    </a:r>
                  </a:p>
                  <a:p>
                    <a:r>
                      <a:rPr lang="en-US" sz="1000" b="1">
                        <a:solidFill>
                          <a:schemeClr val="bg1"/>
                        </a:solidFill>
                        <a:latin typeface="Segoe UI" panose="020B0502040204020203" pitchFamily="34" charset="0"/>
                        <a:ea typeface="Segoe UI" panose="020B0502040204020203" pitchFamily="34" charset="0"/>
                        <a:cs typeface="Segoe UI" panose="020B0502040204020203" pitchFamily="34" charset="0"/>
                      </a:rPr>
                      <a:t>Years</a:t>
                    </a:r>
                    <a:endParaRPr lang="en-US" sz="1000">
                      <a:solidFill>
                        <a:schemeClr val="bg1"/>
                      </a:solidFill>
                    </a:endParaRPr>
                  </a:p>
                </c:rich>
              </c:tx>
              <c:dLblPos val="inBase"/>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D-5981-4365-BFD2-F3D2B208F74F}"/>
                </c:ext>
              </c:extLst>
            </c:dLbl>
            <c:dLbl>
              <c:idx val="9"/>
              <c:tx>
                <c:rich>
                  <a:bodyPr/>
                  <a:lstStyle/>
                  <a:p>
                    <a:r>
                      <a:rPr lang="en-US" sz="2000" b="1" dirty="0">
                        <a:solidFill>
                          <a:schemeClr val="bg1"/>
                        </a:solidFill>
                        <a:latin typeface="Segoe UI" panose="020B0502040204020203" pitchFamily="34" charset="0"/>
                        <a:ea typeface="Segoe UI" panose="020B0502040204020203" pitchFamily="34" charset="0"/>
                        <a:cs typeface="Segoe UI" panose="020B0502040204020203" pitchFamily="34" charset="0"/>
                      </a:rPr>
                      <a:t>10</a:t>
                    </a:r>
                  </a:p>
                  <a:p>
                    <a:r>
                      <a:rPr lang="en-US" sz="1000" b="1" dirty="0">
                        <a:solidFill>
                          <a:schemeClr val="bg1"/>
                        </a:solidFill>
                        <a:latin typeface="Segoe UI" panose="020B0502040204020203" pitchFamily="34" charset="0"/>
                        <a:ea typeface="Segoe UI" panose="020B0502040204020203" pitchFamily="34" charset="0"/>
                        <a:cs typeface="Segoe UI" panose="020B0502040204020203" pitchFamily="34" charset="0"/>
                      </a:rPr>
                      <a:t>Years</a:t>
                    </a:r>
                    <a:endParaRPr lang="en-US" sz="1000" b="1" dirty="0">
                      <a:solidFill>
                        <a:schemeClr val="bg1"/>
                      </a:solidFill>
                    </a:endParaRPr>
                  </a:p>
                </c:rich>
              </c:tx>
              <c:dLblPos val="inBase"/>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E-5981-4365-BFD2-F3D2B208F74F}"/>
                </c:ext>
              </c:extLst>
            </c:dLbl>
            <c:spPr>
              <a:noFill/>
              <a:ln>
                <a:noFill/>
              </a:ln>
              <a:effectLst/>
            </c:spPr>
            <c:txPr>
              <a:bodyPr rot="0" spcFirstLastPara="1" vertOverflow="ellipsis" vert="horz" wrap="square" lIns="38100" tIns="19050" rIns="38100" bIns="19050" anchor="ctr" anchorCtr="1">
                <a:spAutoFit/>
              </a:bodyPr>
              <a:lstStyle/>
              <a:p>
                <a:pPr>
                  <a:defRPr sz="2000" b="1" i="0" u="none" strike="noStrike" kern="1200" baseline="0">
                    <a:solidFill>
                      <a:schemeClr val="bg1"/>
                    </a:solidFill>
                    <a:latin typeface="Segoe UI" panose="020B0502040204020203" pitchFamily="34" charset="0"/>
                    <a:ea typeface="Segoe UI" panose="020B0502040204020203" pitchFamily="34" charset="0"/>
                    <a:cs typeface="Segoe UI" panose="020B0502040204020203" pitchFamily="34" charset="0"/>
                  </a:defRPr>
                </a:pPr>
                <a:endParaRPr lang="en-US"/>
              </a:p>
            </c:txPr>
            <c:dLblPos val="inBase"/>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Sheet1!$A$2:$A$12</c:f>
              <c:strCache>
                <c:ptCount val="11"/>
                <c:pt idx="0">
                  <c:v>1920</c:v>
                </c:pt>
                <c:pt idx="1">
                  <c:v>1930</c:v>
                </c:pt>
                <c:pt idx="2">
                  <c:v>1940</c:v>
                </c:pt>
                <c:pt idx="3">
                  <c:v>1950</c:v>
                </c:pt>
                <c:pt idx="4">
                  <c:v>1960</c:v>
                </c:pt>
                <c:pt idx="5">
                  <c:v>1970</c:v>
                </c:pt>
                <c:pt idx="6">
                  <c:v>1980</c:v>
                </c:pt>
                <c:pt idx="7">
                  <c:v>1990</c:v>
                </c:pt>
                <c:pt idx="8">
                  <c:v>2000</c:v>
                </c:pt>
                <c:pt idx="9">
                  <c:v>2010's</c:v>
                </c:pt>
                <c:pt idx="10">
                  <c:v>2020's</c:v>
                </c:pt>
              </c:strCache>
            </c:strRef>
          </c:cat>
          <c:val>
            <c:numRef>
              <c:f>Sheet1!$B$2:$B$12</c:f>
              <c:numCache>
                <c:formatCode>General</c:formatCode>
                <c:ptCount val="11"/>
                <c:pt idx="0">
                  <c:v>6</c:v>
                </c:pt>
                <c:pt idx="1">
                  <c:v>5.3</c:v>
                </c:pt>
                <c:pt idx="2">
                  <c:v>4.5</c:v>
                </c:pt>
                <c:pt idx="3">
                  <c:v>3.7</c:v>
                </c:pt>
                <c:pt idx="4">
                  <c:v>3</c:v>
                </c:pt>
                <c:pt idx="5">
                  <c:v>2.6</c:v>
                </c:pt>
                <c:pt idx="6">
                  <c:v>2.2999999999999998</c:v>
                </c:pt>
                <c:pt idx="7">
                  <c:v>2</c:v>
                </c:pt>
                <c:pt idx="8">
                  <c:v>1.8</c:v>
                </c:pt>
                <c:pt idx="9">
                  <c:v>1.5</c:v>
                </c:pt>
                <c:pt idx="10">
                  <c:v>1.1000000000000001</c:v>
                </c:pt>
              </c:numCache>
            </c:numRef>
          </c:val>
          <c:extLst>
            <c:ext xmlns:c16="http://schemas.microsoft.com/office/drawing/2014/chart" uri="{C3380CC4-5D6E-409C-BE32-E72D297353CC}">
              <c16:uniqueId val="{00000000-5981-4365-BFD2-F3D2B208F74F}"/>
            </c:ext>
          </c:extLst>
        </c:ser>
        <c:dLbls>
          <c:showLegendKey val="0"/>
          <c:showVal val="0"/>
          <c:showCatName val="0"/>
          <c:showSerName val="0"/>
          <c:showPercent val="0"/>
          <c:showBubbleSize val="0"/>
        </c:dLbls>
        <c:gapWidth val="9"/>
        <c:overlap val="-27"/>
        <c:axId val="364697704"/>
        <c:axId val="364698488"/>
      </c:barChart>
      <c:catAx>
        <c:axId val="364697704"/>
        <c:scaling>
          <c:orientation val="minMax"/>
        </c:scaling>
        <c:delete val="0"/>
        <c:axPos val="b"/>
        <c:numFmt formatCode="General" sourceLinked="1"/>
        <c:majorTickMark val="out"/>
        <c:minorTickMark val="none"/>
        <c:tickLblPos val="nextTo"/>
        <c:spPr>
          <a:noFill/>
          <a:ln w="6350" cap="flat" cmpd="sng" algn="ctr">
            <a:solidFill>
              <a:schemeClr val="tx1">
                <a:lumMod val="75000"/>
              </a:schemeClr>
            </a:solidFill>
            <a:round/>
          </a:ln>
          <a:effectLst/>
        </c:spPr>
        <c:txPr>
          <a:bodyPr rot="-60000000" spcFirstLastPara="1" vertOverflow="ellipsis" vert="horz" wrap="square" anchor="ctr" anchorCtr="1"/>
          <a:lstStyle/>
          <a:p>
            <a:pPr>
              <a:defRPr sz="1200" b="0" i="0" u="none" strike="noStrike" kern="1200" baseline="0">
                <a:ln>
                  <a:noFill/>
                </a:ln>
                <a:solidFill>
                  <a:schemeClr val="tx1"/>
                </a:solidFill>
                <a:effectLst/>
                <a:latin typeface="+mn-lt"/>
                <a:ea typeface="+mn-ea"/>
                <a:cs typeface="+mn-cs"/>
              </a:defRPr>
            </a:pPr>
            <a:endParaRPr lang="en-US"/>
          </a:p>
        </c:txPr>
        <c:crossAx val="364698488"/>
        <c:crosses val="autoZero"/>
        <c:auto val="1"/>
        <c:lblAlgn val="ctr"/>
        <c:lblOffset val="100"/>
        <c:noMultiLvlLbl val="0"/>
      </c:catAx>
      <c:valAx>
        <c:axId val="364698488"/>
        <c:scaling>
          <c:orientation val="minMax"/>
          <c:max val="6"/>
        </c:scaling>
        <c:delete val="1"/>
        <c:axPos val="l"/>
        <c:numFmt formatCode="General" sourceLinked="1"/>
        <c:majorTickMark val="out"/>
        <c:minorTickMark val="none"/>
        <c:tickLblPos val="nextTo"/>
        <c:crossAx val="364697704"/>
        <c:crosses val="autoZero"/>
        <c:crossBetween val="between"/>
      </c:valAx>
      <c:spPr>
        <a:noFill/>
        <a:ln>
          <a:noFill/>
        </a:ln>
        <a:effectLst/>
      </c:spPr>
    </c:plotArea>
    <c:plotVisOnly val="1"/>
    <c:dispBlanksAs val="gap"/>
    <c:showDLblsOverMax val="0"/>
  </c:chart>
  <c:spPr>
    <a:noFill/>
    <a:ln>
      <a:noFill/>
    </a:ln>
    <a:effectLst/>
  </c:spPr>
  <c:txPr>
    <a:bodyPr/>
    <a:lstStyle/>
    <a:p>
      <a:pPr>
        <a:defRPr>
          <a:solidFill>
            <a:schemeClr val="bg1"/>
          </a:solidFill>
        </a:defRPr>
      </a:pPr>
      <a:endParaRPr lang="en-US"/>
    </a:p>
  </c:txPr>
  <c:externalData r:id="rId1">
    <c:autoUpdate val="0"/>
  </c:externalData>
</c:chartSpace>
</file>

<file path=ppt/diagrams/_rels/data1.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5.svg"/><Relationship Id="rId5" Type="http://schemas.openxmlformats.org/officeDocument/2006/relationships/image" Target="../media/image14.png"/><Relationship Id="rId10" Type="http://schemas.openxmlformats.org/officeDocument/2006/relationships/image" Target="../media/image19.svg"/><Relationship Id="rId4" Type="http://schemas.openxmlformats.org/officeDocument/2006/relationships/image" Target="../media/image13.svg"/><Relationship Id="rId9" Type="http://schemas.openxmlformats.org/officeDocument/2006/relationships/image" Target="../media/image18.png"/></Relationships>
</file>

<file path=ppt/diagrams/_rels/data2.xml.rels><?xml version="1.0" encoding="UTF-8" standalone="yes"?>
<Relationships xmlns="http://schemas.openxmlformats.org/package/2006/relationships"><Relationship Id="rId8" Type="http://schemas.openxmlformats.org/officeDocument/2006/relationships/image" Target="../media/image48.sv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image" Target="../media/image42.svg"/><Relationship Id="rId1" Type="http://schemas.openxmlformats.org/officeDocument/2006/relationships/image" Target="../media/image41.png"/><Relationship Id="rId6" Type="http://schemas.openxmlformats.org/officeDocument/2006/relationships/image" Target="../media/image46.svg"/><Relationship Id="rId5" Type="http://schemas.openxmlformats.org/officeDocument/2006/relationships/image" Target="../media/image45.png"/><Relationship Id="rId10" Type="http://schemas.openxmlformats.org/officeDocument/2006/relationships/image" Target="../media/image49.svg"/><Relationship Id="rId4" Type="http://schemas.openxmlformats.org/officeDocument/2006/relationships/image" Target="../media/image44.svg"/><Relationship Id="rId9" Type="http://schemas.openxmlformats.org/officeDocument/2006/relationships/image" Target="../media/image12.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5.svg"/><Relationship Id="rId5" Type="http://schemas.openxmlformats.org/officeDocument/2006/relationships/image" Target="../media/image14.png"/><Relationship Id="rId10" Type="http://schemas.openxmlformats.org/officeDocument/2006/relationships/image" Target="../media/image19.svg"/><Relationship Id="rId4" Type="http://schemas.openxmlformats.org/officeDocument/2006/relationships/image" Target="../media/image13.svg"/><Relationship Id="rId9" Type="http://schemas.openxmlformats.org/officeDocument/2006/relationships/image" Target="../media/image18.png"/></Relationships>
</file>

<file path=ppt/diagrams/_rels/drawing2.xml.rels><?xml version="1.0" encoding="UTF-8" standalone="yes"?>
<Relationships xmlns="http://schemas.openxmlformats.org/package/2006/relationships"><Relationship Id="rId8" Type="http://schemas.openxmlformats.org/officeDocument/2006/relationships/image" Target="../media/image48.sv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image" Target="../media/image42.svg"/><Relationship Id="rId1" Type="http://schemas.openxmlformats.org/officeDocument/2006/relationships/image" Target="../media/image41.png"/><Relationship Id="rId6" Type="http://schemas.openxmlformats.org/officeDocument/2006/relationships/image" Target="../media/image46.svg"/><Relationship Id="rId5" Type="http://schemas.openxmlformats.org/officeDocument/2006/relationships/image" Target="../media/image45.png"/><Relationship Id="rId10" Type="http://schemas.openxmlformats.org/officeDocument/2006/relationships/image" Target="../media/image49.svg"/><Relationship Id="rId4" Type="http://schemas.openxmlformats.org/officeDocument/2006/relationships/image" Target="../media/image44.svg"/><Relationship Id="rId9" Type="http://schemas.openxmlformats.org/officeDocument/2006/relationships/image" Target="../media/image12.pn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E8EBB05-625D-4A4D-A2DC-A16D51A816E3}"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20FB9019-CB62-45C0-BAA8-FB0733253ED3}">
      <dgm:prSet/>
      <dgm:spPr/>
      <dgm:t>
        <a:bodyPr/>
        <a:lstStyle/>
        <a:p>
          <a:r>
            <a:rPr lang="en-US"/>
            <a:t>Azure Data Ecosystem – When to use what !</a:t>
          </a:r>
        </a:p>
      </dgm:t>
    </dgm:pt>
    <dgm:pt modelId="{B055FD66-D059-41B2-92F6-C5185C5B74F7}" type="parTrans" cxnId="{2FB634B7-46AE-4016-8266-4312AEAD2C15}">
      <dgm:prSet/>
      <dgm:spPr/>
      <dgm:t>
        <a:bodyPr/>
        <a:lstStyle/>
        <a:p>
          <a:endParaRPr lang="en-US"/>
        </a:p>
      </dgm:t>
    </dgm:pt>
    <dgm:pt modelId="{7D2E5914-3BA2-4E96-8760-95767AF33498}" type="sibTrans" cxnId="{2FB634B7-46AE-4016-8266-4312AEAD2C15}">
      <dgm:prSet/>
      <dgm:spPr/>
      <dgm:t>
        <a:bodyPr/>
        <a:lstStyle/>
        <a:p>
          <a:endParaRPr lang="en-US"/>
        </a:p>
      </dgm:t>
    </dgm:pt>
    <dgm:pt modelId="{5AE8844F-67FE-4961-B623-9BC048CB7B22}">
      <dgm:prSet/>
      <dgm:spPr/>
      <dgm:t>
        <a:bodyPr/>
        <a:lstStyle/>
        <a:p>
          <a:r>
            <a:rPr lang="en-US"/>
            <a:t>Architectural Standards &amp; Best Practices in Azure . </a:t>
          </a:r>
        </a:p>
      </dgm:t>
    </dgm:pt>
    <dgm:pt modelId="{EBE89860-F3E6-4B34-91FB-0385AD291240}" type="parTrans" cxnId="{A62024E7-ED3F-47CA-9521-B9B4CEE9F9F3}">
      <dgm:prSet/>
      <dgm:spPr/>
      <dgm:t>
        <a:bodyPr/>
        <a:lstStyle/>
        <a:p>
          <a:endParaRPr lang="en-US"/>
        </a:p>
      </dgm:t>
    </dgm:pt>
    <dgm:pt modelId="{7D511498-F7F8-4FCA-ADC3-4A4C0C6FC43C}" type="sibTrans" cxnId="{A62024E7-ED3F-47CA-9521-B9B4CEE9F9F3}">
      <dgm:prSet/>
      <dgm:spPr/>
      <dgm:t>
        <a:bodyPr/>
        <a:lstStyle/>
        <a:p>
          <a:endParaRPr lang="en-US"/>
        </a:p>
      </dgm:t>
    </dgm:pt>
    <dgm:pt modelId="{0003ECDA-2823-457F-B448-C16DBCE909F4}">
      <dgm:prSet/>
      <dgm:spPr/>
      <dgm:t>
        <a:bodyPr/>
        <a:lstStyle/>
        <a:p>
          <a:r>
            <a:rPr lang="en-US"/>
            <a:t>Hands on Project ready confidence.</a:t>
          </a:r>
        </a:p>
      </dgm:t>
    </dgm:pt>
    <dgm:pt modelId="{78FC006A-EDE5-472E-BD6E-EEEEEF78A195}" type="parTrans" cxnId="{F73EB611-5E5F-4B74-9946-D3581C67D353}">
      <dgm:prSet/>
      <dgm:spPr/>
      <dgm:t>
        <a:bodyPr/>
        <a:lstStyle/>
        <a:p>
          <a:endParaRPr lang="en-US"/>
        </a:p>
      </dgm:t>
    </dgm:pt>
    <dgm:pt modelId="{BA5BD0A0-5F2B-4D1E-9DAE-B5EA6562D7F9}" type="sibTrans" cxnId="{F73EB611-5E5F-4B74-9946-D3581C67D353}">
      <dgm:prSet/>
      <dgm:spPr/>
      <dgm:t>
        <a:bodyPr/>
        <a:lstStyle/>
        <a:p>
          <a:endParaRPr lang="en-US"/>
        </a:p>
      </dgm:t>
    </dgm:pt>
    <dgm:pt modelId="{C9ACA1C4-2A0E-4543-AFE8-C9601E9BDE15}">
      <dgm:prSet/>
      <dgm:spPr/>
      <dgm:t>
        <a:bodyPr/>
        <a:lstStyle/>
        <a:p>
          <a:r>
            <a:rPr lang="en-US"/>
            <a:t>Tackling Real world challenges in Azure Data Platform</a:t>
          </a:r>
        </a:p>
      </dgm:t>
    </dgm:pt>
    <dgm:pt modelId="{34A1CCA5-6014-4733-B89E-8C3B7C6B7D1B}" type="parTrans" cxnId="{A8EB8A78-FCFE-44D0-AA11-0B7EC5CA120A}">
      <dgm:prSet/>
      <dgm:spPr/>
      <dgm:t>
        <a:bodyPr/>
        <a:lstStyle/>
        <a:p>
          <a:endParaRPr lang="en-US"/>
        </a:p>
      </dgm:t>
    </dgm:pt>
    <dgm:pt modelId="{E94C718D-31D8-4486-8E3C-887C6696506B}" type="sibTrans" cxnId="{A8EB8A78-FCFE-44D0-AA11-0B7EC5CA120A}">
      <dgm:prSet/>
      <dgm:spPr/>
      <dgm:t>
        <a:bodyPr/>
        <a:lstStyle/>
        <a:p>
          <a:endParaRPr lang="en-US"/>
        </a:p>
      </dgm:t>
    </dgm:pt>
    <dgm:pt modelId="{EF4D16A4-681E-4734-A463-32FF9FDAD663}">
      <dgm:prSet/>
      <dgm:spPr/>
      <dgm:t>
        <a:bodyPr/>
        <a:lstStyle/>
        <a:p>
          <a:r>
            <a:rPr lang="en-US"/>
            <a:t>Real world use cases and architectures for huge clients. </a:t>
          </a:r>
        </a:p>
      </dgm:t>
    </dgm:pt>
    <dgm:pt modelId="{CAEEDB6E-F2C1-41A9-B28F-D183B437DD5A}" type="parTrans" cxnId="{93A6EB10-7115-4A3B-A7B5-C2EE7567B7D0}">
      <dgm:prSet/>
      <dgm:spPr/>
      <dgm:t>
        <a:bodyPr/>
        <a:lstStyle/>
        <a:p>
          <a:endParaRPr lang="en-US"/>
        </a:p>
      </dgm:t>
    </dgm:pt>
    <dgm:pt modelId="{D7AB1F1F-180B-490E-ACB6-C5D27AE0BE29}" type="sibTrans" cxnId="{93A6EB10-7115-4A3B-A7B5-C2EE7567B7D0}">
      <dgm:prSet/>
      <dgm:spPr/>
      <dgm:t>
        <a:bodyPr/>
        <a:lstStyle/>
        <a:p>
          <a:endParaRPr lang="en-US"/>
        </a:p>
      </dgm:t>
    </dgm:pt>
    <dgm:pt modelId="{DFCA8AF9-5DF4-4BDE-871F-B846A032D767}" type="pres">
      <dgm:prSet presAssocID="{6E8EBB05-625D-4A4D-A2DC-A16D51A816E3}" presName="root" presStyleCnt="0">
        <dgm:presLayoutVars>
          <dgm:dir/>
          <dgm:resizeHandles val="exact"/>
        </dgm:presLayoutVars>
      </dgm:prSet>
      <dgm:spPr/>
    </dgm:pt>
    <dgm:pt modelId="{14BEF772-1215-49AE-9179-ECFA2A478A42}" type="pres">
      <dgm:prSet presAssocID="{6E8EBB05-625D-4A4D-A2DC-A16D51A816E3}" presName="container" presStyleCnt="0">
        <dgm:presLayoutVars>
          <dgm:dir/>
          <dgm:resizeHandles val="exact"/>
        </dgm:presLayoutVars>
      </dgm:prSet>
      <dgm:spPr/>
    </dgm:pt>
    <dgm:pt modelId="{7404DE46-0BE0-4554-AFC4-373006334F86}" type="pres">
      <dgm:prSet presAssocID="{20FB9019-CB62-45C0-BAA8-FB0733253ED3}" presName="compNode" presStyleCnt="0"/>
      <dgm:spPr/>
    </dgm:pt>
    <dgm:pt modelId="{2FA9628A-969D-4BAF-BCD4-3D31BF1A085A}" type="pres">
      <dgm:prSet presAssocID="{20FB9019-CB62-45C0-BAA8-FB0733253ED3}" presName="iconBgRect" presStyleLbl="bgShp" presStyleIdx="0" presStyleCnt="5"/>
      <dgm:spPr/>
    </dgm:pt>
    <dgm:pt modelId="{614C98AE-3C86-421C-BCC2-1624790E245B}" type="pres">
      <dgm:prSet presAssocID="{20FB9019-CB62-45C0-BAA8-FB0733253ED3}"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yncing Cloud"/>
        </a:ext>
      </dgm:extLst>
    </dgm:pt>
    <dgm:pt modelId="{C373DD63-0A74-4AD8-A714-D57EFA502F38}" type="pres">
      <dgm:prSet presAssocID="{20FB9019-CB62-45C0-BAA8-FB0733253ED3}" presName="spaceRect" presStyleCnt="0"/>
      <dgm:spPr/>
    </dgm:pt>
    <dgm:pt modelId="{73D100F4-4A10-4006-BE2B-EB627C680CB0}" type="pres">
      <dgm:prSet presAssocID="{20FB9019-CB62-45C0-BAA8-FB0733253ED3}" presName="textRect" presStyleLbl="revTx" presStyleIdx="0" presStyleCnt="5">
        <dgm:presLayoutVars>
          <dgm:chMax val="1"/>
          <dgm:chPref val="1"/>
        </dgm:presLayoutVars>
      </dgm:prSet>
      <dgm:spPr/>
    </dgm:pt>
    <dgm:pt modelId="{8071D75F-E40A-4582-B61F-D14E0BCFF4D0}" type="pres">
      <dgm:prSet presAssocID="{7D2E5914-3BA2-4E96-8760-95767AF33498}" presName="sibTrans" presStyleLbl="sibTrans2D1" presStyleIdx="0" presStyleCnt="0"/>
      <dgm:spPr/>
    </dgm:pt>
    <dgm:pt modelId="{966630F5-ECC3-4C98-8DC3-4AB86BAC5FAF}" type="pres">
      <dgm:prSet presAssocID="{5AE8844F-67FE-4961-B623-9BC048CB7B22}" presName="compNode" presStyleCnt="0"/>
      <dgm:spPr/>
    </dgm:pt>
    <dgm:pt modelId="{7D32B02D-D7DF-4110-9F83-1BBECCDFE804}" type="pres">
      <dgm:prSet presAssocID="{5AE8844F-67FE-4961-B623-9BC048CB7B22}" presName="iconBgRect" presStyleLbl="bgShp" presStyleIdx="1" presStyleCnt="5"/>
      <dgm:spPr/>
    </dgm:pt>
    <dgm:pt modelId="{D58CFEAE-F7A2-4AB7-A2F8-9035E7AEB8DA}" type="pres">
      <dgm:prSet presAssocID="{5AE8844F-67FE-4961-B623-9BC048CB7B22}"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eckmark"/>
        </a:ext>
      </dgm:extLst>
    </dgm:pt>
    <dgm:pt modelId="{FE8A4545-FB20-48C5-9EE1-5225784D8996}" type="pres">
      <dgm:prSet presAssocID="{5AE8844F-67FE-4961-B623-9BC048CB7B22}" presName="spaceRect" presStyleCnt="0"/>
      <dgm:spPr/>
    </dgm:pt>
    <dgm:pt modelId="{A2BAD72A-5983-4200-B43A-C3C9AA656CB4}" type="pres">
      <dgm:prSet presAssocID="{5AE8844F-67FE-4961-B623-9BC048CB7B22}" presName="textRect" presStyleLbl="revTx" presStyleIdx="1" presStyleCnt="5">
        <dgm:presLayoutVars>
          <dgm:chMax val="1"/>
          <dgm:chPref val="1"/>
        </dgm:presLayoutVars>
      </dgm:prSet>
      <dgm:spPr/>
    </dgm:pt>
    <dgm:pt modelId="{DCF287F3-D47C-408C-BE19-E164623464D9}" type="pres">
      <dgm:prSet presAssocID="{7D511498-F7F8-4FCA-ADC3-4A4C0C6FC43C}" presName="sibTrans" presStyleLbl="sibTrans2D1" presStyleIdx="0" presStyleCnt="0"/>
      <dgm:spPr/>
    </dgm:pt>
    <dgm:pt modelId="{15122954-98B3-40AE-B9AE-93AE7A86F314}" type="pres">
      <dgm:prSet presAssocID="{0003ECDA-2823-457F-B448-C16DBCE909F4}" presName="compNode" presStyleCnt="0"/>
      <dgm:spPr/>
    </dgm:pt>
    <dgm:pt modelId="{4D4874CB-77A7-4B4C-9243-0B8B35F383D7}" type="pres">
      <dgm:prSet presAssocID="{0003ECDA-2823-457F-B448-C16DBCE909F4}" presName="iconBgRect" presStyleLbl="bgShp" presStyleIdx="2" presStyleCnt="5"/>
      <dgm:spPr/>
    </dgm:pt>
    <dgm:pt modelId="{63B61902-9012-44A0-A170-1DE16C2A3308}" type="pres">
      <dgm:prSet presAssocID="{0003ECDA-2823-457F-B448-C16DBCE909F4}"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Raised Hand"/>
        </a:ext>
      </dgm:extLst>
    </dgm:pt>
    <dgm:pt modelId="{0E6868C0-5F29-4417-AAB4-112F22F19AAB}" type="pres">
      <dgm:prSet presAssocID="{0003ECDA-2823-457F-B448-C16DBCE909F4}" presName="spaceRect" presStyleCnt="0"/>
      <dgm:spPr/>
    </dgm:pt>
    <dgm:pt modelId="{140FC68C-093D-48EA-B1AD-A4D70C730994}" type="pres">
      <dgm:prSet presAssocID="{0003ECDA-2823-457F-B448-C16DBCE909F4}" presName="textRect" presStyleLbl="revTx" presStyleIdx="2" presStyleCnt="5">
        <dgm:presLayoutVars>
          <dgm:chMax val="1"/>
          <dgm:chPref val="1"/>
        </dgm:presLayoutVars>
      </dgm:prSet>
      <dgm:spPr/>
    </dgm:pt>
    <dgm:pt modelId="{57C72C53-C0DE-4530-BB0D-0FE558660BFA}" type="pres">
      <dgm:prSet presAssocID="{BA5BD0A0-5F2B-4D1E-9DAE-B5EA6562D7F9}" presName="sibTrans" presStyleLbl="sibTrans2D1" presStyleIdx="0" presStyleCnt="0"/>
      <dgm:spPr/>
    </dgm:pt>
    <dgm:pt modelId="{C09D1940-D5E3-455B-9BBD-05D5157508AF}" type="pres">
      <dgm:prSet presAssocID="{C9ACA1C4-2A0E-4543-AFE8-C9601E9BDE15}" presName="compNode" presStyleCnt="0"/>
      <dgm:spPr/>
    </dgm:pt>
    <dgm:pt modelId="{F37CFA35-2B9D-4D60-8D67-D1E1A225E73C}" type="pres">
      <dgm:prSet presAssocID="{C9ACA1C4-2A0E-4543-AFE8-C9601E9BDE15}" presName="iconBgRect" presStyleLbl="bgShp" presStyleIdx="3" presStyleCnt="5"/>
      <dgm:spPr/>
    </dgm:pt>
    <dgm:pt modelId="{1E2A55FD-D28B-4A92-B55B-EC54C87D87E4}" type="pres">
      <dgm:prSet presAssocID="{C9ACA1C4-2A0E-4543-AFE8-C9601E9BDE15}"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loud"/>
        </a:ext>
      </dgm:extLst>
    </dgm:pt>
    <dgm:pt modelId="{2DE66C99-A9ED-4B5C-A5A8-73B4774C7E1D}" type="pres">
      <dgm:prSet presAssocID="{C9ACA1C4-2A0E-4543-AFE8-C9601E9BDE15}" presName="spaceRect" presStyleCnt="0"/>
      <dgm:spPr/>
    </dgm:pt>
    <dgm:pt modelId="{1752DB7A-3A15-46A8-B2CC-6D17734D5B4E}" type="pres">
      <dgm:prSet presAssocID="{C9ACA1C4-2A0E-4543-AFE8-C9601E9BDE15}" presName="textRect" presStyleLbl="revTx" presStyleIdx="3" presStyleCnt="5">
        <dgm:presLayoutVars>
          <dgm:chMax val="1"/>
          <dgm:chPref val="1"/>
        </dgm:presLayoutVars>
      </dgm:prSet>
      <dgm:spPr/>
    </dgm:pt>
    <dgm:pt modelId="{604E1E2D-C737-4C93-AC1A-43DD90ED261D}" type="pres">
      <dgm:prSet presAssocID="{E94C718D-31D8-4486-8E3C-887C6696506B}" presName="sibTrans" presStyleLbl="sibTrans2D1" presStyleIdx="0" presStyleCnt="0"/>
      <dgm:spPr/>
    </dgm:pt>
    <dgm:pt modelId="{4DA895F0-BBB8-4116-97EA-E7DDB6321923}" type="pres">
      <dgm:prSet presAssocID="{EF4D16A4-681E-4734-A463-32FF9FDAD663}" presName="compNode" presStyleCnt="0"/>
      <dgm:spPr/>
    </dgm:pt>
    <dgm:pt modelId="{665314BC-5766-4DFF-A020-3EE68F6D716B}" type="pres">
      <dgm:prSet presAssocID="{EF4D16A4-681E-4734-A463-32FF9FDAD663}" presName="iconBgRect" presStyleLbl="bgShp" presStyleIdx="4" presStyleCnt="5"/>
      <dgm:spPr/>
    </dgm:pt>
    <dgm:pt modelId="{791CD5E1-4748-45B3-B60C-5ADEE5F13CB7}" type="pres">
      <dgm:prSet presAssocID="{EF4D16A4-681E-4734-A463-32FF9FDAD663}"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World"/>
        </a:ext>
      </dgm:extLst>
    </dgm:pt>
    <dgm:pt modelId="{723A03BA-768B-45B8-9235-5485E259E86D}" type="pres">
      <dgm:prSet presAssocID="{EF4D16A4-681E-4734-A463-32FF9FDAD663}" presName="spaceRect" presStyleCnt="0"/>
      <dgm:spPr/>
    </dgm:pt>
    <dgm:pt modelId="{937BEB42-BE04-461C-A600-0DCCEEBB9D26}" type="pres">
      <dgm:prSet presAssocID="{EF4D16A4-681E-4734-A463-32FF9FDAD663}" presName="textRect" presStyleLbl="revTx" presStyleIdx="4" presStyleCnt="5">
        <dgm:presLayoutVars>
          <dgm:chMax val="1"/>
          <dgm:chPref val="1"/>
        </dgm:presLayoutVars>
      </dgm:prSet>
      <dgm:spPr/>
    </dgm:pt>
  </dgm:ptLst>
  <dgm:cxnLst>
    <dgm:cxn modelId="{F1F00009-2648-4406-B0CE-FF60ADBBE6B9}" type="presOf" srcId="{E94C718D-31D8-4486-8E3C-887C6696506B}" destId="{604E1E2D-C737-4C93-AC1A-43DD90ED261D}" srcOrd="0" destOrd="0" presId="urn:microsoft.com/office/officeart/2018/2/layout/IconCircleList"/>
    <dgm:cxn modelId="{7824B30A-408A-4629-BF10-9D2EF9926B86}" type="presOf" srcId="{20FB9019-CB62-45C0-BAA8-FB0733253ED3}" destId="{73D100F4-4A10-4006-BE2B-EB627C680CB0}" srcOrd="0" destOrd="0" presId="urn:microsoft.com/office/officeart/2018/2/layout/IconCircleList"/>
    <dgm:cxn modelId="{E27AFD0C-2A3E-4868-96FE-1385EE8825C8}" type="presOf" srcId="{5AE8844F-67FE-4961-B623-9BC048CB7B22}" destId="{A2BAD72A-5983-4200-B43A-C3C9AA656CB4}" srcOrd="0" destOrd="0" presId="urn:microsoft.com/office/officeart/2018/2/layout/IconCircleList"/>
    <dgm:cxn modelId="{93A6EB10-7115-4A3B-A7B5-C2EE7567B7D0}" srcId="{6E8EBB05-625D-4A4D-A2DC-A16D51A816E3}" destId="{EF4D16A4-681E-4734-A463-32FF9FDAD663}" srcOrd="4" destOrd="0" parTransId="{CAEEDB6E-F2C1-41A9-B28F-D183B437DD5A}" sibTransId="{D7AB1F1F-180B-490E-ACB6-C5D27AE0BE29}"/>
    <dgm:cxn modelId="{F73EB611-5E5F-4B74-9946-D3581C67D353}" srcId="{6E8EBB05-625D-4A4D-A2DC-A16D51A816E3}" destId="{0003ECDA-2823-457F-B448-C16DBCE909F4}" srcOrd="2" destOrd="0" parTransId="{78FC006A-EDE5-472E-BD6E-EEEEEF78A195}" sibTransId="{BA5BD0A0-5F2B-4D1E-9DAE-B5EA6562D7F9}"/>
    <dgm:cxn modelId="{CFD2993E-6F94-4B2A-BD7F-CE74CAB31D21}" type="presOf" srcId="{EF4D16A4-681E-4734-A463-32FF9FDAD663}" destId="{937BEB42-BE04-461C-A600-0DCCEEBB9D26}" srcOrd="0" destOrd="0" presId="urn:microsoft.com/office/officeart/2018/2/layout/IconCircleList"/>
    <dgm:cxn modelId="{7280B846-835A-4F54-A1C8-5C8CB9B5F2FC}" type="presOf" srcId="{C9ACA1C4-2A0E-4543-AFE8-C9601E9BDE15}" destId="{1752DB7A-3A15-46A8-B2CC-6D17734D5B4E}" srcOrd="0" destOrd="0" presId="urn:microsoft.com/office/officeart/2018/2/layout/IconCircleList"/>
    <dgm:cxn modelId="{48502B76-7176-475B-B0A2-CF44E42404C9}" type="presOf" srcId="{7D511498-F7F8-4FCA-ADC3-4A4C0C6FC43C}" destId="{DCF287F3-D47C-408C-BE19-E164623464D9}" srcOrd="0" destOrd="0" presId="urn:microsoft.com/office/officeart/2018/2/layout/IconCircleList"/>
    <dgm:cxn modelId="{A8EB8A78-FCFE-44D0-AA11-0B7EC5CA120A}" srcId="{6E8EBB05-625D-4A4D-A2DC-A16D51A816E3}" destId="{C9ACA1C4-2A0E-4543-AFE8-C9601E9BDE15}" srcOrd="3" destOrd="0" parTransId="{34A1CCA5-6014-4733-B89E-8C3B7C6B7D1B}" sibTransId="{E94C718D-31D8-4486-8E3C-887C6696506B}"/>
    <dgm:cxn modelId="{2FB634B7-46AE-4016-8266-4312AEAD2C15}" srcId="{6E8EBB05-625D-4A4D-A2DC-A16D51A816E3}" destId="{20FB9019-CB62-45C0-BAA8-FB0733253ED3}" srcOrd="0" destOrd="0" parTransId="{B055FD66-D059-41B2-92F6-C5185C5B74F7}" sibTransId="{7D2E5914-3BA2-4E96-8760-95767AF33498}"/>
    <dgm:cxn modelId="{32E1AFC1-FFFD-433B-A5AD-886E44BF798A}" type="presOf" srcId="{7D2E5914-3BA2-4E96-8760-95767AF33498}" destId="{8071D75F-E40A-4582-B61F-D14E0BCFF4D0}" srcOrd="0" destOrd="0" presId="urn:microsoft.com/office/officeart/2018/2/layout/IconCircleList"/>
    <dgm:cxn modelId="{F546DDE4-4B0B-4611-9F5E-FE4F5AFE0EC3}" type="presOf" srcId="{0003ECDA-2823-457F-B448-C16DBCE909F4}" destId="{140FC68C-093D-48EA-B1AD-A4D70C730994}" srcOrd="0" destOrd="0" presId="urn:microsoft.com/office/officeart/2018/2/layout/IconCircleList"/>
    <dgm:cxn modelId="{A62024E7-ED3F-47CA-9521-B9B4CEE9F9F3}" srcId="{6E8EBB05-625D-4A4D-A2DC-A16D51A816E3}" destId="{5AE8844F-67FE-4961-B623-9BC048CB7B22}" srcOrd="1" destOrd="0" parTransId="{EBE89860-F3E6-4B34-91FB-0385AD291240}" sibTransId="{7D511498-F7F8-4FCA-ADC3-4A4C0C6FC43C}"/>
    <dgm:cxn modelId="{33EAFFEB-38E8-45C4-8323-1B6A49CC07AC}" type="presOf" srcId="{6E8EBB05-625D-4A4D-A2DC-A16D51A816E3}" destId="{DFCA8AF9-5DF4-4BDE-871F-B846A032D767}" srcOrd="0" destOrd="0" presId="urn:microsoft.com/office/officeart/2018/2/layout/IconCircleList"/>
    <dgm:cxn modelId="{480DF6F8-021F-4145-A712-43FC620D1D59}" type="presOf" srcId="{BA5BD0A0-5F2B-4D1E-9DAE-B5EA6562D7F9}" destId="{57C72C53-C0DE-4530-BB0D-0FE558660BFA}" srcOrd="0" destOrd="0" presId="urn:microsoft.com/office/officeart/2018/2/layout/IconCircleList"/>
    <dgm:cxn modelId="{891F7F99-B28B-4BAD-AFDA-D5BF863F9092}" type="presParOf" srcId="{DFCA8AF9-5DF4-4BDE-871F-B846A032D767}" destId="{14BEF772-1215-49AE-9179-ECFA2A478A42}" srcOrd="0" destOrd="0" presId="urn:microsoft.com/office/officeart/2018/2/layout/IconCircleList"/>
    <dgm:cxn modelId="{EA7C9D42-3EC8-4593-83CC-D6CD3BB15B3B}" type="presParOf" srcId="{14BEF772-1215-49AE-9179-ECFA2A478A42}" destId="{7404DE46-0BE0-4554-AFC4-373006334F86}" srcOrd="0" destOrd="0" presId="urn:microsoft.com/office/officeart/2018/2/layout/IconCircleList"/>
    <dgm:cxn modelId="{D80F268E-3C78-4ABC-BDEB-962EA4D00871}" type="presParOf" srcId="{7404DE46-0BE0-4554-AFC4-373006334F86}" destId="{2FA9628A-969D-4BAF-BCD4-3D31BF1A085A}" srcOrd="0" destOrd="0" presId="urn:microsoft.com/office/officeart/2018/2/layout/IconCircleList"/>
    <dgm:cxn modelId="{8986F4A0-4BDA-42A0-A9F4-498AAE328885}" type="presParOf" srcId="{7404DE46-0BE0-4554-AFC4-373006334F86}" destId="{614C98AE-3C86-421C-BCC2-1624790E245B}" srcOrd="1" destOrd="0" presId="urn:microsoft.com/office/officeart/2018/2/layout/IconCircleList"/>
    <dgm:cxn modelId="{77FF56D1-7730-4964-82D4-BB3E4324E456}" type="presParOf" srcId="{7404DE46-0BE0-4554-AFC4-373006334F86}" destId="{C373DD63-0A74-4AD8-A714-D57EFA502F38}" srcOrd="2" destOrd="0" presId="urn:microsoft.com/office/officeart/2018/2/layout/IconCircleList"/>
    <dgm:cxn modelId="{CB6EE84A-F1A7-47AB-9D1A-B06EBF833470}" type="presParOf" srcId="{7404DE46-0BE0-4554-AFC4-373006334F86}" destId="{73D100F4-4A10-4006-BE2B-EB627C680CB0}" srcOrd="3" destOrd="0" presId="urn:microsoft.com/office/officeart/2018/2/layout/IconCircleList"/>
    <dgm:cxn modelId="{663437BF-398D-4627-B09E-04C1726E3251}" type="presParOf" srcId="{14BEF772-1215-49AE-9179-ECFA2A478A42}" destId="{8071D75F-E40A-4582-B61F-D14E0BCFF4D0}" srcOrd="1" destOrd="0" presId="urn:microsoft.com/office/officeart/2018/2/layout/IconCircleList"/>
    <dgm:cxn modelId="{479CA1DD-DFA2-4279-A035-4328581F3289}" type="presParOf" srcId="{14BEF772-1215-49AE-9179-ECFA2A478A42}" destId="{966630F5-ECC3-4C98-8DC3-4AB86BAC5FAF}" srcOrd="2" destOrd="0" presId="urn:microsoft.com/office/officeart/2018/2/layout/IconCircleList"/>
    <dgm:cxn modelId="{4F942707-7C41-41DF-A279-ADB1F6DE62CF}" type="presParOf" srcId="{966630F5-ECC3-4C98-8DC3-4AB86BAC5FAF}" destId="{7D32B02D-D7DF-4110-9F83-1BBECCDFE804}" srcOrd="0" destOrd="0" presId="urn:microsoft.com/office/officeart/2018/2/layout/IconCircleList"/>
    <dgm:cxn modelId="{AC710D71-1C24-47DF-A842-8BAAE147FAEF}" type="presParOf" srcId="{966630F5-ECC3-4C98-8DC3-4AB86BAC5FAF}" destId="{D58CFEAE-F7A2-4AB7-A2F8-9035E7AEB8DA}" srcOrd="1" destOrd="0" presId="urn:microsoft.com/office/officeart/2018/2/layout/IconCircleList"/>
    <dgm:cxn modelId="{3D2518AD-16E4-42B3-B270-CC22DB559EEE}" type="presParOf" srcId="{966630F5-ECC3-4C98-8DC3-4AB86BAC5FAF}" destId="{FE8A4545-FB20-48C5-9EE1-5225784D8996}" srcOrd="2" destOrd="0" presId="urn:microsoft.com/office/officeart/2018/2/layout/IconCircleList"/>
    <dgm:cxn modelId="{71597D2E-548E-4B68-8FF5-F09271C89D62}" type="presParOf" srcId="{966630F5-ECC3-4C98-8DC3-4AB86BAC5FAF}" destId="{A2BAD72A-5983-4200-B43A-C3C9AA656CB4}" srcOrd="3" destOrd="0" presId="urn:microsoft.com/office/officeart/2018/2/layout/IconCircleList"/>
    <dgm:cxn modelId="{F5D4A063-05AA-4685-B5D5-C1221A3B0F5B}" type="presParOf" srcId="{14BEF772-1215-49AE-9179-ECFA2A478A42}" destId="{DCF287F3-D47C-408C-BE19-E164623464D9}" srcOrd="3" destOrd="0" presId="urn:microsoft.com/office/officeart/2018/2/layout/IconCircleList"/>
    <dgm:cxn modelId="{4F1D2540-6618-40E4-9477-FD27CBBBB327}" type="presParOf" srcId="{14BEF772-1215-49AE-9179-ECFA2A478A42}" destId="{15122954-98B3-40AE-B9AE-93AE7A86F314}" srcOrd="4" destOrd="0" presId="urn:microsoft.com/office/officeart/2018/2/layout/IconCircleList"/>
    <dgm:cxn modelId="{73389F19-8CD0-4512-934E-3F07D5B49D2F}" type="presParOf" srcId="{15122954-98B3-40AE-B9AE-93AE7A86F314}" destId="{4D4874CB-77A7-4B4C-9243-0B8B35F383D7}" srcOrd="0" destOrd="0" presId="urn:microsoft.com/office/officeart/2018/2/layout/IconCircleList"/>
    <dgm:cxn modelId="{30B01218-18C6-4B93-9869-9EDA95D84DC9}" type="presParOf" srcId="{15122954-98B3-40AE-B9AE-93AE7A86F314}" destId="{63B61902-9012-44A0-A170-1DE16C2A3308}" srcOrd="1" destOrd="0" presId="urn:microsoft.com/office/officeart/2018/2/layout/IconCircleList"/>
    <dgm:cxn modelId="{CF7FF7A9-6258-47B2-8C6D-A1345A2B6580}" type="presParOf" srcId="{15122954-98B3-40AE-B9AE-93AE7A86F314}" destId="{0E6868C0-5F29-4417-AAB4-112F22F19AAB}" srcOrd="2" destOrd="0" presId="urn:microsoft.com/office/officeart/2018/2/layout/IconCircleList"/>
    <dgm:cxn modelId="{93E93860-8D74-4610-BED1-D45482D45EFF}" type="presParOf" srcId="{15122954-98B3-40AE-B9AE-93AE7A86F314}" destId="{140FC68C-093D-48EA-B1AD-A4D70C730994}" srcOrd="3" destOrd="0" presId="urn:microsoft.com/office/officeart/2018/2/layout/IconCircleList"/>
    <dgm:cxn modelId="{CD73D35A-B2F8-4F47-A4E4-8CF8EAFE2B7A}" type="presParOf" srcId="{14BEF772-1215-49AE-9179-ECFA2A478A42}" destId="{57C72C53-C0DE-4530-BB0D-0FE558660BFA}" srcOrd="5" destOrd="0" presId="urn:microsoft.com/office/officeart/2018/2/layout/IconCircleList"/>
    <dgm:cxn modelId="{F81188BD-B7B8-48BD-B3AC-D0CE4A8910C7}" type="presParOf" srcId="{14BEF772-1215-49AE-9179-ECFA2A478A42}" destId="{C09D1940-D5E3-455B-9BBD-05D5157508AF}" srcOrd="6" destOrd="0" presId="urn:microsoft.com/office/officeart/2018/2/layout/IconCircleList"/>
    <dgm:cxn modelId="{6EE466BB-FA32-4ED4-8276-6B9CD7A4C110}" type="presParOf" srcId="{C09D1940-D5E3-455B-9BBD-05D5157508AF}" destId="{F37CFA35-2B9D-4D60-8D67-D1E1A225E73C}" srcOrd="0" destOrd="0" presId="urn:microsoft.com/office/officeart/2018/2/layout/IconCircleList"/>
    <dgm:cxn modelId="{1346F279-0E41-4D10-A195-016169A77984}" type="presParOf" srcId="{C09D1940-D5E3-455B-9BBD-05D5157508AF}" destId="{1E2A55FD-D28B-4A92-B55B-EC54C87D87E4}" srcOrd="1" destOrd="0" presId="urn:microsoft.com/office/officeart/2018/2/layout/IconCircleList"/>
    <dgm:cxn modelId="{3ED820CD-89C1-466D-8A70-0DF9E69A3639}" type="presParOf" srcId="{C09D1940-D5E3-455B-9BBD-05D5157508AF}" destId="{2DE66C99-A9ED-4B5C-A5A8-73B4774C7E1D}" srcOrd="2" destOrd="0" presId="urn:microsoft.com/office/officeart/2018/2/layout/IconCircleList"/>
    <dgm:cxn modelId="{800DB263-1D8C-44E2-BCD1-D19C01D5200C}" type="presParOf" srcId="{C09D1940-D5E3-455B-9BBD-05D5157508AF}" destId="{1752DB7A-3A15-46A8-B2CC-6D17734D5B4E}" srcOrd="3" destOrd="0" presId="urn:microsoft.com/office/officeart/2018/2/layout/IconCircleList"/>
    <dgm:cxn modelId="{D9B2F4E9-C801-43AE-A9F7-0FA31D80A20D}" type="presParOf" srcId="{14BEF772-1215-49AE-9179-ECFA2A478A42}" destId="{604E1E2D-C737-4C93-AC1A-43DD90ED261D}" srcOrd="7" destOrd="0" presId="urn:microsoft.com/office/officeart/2018/2/layout/IconCircleList"/>
    <dgm:cxn modelId="{6A34A6F3-26E9-4163-8DBF-6B381C21AF18}" type="presParOf" srcId="{14BEF772-1215-49AE-9179-ECFA2A478A42}" destId="{4DA895F0-BBB8-4116-97EA-E7DDB6321923}" srcOrd="8" destOrd="0" presId="urn:microsoft.com/office/officeart/2018/2/layout/IconCircleList"/>
    <dgm:cxn modelId="{D862F7BD-7CF9-4212-9542-69F7A2FD1458}" type="presParOf" srcId="{4DA895F0-BBB8-4116-97EA-E7DDB6321923}" destId="{665314BC-5766-4DFF-A020-3EE68F6D716B}" srcOrd="0" destOrd="0" presId="urn:microsoft.com/office/officeart/2018/2/layout/IconCircleList"/>
    <dgm:cxn modelId="{42586518-1D4F-49D9-83FA-8971265A3C7B}" type="presParOf" srcId="{4DA895F0-BBB8-4116-97EA-E7DDB6321923}" destId="{791CD5E1-4748-45B3-B60C-5ADEE5F13CB7}" srcOrd="1" destOrd="0" presId="urn:microsoft.com/office/officeart/2018/2/layout/IconCircleList"/>
    <dgm:cxn modelId="{404D8604-843D-4B72-B2BB-808DAE074F86}" type="presParOf" srcId="{4DA895F0-BBB8-4116-97EA-E7DDB6321923}" destId="{723A03BA-768B-45B8-9235-5485E259E86D}" srcOrd="2" destOrd="0" presId="urn:microsoft.com/office/officeart/2018/2/layout/IconCircleList"/>
    <dgm:cxn modelId="{D6ED958B-06D6-4D00-AC1A-C22B3341ED0D}" type="presParOf" srcId="{4DA895F0-BBB8-4116-97EA-E7DDB6321923}" destId="{937BEB42-BE04-461C-A600-0DCCEEBB9D26}"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B72698F-85D2-4410-9BDB-F64D1BFA04D7}"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5A75361E-8F97-4FD8-98F3-3AF1F009F223}">
      <dgm:prSet/>
      <dgm:spPr/>
      <dgm:t>
        <a:bodyPr/>
        <a:lstStyle/>
        <a:p>
          <a:r>
            <a:rPr lang="en-US" dirty="0"/>
            <a:t>Protect the data at rest</a:t>
          </a:r>
        </a:p>
      </dgm:t>
    </dgm:pt>
    <dgm:pt modelId="{06F0B4E6-36A1-4433-8AEB-5E346C139ECE}" type="parTrans" cxnId="{8C253664-1279-490D-BB39-F3D41AF93DE5}">
      <dgm:prSet/>
      <dgm:spPr/>
      <dgm:t>
        <a:bodyPr/>
        <a:lstStyle/>
        <a:p>
          <a:endParaRPr lang="en-US"/>
        </a:p>
      </dgm:t>
    </dgm:pt>
    <dgm:pt modelId="{655DCE2A-6674-45A4-95CC-4988B1EFDEAF}" type="sibTrans" cxnId="{8C253664-1279-490D-BB39-F3D41AF93DE5}">
      <dgm:prSet/>
      <dgm:spPr/>
      <dgm:t>
        <a:bodyPr/>
        <a:lstStyle/>
        <a:p>
          <a:endParaRPr lang="en-US"/>
        </a:p>
      </dgm:t>
    </dgm:pt>
    <dgm:pt modelId="{DA38604E-0902-4887-B31C-DF0E6F64E052}">
      <dgm:prSet/>
      <dgm:spPr/>
      <dgm:t>
        <a:bodyPr/>
        <a:lstStyle/>
        <a:p>
          <a:r>
            <a:rPr lang="en-US" dirty="0"/>
            <a:t>Protect the data in transit</a:t>
          </a:r>
        </a:p>
      </dgm:t>
    </dgm:pt>
    <dgm:pt modelId="{EE1AAE74-D364-4D44-8AC4-E481DCDBA42F}" type="parTrans" cxnId="{AB981421-9F1B-4E26-91DF-06D2A51E2E3D}">
      <dgm:prSet/>
      <dgm:spPr/>
      <dgm:t>
        <a:bodyPr/>
        <a:lstStyle/>
        <a:p>
          <a:endParaRPr lang="en-US"/>
        </a:p>
      </dgm:t>
    </dgm:pt>
    <dgm:pt modelId="{4E46770A-4F10-4A96-8EC4-C936E03BD401}" type="sibTrans" cxnId="{AB981421-9F1B-4E26-91DF-06D2A51E2E3D}">
      <dgm:prSet/>
      <dgm:spPr/>
      <dgm:t>
        <a:bodyPr/>
        <a:lstStyle/>
        <a:p>
          <a:endParaRPr lang="en-US"/>
        </a:p>
      </dgm:t>
    </dgm:pt>
    <dgm:pt modelId="{547CE5F7-F170-41DA-9266-EC2BD669A903}">
      <dgm:prSet/>
      <dgm:spPr/>
      <dgm:t>
        <a:bodyPr/>
        <a:lstStyle/>
        <a:p>
          <a:r>
            <a:rPr lang="en-US"/>
            <a:t>Support browser cross-domain access</a:t>
          </a:r>
        </a:p>
      </dgm:t>
    </dgm:pt>
    <dgm:pt modelId="{81133349-A47E-4FAD-99B8-4D05A6A16EE1}" type="parTrans" cxnId="{4EB2C5C7-AA41-4DE0-BC4B-E0F30DA5C2C7}">
      <dgm:prSet/>
      <dgm:spPr/>
      <dgm:t>
        <a:bodyPr/>
        <a:lstStyle/>
        <a:p>
          <a:endParaRPr lang="en-US"/>
        </a:p>
      </dgm:t>
    </dgm:pt>
    <dgm:pt modelId="{339419E6-D5D3-407F-AC7F-205C63121EC7}" type="sibTrans" cxnId="{4EB2C5C7-AA41-4DE0-BC4B-E0F30DA5C2C7}">
      <dgm:prSet/>
      <dgm:spPr/>
      <dgm:t>
        <a:bodyPr/>
        <a:lstStyle/>
        <a:p>
          <a:endParaRPr lang="en-US"/>
        </a:p>
      </dgm:t>
    </dgm:pt>
    <dgm:pt modelId="{DD684C30-4967-4C64-B0E7-7A63C33AE4EC}">
      <dgm:prSet/>
      <dgm:spPr/>
      <dgm:t>
        <a:bodyPr/>
        <a:lstStyle/>
        <a:p>
          <a:r>
            <a:rPr lang="en-US"/>
            <a:t>Control who can access data</a:t>
          </a:r>
        </a:p>
      </dgm:t>
    </dgm:pt>
    <dgm:pt modelId="{86D2ABCF-9041-4F10-9C46-CD40A5A24EA6}" type="parTrans" cxnId="{E719E8C8-83B5-4BB2-9D57-A5804808B9D4}">
      <dgm:prSet/>
      <dgm:spPr/>
      <dgm:t>
        <a:bodyPr/>
        <a:lstStyle/>
        <a:p>
          <a:endParaRPr lang="en-US"/>
        </a:p>
      </dgm:t>
    </dgm:pt>
    <dgm:pt modelId="{08853308-F175-48A1-A605-2E9E4AB03DD3}" type="sibTrans" cxnId="{E719E8C8-83B5-4BB2-9D57-A5804808B9D4}">
      <dgm:prSet/>
      <dgm:spPr/>
      <dgm:t>
        <a:bodyPr/>
        <a:lstStyle/>
        <a:p>
          <a:endParaRPr lang="en-US"/>
        </a:p>
      </dgm:t>
    </dgm:pt>
    <dgm:pt modelId="{8F2CBA4A-F300-40D7-B503-4FC14B2455C3}">
      <dgm:prSet/>
      <dgm:spPr/>
      <dgm:t>
        <a:bodyPr/>
        <a:lstStyle/>
        <a:p>
          <a:r>
            <a:rPr lang="en-US"/>
            <a:t>Audit storage access</a:t>
          </a:r>
        </a:p>
      </dgm:t>
    </dgm:pt>
    <dgm:pt modelId="{9F77221D-2823-44A0-9441-26A4F9DD8275}" type="parTrans" cxnId="{54FFFB71-0167-4519-B395-A74CDB44784A}">
      <dgm:prSet/>
      <dgm:spPr/>
      <dgm:t>
        <a:bodyPr/>
        <a:lstStyle/>
        <a:p>
          <a:endParaRPr lang="en-US"/>
        </a:p>
      </dgm:t>
    </dgm:pt>
    <dgm:pt modelId="{37614BDE-5124-4FEC-AF5C-DD0A888A8943}" type="sibTrans" cxnId="{54FFFB71-0167-4519-B395-A74CDB44784A}">
      <dgm:prSet/>
      <dgm:spPr/>
      <dgm:t>
        <a:bodyPr/>
        <a:lstStyle/>
        <a:p>
          <a:endParaRPr lang="en-US"/>
        </a:p>
      </dgm:t>
    </dgm:pt>
    <dgm:pt modelId="{561D2618-F963-4AA3-BA8E-75E9BBB04AE5}" type="pres">
      <dgm:prSet presAssocID="{FB72698F-85D2-4410-9BDB-F64D1BFA04D7}" presName="root" presStyleCnt="0">
        <dgm:presLayoutVars>
          <dgm:dir/>
          <dgm:resizeHandles val="exact"/>
        </dgm:presLayoutVars>
      </dgm:prSet>
      <dgm:spPr/>
    </dgm:pt>
    <dgm:pt modelId="{40D6123E-5BD6-4B70-9020-D6F096DB8DD3}" type="pres">
      <dgm:prSet presAssocID="{5A75361E-8F97-4FD8-98F3-3AF1F009F223}" presName="compNode" presStyleCnt="0"/>
      <dgm:spPr/>
    </dgm:pt>
    <dgm:pt modelId="{415FD64C-4F8A-4E73-9C06-AFBE83DFD281}" type="pres">
      <dgm:prSet presAssocID="{5A75361E-8F97-4FD8-98F3-3AF1F009F223}" presName="bgRect" presStyleLbl="bgShp" presStyleIdx="0" presStyleCnt="5"/>
      <dgm:spPr/>
    </dgm:pt>
    <dgm:pt modelId="{1C6F1CB7-3493-48F4-928C-C9A68002CD00}" type="pres">
      <dgm:prSet presAssocID="{5A75361E-8F97-4FD8-98F3-3AF1F009F223}"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Lock"/>
        </a:ext>
      </dgm:extLst>
    </dgm:pt>
    <dgm:pt modelId="{7016C4A4-7F96-40DA-9C99-FE0F54D98B9B}" type="pres">
      <dgm:prSet presAssocID="{5A75361E-8F97-4FD8-98F3-3AF1F009F223}" presName="spaceRect" presStyleCnt="0"/>
      <dgm:spPr/>
    </dgm:pt>
    <dgm:pt modelId="{84DF679F-A52F-4D12-8865-B04EDD9D2306}" type="pres">
      <dgm:prSet presAssocID="{5A75361E-8F97-4FD8-98F3-3AF1F009F223}" presName="parTx" presStyleLbl="revTx" presStyleIdx="0" presStyleCnt="5">
        <dgm:presLayoutVars>
          <dgm:chMax val="0"/>
          <dgm:chPref val="0"/>
        </dgm:presLayoutVars>
      </dgm:prSet>
      <dgm:spPr/>
    </dgm:pt>
    <dgm:pt modelId="{4DB175D1-1454-44B2-85AD-6158132BB6EA}" type="pres">
      <dgm:prSet presAssocID="{655DCE2A-6674-45A4-95CC-4988B1EFDEAF}" presName="sibTrans" presStyleCnt="0"/>
      <dgm:spPr/>
    </dgm:pt>
    <dgm:pt modelId="{C7A122A4-1655-4748-B1AA-E42E5D2A88A7}" type="pres">
      <dgm:prSet presAssocID="{DA38604E-0902-4887-B31C-DF0E6F64E052}" presName="compNode" presStyleCnt="0"/>
      <dgm:spPr/>
    </dgm:pt>
    <dgm:pt modelId="{E2C8DC62-3D07-40FA-A0E9-70F05FA44571}" type="pres">
      <dgm:prSet presAssocID="{DA38604E-0902-4887-B31C-DF0E6F64E052}" presName="bgRect" presStyleLbl="bgShp" presStyleIdx="1" presStyleCnt="5"/>
      <dgm:spPr/>
    </dgm:pt>
    <dgm:pt modelId="{FE339608-D353-474F-A24A-B658B7351965}" type="pres">
      <dgm:prSet presAssocID="{DA38604E-0902-4887-B31C-DF0E6F64E052}"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us"/>
        </a:ext>
      </dgm:extLst>
    </dgm:pt>
    <dgm:pt modelId="{AF8DC5BB-9657-457B-8883-E6449B4FCF43}" type="pres">
      <dgm:prSet presAssocID="{DA38604E-0902-4887-B31C-DF0E6F64E052}" presName="spaceRect" presStyleCnt="0"/>
      <dgm:spPr/>
    </dgm:pt>
    <dgm:pt modelId="{4DACA56B-D73D-4CBC-BAB8-518983E1CB3B}" type="pres">
      <dgm:prSet presAssocID="{DA38604E-0902-4887-B31C-DF0E6F64E052}" presName="parTx" presStyleLbl="revTx" presStyleIdx="1" presStyleCnt="5">
        <dgm:presLayoutVars>
          <dgm:chMax val="0"/>
          <dgm:chPref val="0"/>
        </dgm:presLayoutVars>
      </dgm:prSet>
      <dgm:spPr/>
    </dgm:pt>
    <dgm:pt modelId="{5B73AD50-4DE3-4D6B-AB5D-357EDEEAC5BB}" type="pres">
      <dgm:prSet presAssocID="{4E46770A-4F10-4A96-8EC4-C936E03BD401}" presName="sibTrans" presStyleCnt="0"/>
      <dgm:spPr/>
    </dgm:pt>
    <dgm:pt modelId="{168339E1-5414-4193-A9AB-359526F94D4A}" type="pres">
      <dgm:prSet presAssocID="{547CE5F7-F170-41DA-9266-EC2BD669A903}" presName="compNode" presStyleCnt="0"/>
      <dgm:spPr/>
    </dgm:pt>
    <dgm:pt modelId="{DCC69BE9-81FD-4166-9309-BEAADB54C1C2}" type="pres">
      <dgm:prSet presAssocID="{547CE5F7-F170-41DA-9266-EC2BD669A903}" presName="bgRect" presStyleLbl="bgShp" presStyleIdx="2" presStyleCnt="5"/>
      <dgm:spPr/>
    </dgm:pt>
    <dgm:pt modelId="{5065767D-8B45-47C6-B62A-6EFCA2734DF8}" type="pres">
      <dgm:prSet presAssocID="{547CE5F7-F170-41DA-9266-EC2BD669A903}"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omputer"/>
        </a:ext>
      </dgm:extLst>
    </dgm:pt>
    <dgm:pt modelId="{8E46840B-1D56-4595-A2F5-07403456D965}" type="pres">
      <dgm:prSet presAssocID="{547CE5F7-F170-41DA-9266-EC2BD669A903}" presName="spaceRect" presStyleCnt="0"/>
      <dgm:spPr/>
    </dgm:pt>
    <dgm:pt modelId="{E3B0A7CB-1A1F-470D-B9B2-A59174439CE1}" type="pres">
      <dgm:prSet presAssocID="{547CE5F7-F170-41DA-9266-EC2BD669A903}" presName="parTx" presStyleLbl="revTx" presStyleIdx="2" presStyleCnt="5">
        <dgm:presLayoutVars>
          <dgm:chMax val="0"/>
          <dgm:chPref val="0"/>
        </dgm:presLayoutVars>
      </dgm:prSet>
      <dgm:spPr/>
    </dgm:pt>
    <dgm:pt modelId="{81FF0142-E5FC-4CF2-B285-E4B2770BD0D7}" type="pres">
      <dgm:prSet presAssocID="{339419E6-D5D3-407F-AC7F-205C63121EC7}" presName="sibTrans" presStyleCnt="0"/>
      <dgm:spPr/>
    </dgm:pt>
    <dgm:pt modelId="{6E934903-07B1-4746-8121-3A07A7B742B4}" type="pres">
      <dgm:prSet presAssocID="{DD684C30-4967-4C64-B0E7-7A63C33AE4EC}" presName="compNode" presStyleCnt="0"/>
      <dgm:spPr/>
    </dgm:pt>
    <dgm:pt modelId="{6F15E0EB-E957-4D16-B2EB-92F97D24F8CB}" type="pres">
      <dgm:prSet presAssocID="{DD684C30-4967-4C64-B0E7-7A63C33AE4EC}" presName="bgRect" presStyleLbl="bgShp" presStyleIdx="3" presStyleCnt="5"/>
      <dgm:spPr/>
    </dgm:pt>
    <dgm:pt modelId="{32F63B14-F2C6-474B-8DDC-4A5144B8568F}" type="pres">
      <dgm:prSet presAssocID="{DD684C30-4967-4C64-B0E7-7A63C33AE4EC}"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Key"/>
        </a:ext>
      </dgm:extLst>
    </dgm:pt>
    <dgm:pt modelId="{6E1EF92D-F73E-4650-AEC6-460C3714309D}" type="pres">
      <dgm:prSet presAssocID="{DD684C30-4967-4C64-B0E7-7A63C33AE4EC}" presName="spaceRect" presStyleCnt="0"/>
      <dgm:spPr/>
    </dgm:pt>
    <dgm:pt modelId="{E7FB532B-4AE4-43B4-953A-5E7D48376E56}" type="pres">
      <dgm:prSet presAssocID="{DD684C30-4967-4C64-B0E7-7A63C33AE4EC}" presName="parTx" presStyleLbl="revTx" presStyleIdx="3" presStyleCnt="5">
        <dgm:presLayoutVars>
          <dgm:chMax val="0"/>
          <dgm:chPref val="0"/>
        </dgm:presLayoutVars>
      </dgm:prSet>
      <dgm:spPr/>
    </dgm:pt>
    <dgm:pt modelId="{705CCEEA-0DBA-4E6A-AA13-DCE7D061E91B}" type="pres">
      <dgm:prSet presAssocID="{08853308-F175-48A1-A605-2E9E4AB03DD3}" presName="sibTrans" presStyleCnt="0"/>
      <dgm:spPr/>
    </dgm:pt>
    <dgm:pt modelId="{3762723C-AD39-4DDD-8C82-31622E70F1F4}" type="pres">
      <dgm:prSet presAssocID="{8F2CBA4A-F300-40D7-B503-4FC14B2455C3}" presName="compNode" presStyleCnt="0"/>
      <dgm:spPr/>
    </dgm:pt>
    <dgm:pt modelId="{D1ACF059-2F9D-456B-8399-3573BACB9003}" type="pres">
      <dgm:prSet presAssocID="{8F2CBA4A-F300-40D7-B503-4FC14B2455C3}" presName="bgRect" presStyleLbl="bgShp" presStyleIdx="4" presStyleCnt="5"/>
      <dgm:spPr/>
    </dgm:pt>
    <dgm:pt modelId="{44019464-DA2D-4B5E-AF8D-844EE7AE7F46}" type="pres">
      <dgm:prSet presAssocID="{8F2CBA4A-F300-40D7-B503-4FC14B2455C3}"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Checkmark"/>
        </a:ext>
      </dgm:extLst>
    </dgm:pt>
    <dgm:pt modelId="{7FED63D1-C4B7-4345-8770-A82853DFBAAA}" type="pres">
      <dgm:prSet presAssocID="{8F2CBA4A-F300-40D7-B503-4FC14B2455C3}" presName="spaceRect" presStyleCnt="0"/>
      <dgm:spPr/>
    </dgm:pt>
    <dgm:pt modelId="{DF041131-73C4-4D55-930B-9072D6F6E8C9}" type="pres">
      <dgm:prSet presAssocID="{8F2CBA4A-F300-40D7-B503-4FC14B2455C3}" presName="parTx" presStyleLbl="revTx" presStyleIdx="4" presStyleCnt="5">
        <dgm:presLayoutVars>
          <dgm:chMax val="0"/>
          <dgm:chPref val="0"/>
        </dgm:presLayoutVars>
      </dgm:prSet>
      <dgm:spPr/>
    </dgm:pt>
  </dgm:ptLst>
  <dgm:cxnLst>
    <dgm:cxn modelId="{E14C5611-9D10-4415-B4FC-4282CE622CCC}" type="presOf" srcId="{DA38604E-0902-4887-B31C-DF0E6F64E052}" destId="{4DACA56B-D73D-4CBC-BAB8-518983E1CB3B}" srcOrd="0" destOrd="0" presId="urn:microsoft.com/office/officeart/2018/2/layout/IconVerticalSolidList"/>
    <dgm:cxn modelId="{AB981421-9F1B-4E26-91DF-06D2A51E2E3D}" srcId="{FB72698F-85D2-4410-9BDB-F64D1BFA04D7}" destId="{DA38604E-0902-4887-B31C-DF0E6F64E052}" srcOrd="1" destOrd="0" parTransId="{EE1AAE74-D364-4D44-8AC4-E481DCDBA42F}" sibTransId="{4E46770A-4F10-4A96-8EC4-C936E03BD401}"/>
    <dgm:cxn modelId="{6B98DD3E-7AE7-4D7D-9B45-3A4901CFBE16}" type="presOf" srcId="{DD684C30-4967-4C64-B0E7-7A63C33AE4EC}" destId="{E7FB532B-4AE4-43B4-953A-5E7D48376E56}" srcOrd="0" destOrd="0" presId="urn:microsoft.com/office/officeart/2018/2/layout/IconVerticalSolidList"/>
    <dgm:cxn modelId="{3D03D243-36FB-49B8-9E5E-C00955870F27}" type="presOf" srcId="{547CE5F7-F170-41DA-9266-EC2BD669A903}" destId="{E3B0A7CB-1A1F-470D-B9B2-A59174439CE1}" srcOrd="0" destOrd="0" presId="urn:microsoft.com/office/officeart/2018/2/layout/IconVerticalSolidList"/>
    <dgm:cxn modelId="{8C253664-1279-490D-BB39-F3D41AF93DE5}" srcId="{FB72698F-85D2-4410-9BDB-F64D1BFA04D7}" destId="{5A75361E-8F97-4FD8-98F3-3AF1F009F223}" srcOrd="0" destOrd="0" parTransId="{06F0B4E6-36A1-4433-8AEB-5E346C139ECE}" sibTransId="{655DCE2A-6674-45A4-95CC-4988B1EFDEAF}"/>
    <dgm:cxn modelId="{54FFFB71-0167-4519-B395-A74CDB44784A}" srcId="{FB72698F-85D2-4410-9BDB-F64D1BFA04D7}" destId="{8F2CBA4A-F300-40D7-B503-4FC14B2455C3}" srcOrd="4" destOrd="0" parTransId="{9F77221D-2823-44A0-9441-26A4F9DD8275}" sibTransId="{37614BDE-5124-4FEC-AF5C-DD0A888A8943}"/>
    <dgm:cxn modelId="{5BDC8E8A-3949-4264-B658-0749551A1F35}" type="presOf" srcId="{FB72698F-85D2-4410-9BDB-F64D1BFA04D7}" destId="{561D2618-F963-4AA3-BA8E-75E9BBB04AE5}" srcOrd="0" destOrd="0" presId="urn:microsoft.com/office/officeart/2018/2/layout/IconVerticalSolidList"/>
    <dgm:cxn modelId="{10D41F8F-18AE-4354-90E0-D7C610619FFB}" type="presOf" srcId="{8F2CBA4A-F300-40D7-B503-4FC14B2455C3}" destId="{DF041131-73C4-4D55-930B-9072D6F6E8C9}" srcOrd="0" destOrd="0" presId="urn:microsoft.com/office/officeart/2018/2/layout/IconVerticalSolidList"/>
    <dgm:cxn modelId="{8C77B5C5-DE62-4BA1-A088-51880C667D4D}" type="presOf" srcId="{5A75361E-8F97-4FD8-98F3-3AF1F009F223}" destId="{84DF679F-A52F-4D12-8865-B04EDD9D2306}" srcOrd="0" destOrd="0" presId="urn:microsoft.com/office/officeart/2018/2/layout/IconVerticalSolidList"/>
    <dgm:cxn modelId="{4EB2C5C7-AA41-4DE0-BC4B-E0F30DA5C2C7}" srcId="{FB72698F-85D2-4410-9BDB-F64D1BFA04D7}" destId="{547CE5F7-F170-41DA-9266-EC2BD669A903}" srcOrd="2" destOrd="0" parTransId="{81133349-A47E-4FAD-99B8-4D05A6A16EE1}" sibTransId="{339419E6-D5D3-407F-AC7F-205C63121EC7}"/>
    <dgm:cxn modelId="{E719E8C8-83B5-4BB2-9D57-A5804808B9D4}" srcId="{FB72698F-85D2-4410-9BDB-F64D1BFA04D7}" destId="{DD684C30-4967-4C64-B0E7-7A63C33AE4EC}" srcOrd="3" destOrd="0" parTransId="{86D2ABCF-9041-4F10-9C46-CD40A5A24EA6}" sibTransId="{08853308-F175-48A1-A605-2E9E4AB03DD3}"/>
    <dgm:cxn modelId="{EC1F2821-12CB-422A-81DA-6EB4187C73CB}" type="presParOf" srcId="{561D2618-F963-4AA3-BA8E-75E9BBB04AE5}" destId="{40D6123E-5BD6-4B70-9020-D6F096DB8DD3}" srcOrd="0" destOrd="0" presId="urn:microsoft.com/office/officeart/2018/2/layout/IconVerticalSolidList"/>
    <dgm:cxn modelId="{10DC5818-F2A8-4D81-8F03-FB9EF2130E3C}" type="presParOf" srcId="{40D6123E-5BD6-4B70-9020-D6F096DB8DD3}" destId="{415FD64C-4F8A-4E73-9C06-AFBE83DFD281}" srcOrd="0" destOrd="0" presId="urn:microsoft.com/office/officeart/2018/2/layout/IconVerticalSolidList"/>
    <dgm:cxn modelId="{E6594A4A-AE2B-4216-9EB7-4D470F99015F}" type="presParOf" srcId="{40D6123E-5BD6-4B70-9020-D6F096DB8DD3}" destId="{1C6F1CB7-3493-48F4-928C-C9A68002CD00}" srcOrd="1" destOrd="0" presId="urn:microsoft.com/office/officeart/2018/2/layout/IconVerticalSolidList"/>
    <dgm:cxn modelId="{32198895-9B4C-4F5E-BBE7-888BA781B664}" type="presParOf" srcId="{40D6123E-5BD6-4B70-9020-D6F096DB8DD3}" destId="{7016C4A4-7F96-40DA-9C99-FE0F54D98B9B}" srcOrd="2" destOrd="0" presId="urn:microsoft.com/office/officeart/2018/2/layout/IconVerticalSolidList"/>
    <dgm:cxn modelId="{2B362BAE-2945-4833-AF16-7613B9F3F850}" type="presParOf" srcId="{40D6123E-5BD6-4B70-9020-D6F096DB8DD3}" destId="{84DF679F-A52F-4D12-8865-B04EDD9D2306}" srcOrd="3" destOrd="0" presId="urn:microsoft.com/office/officeart/2018/2/layout/IconVerticalSolidList"/>
    <dgm:cxn modelId="{231A7D7C-53CC-4AED-9059-632CB31FB844}" type="presParOf" srcId="{561D2618-F963-4AA3-BA8E-75E9BBB04AE5}" destId="{4DB175D1-1454-44B2-85AD-6158132BB6EA}" srcOrd="1" destOrd="0" presId="urn:microsoft.com/office/officeart/2018/2/layout/IconVerticalSolidList"/>
    <dgm:cxn modelId="{2689263E-BF31-49CE-B1FB-52BB0F87CE34}" type="presParOf" srcId="{561D2618-F963-4AA3-BA8E-75E9BBB04AE5}" destId="{C7A122A4-1655-4748-B1AA-E42E5D2A88A7}" srcOrd="2" destOrd="0" presId="urn:microsoft.com/office/officeart/2018/2/layout/IconVerticalSolidList"/>
    <dgm:cxn modelId="{66CF46B5-1163-4B3D-9D14-86EAA244FB04}" type="presParOf" srcId="{C7A122A4-1655-4748-B1AA-E42E5D2A88A7}" destId="{E2C8DC62-3D07-40FA-A0E9-70F05FA44571}" srcOrd="0" destOrd="0" presId="urn:microsoft.com/office/officeart/2018/2/layout/IconVerticalSolidList"/>
    <dgm:cxn modelId="{A7E11B6B-5E56-4261-A55A-A1147D285A00}" type="presParOf" srcId="{C7A122A4-1655-4748-B1AA-E42E5D2A88A7}" destId="{FE339608-D353-474F-A24A-B658B7351965}" srcOrd="1" destOrd="0" presId="urn:microsoft.com/office/officeart/2018/2/layout/IconVerticalSolidList"/>
    <dgm:cxn modelId="{A8CC20EF-29DF-4E57-8800-9E6EBA9A760E}" type="presParOf" srcId="{C7A122A4-1655-4748-B1AA-E42E5D2A88A7}" destId="{AF8DC5BB-9657-457B-8883-E6449B4FCF43}" srcOrd="2" destOrd="0" presId="urn:microsoft.com/office/officeart/2018/2/layout/IconVerticalSolidList"/>
    <dgm:cxn modelId="{0FF57A01-31AB-420F-A032-8A4BBAD35886}" type="presParOf" srcId="{C7A122A4-1655-4748-B1AA-E42E5D2A88A7}" destId="{4DACA56B-D73D-4CBC-BAB8-518983E1CB3B}" srcOrd="3" destOrd="0" presId="urn:microsoft.com/office/officeart/2018/2/layout/IconVerticalSolidList"/>
    <dgm:cxn modelId="{22830900-965C-4659-8AC0-B64AEB879E43}" type="presParOf" srcId="{561D2618-F963-4AA3-BA8E-75E9BBB04AE5}" destId="{5B73AD50-4DE3-4D6B-AB5D-357EDEEAC5BB}" srcOrd="3" destOrd="0" presId="urn:microsoft.com/office/officeart/2018/2/layout/IconVerticalSolidList"/>
    <dgm:cxn modelId="{52C3E482-794E-4C5B-82DC-F00EF5524AFB}" type="presParOf" srcId="{561D2618-F963-4AA3-BA8E-75E9BBB04AE5}" destId="{168339E1-5414-4193-A9AB-359526F94D4A}" srcOrd="4" destOrd="0" presId="urn:microsoft.com/office/officeart/2018/2/layout/IconVerticalSolidList"/>
    <dgm:cxn modelId="{6F1502B9-F2BB-428D-A2FB-1B8A898CC12C}" type="presParOf" srcId="{168339E1-5414-4193-A9AB-359526F94D4A}" destId="{DCC69BE9-81FD-4166-9309-BEAADB54C1C2}" srcOrd="0" destOrd="0" presId="urn:microsoft.com/office/officeart/2018/2/layout/IconVerticalSolidList"/>
    <dgm:cxn modelId="{B33684A5-9039-4574-A667-06E3406F7514}" type="presParOf" srcId="{168339E1-5414-4193-A9AB-359526F94D4A}" destId="{5065767D-8B45-47C6-B62A-6EFCA2734DF8}" srcOrd="1" destOrd="0" presId="urn:microsoft.com/office/officeart/2018/2/layout/IconVerticalSolidList"/>
    <dgm:cxn modelId="{5DF334F2-A50D-4D3A-B5EB-B39916640E9D}" type="presParOf" srcId="{168339E1-5414-4193-A9AB-359526F94D4A}" destId="{8E46840B-1D56-4595-A2F5-07403456D965}" srcOrd="2" destOrd="0" presId="urn:microsoft.com/office/officeart/2018/2/layout/IconVerticalSolidList"/>
    <dgm:cxn modelId="{F9B894AF-BF37-4234-B966-65EB521143F3}" type="presParOf" srcId="{168339E1-5414-4193-A9AB-359526F94D4A}" destId="{E3B0A7CB-1A1F-470D-B9B2-A59174439CE1}" srcOrd="3" destOrd="0" presId="urn:microsoft.com/office/officeart/2018/2/layout/IconVerticalSolidList"/>
    <dgm:cxn modelId="{73EA9021-45A3-4C92-AB2C-8259DACC78C6}" type="presParOf" srcId="{561D2618-F963-4AA3-BA8E-75E9BBB04AE5}" destId="{81FF0142-E5FC-4CF2-B285-E4B2770BD0D7}" srcOrd="5" destOrd="0" presId="urn:microsoft.com/office/officeart/2018/2/layout/IconVerticalSolidList"/>
    <dgm:cxn modelId="{35E5FE3C-2776-4459-84B5-9C16BEB97041}" type="presParOf" srcId="{561D2618-F963-4AA3-BA8E-75E9BBB04AE5}" destId="{6E934903-07B1-4746-8121-3A07A7B742B4}" srcOrd="6" destOrd="0" presId="urn:microsoft.com/office/officeart/2018/2/layout/IconVerticalSolidList"/>
    <dgm:cxn modelId="{74254DBB-F2D0-4A69-9F95-4D7753EF9CE7}" type="presParOf" srcId="{6E934903-07B1-4746-8121-3A07A7B742B4}" destId="{6F15E0EB-E957-4D16-B2EB-92F97D24F8CB}" srcOrd="0" destOrd="0" presId="urn:microsoft.com/office/officeart/2018/2/layout/IconVerticalSolidList"/>
    <dgm:cxn modelId="{970882CE-A521-48C9-A9DB-27FBD2C5D0F9}" type="presParOf" srcId="{6E934903-07B1-4746-8121-3A07A7B742B4}" destId="{32F63B14-F2C6-474B-8DDC-4A5144B8568F}" srcOrd="1" destOrd="0" presId="urn:microsoft.com/office/officeart/2018/2/layout/IconVerticalSolidList"/>
    <dgm:cxn modelId="{7FB11976-4022-4F9E-8107-7C5B5E582871}" type="presParOf" srcId="{6E934903-07B1-4746-8121-3A07A7B742B4}" destId="{6E1EF92D-F73E-4650-AEC6-460C3714309D}" srcOrd="2" destOrd="0" presId="urn:microsoft.com/office/officeart/2018/2/layout/IconVerticalSolidList"/>
    <dgm:cxn modelId="{1447ADBF-C0D0-414D-9093-75B3BD71F247}" type="presParOf" srcId="{6E934903-07B1-4746-8121-3A07A7B742B4}" destId="{E7FB532B-4AE4-43B4-953A-5E7D48376E56}" srcOrd="3" destOrd="0" presId="urn:microsoft.com/office/officeart/2018/2/layout/IconVerticalSolidList"/>
    <dgm:cxn modelId="{9DCE8D2C-C1D6-45DB-BCE2-474E490BADDD}" type="presParOf" srcId="{561D2618-F963-4AA3-BA8E-75E9BBB04AE5}" destId="{705CCEEA-0DBA-4E6A-AA13-DCE7D061E91B}" srcOrd="7" destOrd="0" presId="urn:microsoft.com/office/officeart/2018/2/layout/IconVerticalSolidList"/>
    <dgm:cxn modelId="{4DA2D183-3E51-4F85-9C66-2F34FBDA57E1}" type="presParOf" srcId="{561D2618-F963-4AA3-BA8E-75E9BBB04AE5}" destId="{3762723C-AD39-4DDD-8C82-31622E70F1F4}" srcOrd="8" destOrd="0" presId="urn:microsoft.com/office/officeart/2018/2/layout/IconVerticalSolidList"/>
    <dgm:cxn modelId="{94941D46-6247-4B9C-987C-AC8425755687}" type="presParOf" srcId="{3762723C-AD39-4DDD-8C82-31622E70F1F4}" destId="{D1ACF059-2F9D-456B-8399-3573BACB9003}" srcOrd="0" destOrd="0" presId="urn:microsoft.com/office/officeart/2018/2/layout/IconVerticalSolidList"/>
    <dgm:cxn modelId="{D277C257-2EB3-4901-9F2C-BAC49248A60F}" type="presParOf" srcId="{3762723C-AD39-4DDD-8C82-31622E70F1F4}" destId="{44019464-DA2D-4B5E-AF8D-844EE7AE7F46}" srcOrd="1" destOrd="0" presId="urn:microsoft.com/office/officeart/2018/2/layout/IconVerticalSolidList"/>
    <dgm:cxn modelId="{6665B6CE-58A5-4FBD-86E1-892E932A4DC0}" type="presParOf" srcId="{3762723C-AD39-4DDD-8C82-31622E70F1F4}" destId="{7FED63D1-C4B7-4345-8770-A82853DFBAAA}" srcOrd="2" destOrd="0" presId="urn:microsoft.com/office/officeart/2018/2/layout/IconVerticalSolidList"/>
    <dgm:cxn modelId="{255037EC-EEE1-403F-BC05-5BE71018CBD9}" type="presParOf" srcId="{3762723C-AD39-4DDD-8C82-31622E70F1F4}" destId="{DF041131-73C4-4D55-930B-9072D6F6E8C9}"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EB5F721-AB28-40DF-8BBB-779C8A6CD5FD}" type="doc">
      <dgm:prSet loTypeId="urn:microsoft.com/office/officeart/2005/8/layout/default" loCatId="list" qsTypeId="urn:microsoft.com/office/officeart/2005/8/quickstyle/simple1" qsCatId="simple" csTypeId="urn:microsoft.com/office/officeart/2005/8/colors/colorful1" csCatId="colorful"/>
      <dgm:spPr/>
      <dgm:t>
        <a:bodyPr/>
        <a:lstStyle/>
        <a:p>
          <a:endParaRPr lang="en-US"/>
        </a:p>
      </dgm:t>
    </dgm:pt>
    <dgm:pt modelId="{90E2758A-531C-4498-AD91-98B98B9B0FCE}">
      <dgm:prSet/>
      <dgm:spPr/>
      <dgm:t>
        <a:bodyPr/>
        <a:lstStyle/>
        <a:p>
          <a:r>
            <a:rPr lang="en-US" b="1"/>
            <a:t>String functions</a:t>
          </a:r>
          <a:r>
            <a:rPr lang="en-US"/>
            <a:t> – concat, substring, replace, indexof etc.</a:t>
          </a:r>
        </a:p>
      </dgm:t>
    </dgm:pt>
    <dgm:pt modelId="{DFFBCC45-0166-43F2-A824-1A3C23A3A30B}" type="parTrans" cxnId="{DA00E9C1-2D42-447F-8CD0-AA3BFC7BD64D}">
      <dgm:prSet/>
      <dgm:spPr/>
      <dgm:t>
        <a:bodyPr/>
        <a:lstStyle/>
        <a:p>
          <a:endParaRPr lang="en-US"/>
        </a:p>
      </dgm:t>
    </dgm:pt>
    <dgm:pt modelId="{DCC6B5ED-7396-477D-9287-1BE99092CCBE}" type="sibTrans" cxnId="{DA00E9C1-2D42-447F-8CD0-AA3BFC7BD64D}">
      <dgm:prSet/>
      <dgm:spPr/>
      <dgm:t>
        <a:bodyPr/>
        <a:lstStyle/>
        <a:p>
          <a:endParaRPr lang="en-US"/>
        </a:p>
      </dgm:t>
    </dgm:pt>
    <dgm:pt modelId="{19DAFF8C-20DA-4EE5-AB69-37610CA22819}">
      <dgm:prSet/>
      <dgm:spPr/>
      <dgm:t>
        <a:bodyPr/>
        <a:lstStyle/>
        <a:p>
          <a:r>
            <a:rPr lang="en-US" b="1"/>
            <a:t>Collection functions</a:t>
          </a:r>
          <a:r>
            <a:rPr lang="en-US"/>
            <a:t> – length, union, first, last etc.</a:t>
          </a:r>
        </a:p>
      </dgm:t>
    </dgm:pt>
    <dgm:pt modelId="{E61F09C4-9404-4991-AAD4-8B050E86C57E}" type="parTrans" cxnId="{FB6FB07E-FB2D-4DF2-81E4-42B95CE3527C}">
      <dgm:prSet/>
      <dgm:spPr/>
      <dgm:t>
        <a:bodyPr/>
        <a:lstStyle/>
        <a:p>
          <a:endParaRPr lang="en-US"/>
        </a:p>
      </dgm:t>
    </dgm:pt>
    <dgm:pt modelId="{5DDA0278-8AA1-4EC2-A2B5-A5130A068CB3}" type="sibTrans" cxnId="{FB6FB07E-FB2D-4DF2-81E4-42B95CE3527C}">
      <dgm:prSet/>
      <dgm:spPr/>
      <dgm:t>
        <a:bodyPr/>
        <a:lstStyle/>
        <a:p>
          <a:endParaRPr lang="en-US"/>
        </a:p>
      </dgm:t>
    </dgm:pt>
    <dgm:pt modelId="{C0EAE778-4166-4F1B-8957-A1B6FCD467FB}">
      <dgm:prSet/>
      <dgm:spPr/>
      <dgm:t>
        <a:bodyPr/>
        <a:lstStyle/>
        <a:p>
          <a:r>
            <a:rPr lang="en-US" b="1"/>
            <a:t>Logic functions</a:t>
          </a:r>
          <a:r>
            <a:rPr lang="en-US"/>
            <a:t> – equals, less than, greater than, and, or, not etc.</a:t>
          </a:r>
        </a:p>
      </dgm:t>
    </dgm:pt>
    <dgm:pt modelId="{2DDF732D-75F6-467C-A127-450AFE479392}" type="parTrans" cxnId="{758EE931-8B17-4053-ABED-43B5715433F8}">
      <dgm:prSet/>
      <dgm:spPr/>
      <dgm:t>
        <a:bodyPr/>
        <a:lstStyle/>
        <a:p>
          <a:endParaRPr lang="en-US"/>
        </a:p>
      </dgm:t>
    </dgm:pt>
    <dgm:pt modelId="{9B9FB704-AF29-48C4-B64E-1B82442B4528}" type="sibTrans" cxnId="{758EE931-8B17-4053-ABED-43B5715433F8}">
      <dgm:prSet/>
      <dgm:spPr/>
      <dgm:t>
        <a:bodyPr/>
        <a:lstStyle/>
        <a:p>
          <a:endParaRPr lang="en-US"/>
        </a:p>
      </dgm:t>
    </dgm:pt>
    <dgm:pt modelId="{75BAE0D0-0470-47E8-8CAF-BC6B75D3DBEF}">
      <dgm:prSet/>
      <dgm:spPr/>
      <dgm:t>
        <a:bodyPr/>
        <a:lstStyle/>
        <a:p>
          <a:r>
            <a:rPr lang="en-US" b="1"/>
            <a:t>Conversation functions</a:t>
          </a:r>
          <a:r>
            <a:rPr lang="en-US"/>
            <a:t> – coalesce, xpath, array, int, string, json etc.</a:t>
          </a:r>
        </a:p>
      </dgm:t>
    </dgm:pt>
    <dgm:pt modelId="{293EB018-0C2C-486A-9A80-9C3C4949A97C}" type="parTrans" cxnId="{49346008-B7DB-4E93-9512-DEBA2ABB0047}">
      <dgm:prSet/>
      <dgm:spPr/>
      <dgm:t>
        <a:bodyPr/>
        <a:lstStyle/>
        <a:p>
          <a:endParaRPr lang="en-US"/>
        </a:p>
      </dgm:t>
    </dgm:pt>
    <dgm:pt modelId="{261F0F74-2EC3-4F02-94D3-AF2C4312B1FE}" type="sibTrans" cxnId="{49346008-B7DB-4E93-9512-DEBA2ABB0047}">
      <dgm:prSet/>
      <dgm:spPr/>
      <dgm:t>
        <a:bodyPr/>
        <a:lstStyle/>
        <a:p>
          <a:endParaRPr lang="en-US"/>
        </a:p>
      </dgm:t>
    </dgm:pt>
    <dgm:pt modelId="{320E9C78-6FF7-4D20-971E-4C7063754C0E}">
      <dgm:prSet/>
      <dgm:spPr/>
      <dgm:t>
        <a:bodyPr/>
        <a:lstStyle/>
        <a:p>
          <a:r>
            <a:rPr lang="en-US" b="1"/>
            <a:t>Math functions</a:t>
          </a:r>
          <a:r>
            <a:rPr lang="en-US"/>
            <a:t> – add, sub, div, mod, min, max etc.</a:t>
          </a:r>
        </a:p>
      </dgm:t>
    </dgm:pt>
    <dgm:pt modelId="{88961290-89DF-488C-BF65-9E91E5E96558}" type="parTrans" cxnId="{1FAF7CA2-9ED7-4ED5-A03C-A07194E242F2}">
      <dgm:prSet/>
      <dgm:spPr/>
      <dgm:t>
        <a:bodyPr/>
        <a:lstStyle/>
        <a:p>
          <a:endParaRPr lang="en-US"/>
        </a:p>
      </dgm:t>
    </dgm:pt>
    <dgm:pt modelId="{0B11A217-55B6-4AA1-B705-3A9F6B6AABE0}" type="sibTrans" cxnId="{1FAF7CA2-9ED7-4ED5-A03C-A07194E242F2}">
      <dgm:prSet/>
      <dgm:spPr/>
      <dgm:t>
        <a:bodyPr/>
        <a:lstStyle/>
        <a:p>
          <a:endParaRPr lang="en-US"/>
        </a:p>
      </dgm:t>
    </dgm:pt>
    <dgm:pt modelId="{F4A52E21-E590-4322-AE7C-784FD56A4A97}">
      <dgm:prSet/>
      <dgm:spPr/>
      <dgm:t>
        <a:bodyPr/>
        <a:lstStyle/>
        <a:p>
          <a:r>
            <a:rPr lang="en-US" b="1"/>
            <a:t>Date functions</a:t>
          </a:r>
          <a:r>
            <a:rPr lang="en-US"/>
            <a:t> – utcnow, addminutes, addhours, format etc.</a:t>
          </a:r>
        </a:p>
      </dgm:t>
    </dgm:pt>
    <dgm:pt modelId="{D0D22F37-7628-4059-881D-C2D5647BCFE3}" type="parTrans" cxnId="{D77F80AE-EFD9-42A6-A937-3F5D11BAA8BD}">
      <dgm:prSet/>
      <dgm:spPr/>
      <dgm:t>
        <a:bodyPr/>
        <a:lstStyle/>
        <a:p>
          <a:endParaRPr lang="en-US"/>
        </a:p>
      </dgm:t>
    </dgm:pt>
    <dgm:pt modelId="{25DCFFC2-9105-49EB-B62E-87BDFB139BF1}" type="sibTrans" cxnId="{D77F80AE-EFD9-42A6-A937-3F5D11BAA8BD}">
      <dgm:prSet/>
      <dgm:spPr/>
      <dgm:t>
        <a:bodyPr/>
        <a:lstStyle/>
        <a:p>
          <a:endParaRPr lang="en-US"/>
        </a:p>
      </dgm:t>
    </dgm:pt>
    <dgm:pt modelId="{66F00CC2-E433-9845-A6A6-04C5E73607DB}" type="pres">
      <dgm:prSet presAssocID="{3EB5F721-AB28-40DF-8BBB-779C8A6CD5FD}" presName="diagram" presStyleCnt="0">
        <dgm:presLayoutVars>
          <dgm:dir/>
          <dgm:resizeHandles val="exact"/>
        </dgm:presLayoutVars>
      </dgm:prSet>
      <dgm:spPr/>
    </dgm:pt>
    <dgm:pt modelId="{C0C2D357-0745-6441-8727-AF24F33DB817}" type="pres">
      <dgm:prSet presAssocID="{90E2758A-531C-4498-AD91-98B98B9B0FCE}" presName="node" presStyleLbl="node1" presStyleIdx="0" presStyleCnt="6">
        <dgm:presLayoutVars>
          <dgm:bulletEnabled val="1"/>
        </dgm:presLayoutVars>
      </dgm:prSet>
      <dgm:spPr/>
    </dgm:pt>
    <dgm:pt modelId="{AF03930D-3E6D-8845-B5E3-8197566E88A2}" type="pres">
      <dgm:prSet presAssocID="{DCC6B5ED-7396-477D-9287-1BE99092CCBE}" presName="sibTrans" presStyleCnt="0"/>
      <dgm:spPr/>
    </dgm:pt>
    <dgm:pt modelId="{B84D162B-FA41-9E42-BC4A-442B87345AAC}" type="pres">
      <dgm:prSet presAssocID="{19DAFF8C-20DA-4EE5-AB69-37610CA22819}" presName="node" presStyleLbl="node1" presStyleIdx="1" presStyleCnt="6">
        <dgm:presLayoutVars>
          <dgm:bulletEnabled val="1"/>
        </dgm:presLayoutVars>
      </dgm:prSet>
      <dgm:spPr/>
    </dgm:pt>
    <dgm:pt modelId="{226358D2-C498-2740-ABE4-E754787EE17C}" type="pres">
      <dgm:prSet presAssocID="{5DDA0278-8AA1-4EC2-A2B5-A5130A068CB3}" presName="sibTrans" presStyleCnt="0"/>
      <dgm:spPr/>
    </dgm:pt>
    <dgm:pt modelId="{A929373C-6F42-CA48-93A4-C6994C9BB774}" type="pres">
      <dgm:prSet presAssocID="{C0EAE778-4166-4F1B-8957-A1B6FCD467FB}" presName="node" presStyleLbl="node1" presStyleIdx="2" presStyleCnt="6">
        <dgm:presLayoutVars>
          <dgm:bulletEnabled val="1"/>
        </dgm:presLayoutVars>
      </dgm:prSet>
      <dgm:spPr/>
    </dgm:pt>
    <dgm:pt modelId="{55D337A0-C809-464E-8966-CD6D69E9C906}" type="pres">
      <dgm:prSet presAssocID="{9B9FB704-AF29-48C4-B64E-1B82442B4528}" presName="sibTrans" presStyleCnt="0"/>
      <dgm:spPr/>
    </dgm:pt>
    <dgm:pt modelId="{658B0746-8A37-E345-9C71-CB2A81F59893}" type="pres">
      <dgm:prSet presAssocID="{75BAE0D0-0470-47E8-8CAF-BC6B75D3DBEF}" presName="node" presStyleLbl="node1" presStyleIdx="3" presStyleCnt="6">
        <dgm:presLayoutVars>
          <dgm:bulletEnabled val="1"/>
        </dgm:presLayoutVars>
      </dgm:prSet>
      <dgm:spPr/>
    </dgm:pt>
    <dgm:pt modelId="{8EE68DAD-A9E3-6946-A189-76E2EFF30BFA}" type="pres">
      <dgm:prSet presAssocID="{261F0F74-2EC3-4F02-94D3-AF2C4312B1FE}" presName="sibTrans" presStyleCnt="0"/>
      <dgm:spPr/>
    </dgm:pt>
    <dgm:pt modelId="{CB2A93ED-2888-0A49-A194-B176AAA0B4BA}" type="pres">
      <dgm:prSet presAssocID="{320E9C78-6FF7-4D20-971E-4C7063754C0E}" presName="node" presStyleLbl="node1" presStyleIdx="4" presStyleCnt="6">
        <dgm:presLayoutVars>
          <dgm:bulletEnabled val="1"/>
        </dgm:presLayoutVars>
      </dgm:prSet>
      <dgm:spPr/>
    </dgm:pt>
    <dgm:pt modelId="{EE9AE6D3-CDF2-2441-97B9-61C41255780E}" type="pres">
      <dgm:prSet presAssocID="{0B11A217-55B6-4AA1-B705-3A9F6B6AABE0}" presName="sibTrans" presStyleCnt="0"/>
      <dgm:spPr/>
    </dgm:pt>
    <dgm:pt modelId="{D852C7D2-5FD0-D744-B804-52CD43C017DD}" type="pres">
      <dgm:prSet presAssocID="{F4A52E21-E590-4322-AE7C-784FD56A4A97}" presName="node" presStyleLbl="node1" presStyleIdx="5" presStyleCnt="6">
        <dgm:presLayoutVars>
          <dgm:bulletEnabled val="1"/>
        </dgm:presLayoutVars>
      </dgm:prSet>
      <dgm:spPr/>
    </dgm:pt>
  </dgm:ptLst>
  <dgm:cxnLst>
    <dgm:cxn modelId="{49346008-B7DB-4E93-9512-DEBA2ABB0047}" srcId="{3EB5F721-AB28-40DF-8BBB-779C8A6CD5FD}" destId="{75BAE0D0-0470-47E8-8CAF-BC6B75D3DBEF}" srcOrd="3" destOrd="0" parTransId="{293EB018-0C2C-486A-9A80-9C3C4949A97C}" sibTransId="{261F0F74-2EC3-4F02-94D3-AF2C4312B1FE}"/>
    <dgm:cxn modelId="{758EE931-8B17-4053-ABED-43B5715433F8}" srcId="{3EB5F721-AB28-40DF-8BBB-779C8A6CD5FD}" destId="{C0EAE778-4166-4F1B-8957-A1B6FCD467FB}" srcOrd="2" destOrd="0" parTransId="{2DDF732D-75F6-467C-A127-450AFE479392}" sibTransId="{9B9FB704-AF29-48C4-B64E-1B82442B4528}"/>
    <dgm:cxn modelId="{A67C4A41-C078-E64B-8FA4-908A80C26807}" type="presOf" srcId="{90E2758A-531C-4498-AD91-98B98B9B0FCE}" destId="{C0C2D357-0745-6441-8727-AF24F33DB817}" srcOrd="0" destOrd="0" presId="urn:microsoft.com/office/officeart/2005/8/layout/default"/>
    <dgm:cxn modelId="{24168342-11EF-854D-8052-96B198E114F4}" type="presOf" srcId="{3EB5F721-AB28-40DF-8BBB-779C8A6CD5FD}" destId="{66F00CC2-E433-9845-A6A6-04C5E73607DB}" srcOrd="0" destOrd="0" presId="urn:microsoft.com/office/officeart/2005/8/layout/default"/>
    <dgm:cxn modelId="{FB6FB07E-FB2D-4DF2-81E4-42B95CE3527C}" srcId="{3EB5F721-AB28-40DF-8BBB-779C8A6CD5FD}" destId="{19DAFF8C-20DA-4EE5-AB69-37610CA22819}" srcOrd="1" destOrd="0" parTransId="{E61F09C4-9404-4991-AAD4-8B050E86C57E}" sibTransId="{5DDA0278-8AA1-4EC2-A2B5-A5130A068CB3}"/>
    <dgm:cxn modelId="{0051B881-515F-294D-8B11-D671499D281D}" type="presOf" srcId="{320E9C78-6FF7-4D20-971E-4C7063754C0E}" destId="{CB2A93ED-2888-0A49-A194-B176AAA0B4BA}" srcOrd="0" destOrd="0" presId="urn:microsoft.com/office/officeart/2005/8/layout/default"/>
    <dgm:cxn modelId="{C8F82397-193A-0440-8309-6D0D4AE75CB4}" type="presOf" srcId="{C0EAE778-4166-4F1B-8957-A1B6FCD467FB}" destId="{A929373C-6F42-CA48-93A4-C6994C9BB774}" srcOrd="0" destOrd="0" presId="urn:microsoft.com/office/officeart/2005/8/layout/default"/>
    <dgm:cxn modelId="{68BDC89E-DF90-5C42-A98A-3FF4DBE76DE4}" type="presOf" srcId="{F4A52E21-E590-4322-AE7C-784FD56A4A97}" destId="{D852C7D2-5FD0-D744-B804-52CD43C017DD}" srcOrd="0" destOrd="0" presId="urn:microsoft.com/office/officeart/2005/8/layout/default"/>
    <dgm:cxn modelId="{1FAF7CA2-9ED7-4ED5-A03C-A07194E242F2}" srcId="{3EB5F721-AB28-40DF-8BBB-779C8A6CD5FD}" destId="{320E9C78-6FF7-4D20-971E-4C7063754C0E}" srcOrd="4" destOrd="0" parTransId="{88961290-89DF-488C-BF65-9E91E5E96558}" sibTransId="{0B11A217-55B6-4AA1-B705-3A9F6B6AABE0}"/>
    <dgm:cxn modelId="{4CCD52A5-6C56-BF46-B367-EF9EF94B4982}" type="presOf" srcId="{75BAE0D0-0470-47E8-8CAF-BC6B75D3DBEF}" destId="{658B0746-8A37-E345-9C71-CB2A81F59893}" srcOrd="0" destOrd="0" presId="urn:microsoft.com/office/officeart/2005/8/layout/default"/>
    <dgm:cxn modelId="{D77F80AE-EFD9-42A6-A937-3F5D11BAA8BD}" srcId="{3EB5F721-AB28-40DF-8BBB-779C8A6CD5FD}" destId="{F4A52E21-E590-4322-AE7C-784FD56A4A97}" srcOrd="5" destOrd="0" parTransId="{D0D22F37-7628-4059-881D-C2D5647BCFE3}" sibTransId="{25DCFFC2-9105-49EB-B62E-87BDFB139BF1}"/>
    <dgm:cxn modelId="{E3E125B9-417B-4B46-8199-6C88796C4862}" type="presOf" srcId="{19DAFF8C-20DA-4EE5-AB69-37610CA22819}" destId="{B84D162B-FA41-9E42-BC4A-442B87345AAC}" srcOrd="0" destOrd="0" presId="urn:microsoft.com/office/officeart/2005/8/layout/default"/>
    <dgm:cxn modelId="{DA00E9C1-2D42-447F-8CD0-AA3BFC7BD64D}" srcId="{3EB5F721-AB28-40DF-8BBB-779C8A6CD5FD}" destId="{90E2758A-531C-4498-AD91-98B98B9B0FCE}" srcOrd="0" destOrd="0" parTransId="{DFFBCC45-0166-43F2-A824-1A3C23A3A30B}" sibTransId="{DCC6B5ED-7396-477D-9287-1BE99092CCBE}"/>
    <dgm:cxn modelId="{E07814CD-E3C7-3643-9098-A248670CE970}" type="presParOf" srcId="{66F00CC2-E433-9845-A6A6-04C5E73607DB}" destId="{C0C2D357-0745-6441-8727-AF24F33DB817}" srcOrd="0" destOrd="0" presId="urn:microsoft.com/office/officeart/2005/8/layout/default"/>
    <dgm:cxn modelId="{A6382060-5825-9F4A-A0A6-198BCF5B4F71}" type="presParOf" srcId="{66F00CC2-E433-9845-A6A6-04C5E73607DB}" destId="{AF03930D-3E6D-8845-B5E3-8197566E88A2}" srcOrd="1" destOrd="0" presId="urn:microsoft.com/office/officeart/2005/8/layout/default"/>
    <dgm:cxn modelId="{BC1BAA8E-C733-114B-B3B5-28B54B02BD16}" type="presParOf" srcId="{66F00CC2-E433-9845-A6A6-04C5E73607DB}" destId="{B84D162B-FA41-9E42-BC4A-442B87345AAC}" srcOrd="2" destOrd="0" presId="urn:microsoft.com/office/officeart/2005/8/layout/default"/>
    <dgm:cxn modelId="{6B6E9225-D10E-CA48-AE8A-8C21AE9A4326}" type="presParOf" srcId="{66F00CC2-E433-9845-A6A6-04C5E73607DB}" destId="{226358D2-C498-2740-ABE4-E754787EE17C}" srcOrd="3" destOrd="0" presId="urn:microsoft.com/office/officeart/2005/8/layout/default"/>
    <dgm:cxn modelId="{6FB3C14D-CB6F-AC48-B23F-1AA7C6FB3B85}" type="presParOf" srcId="{66F00CC2-E433-9845-A6A6-04C5E73607DB}" destId="{A929373C-6F42-CA48-93A4-C6994C9BB774}" srcOrd="4" destOrd="0" presId="urn:microsoft.com/office/officeart/2005/8/layout/default"/>
    <dgm:cxn modelId="{8B698785-7B83-6742-B75C-1822AF19A563}" type="presParOf" srcId="{66F00CC2-E433-9845-A6A6-04C5E73607DB}" destId="{55D337A0-C809-464E-8966-CD6D69E9C906}" srcOrd="5" destOrd="0" presId="urn:microsoft.com/office/officeart/2005/8/layout/default"/>
    <dgm:cxn modelId="{EF88BFE9-FC46-144C-BD19-46FBE8A8B841}" type="presParOf" srcId="{66F00CC2-E433-9845-A6A6-04C5E73607DB}" destId="{658B0746-8A37-E345-9C71-CB2A81F59893}" srcOrd="6" destOrd="0" presId="urn:microsoft.com/office/officeart/2005/8/layout/default"/>
    <dgm:cxn modelId="{D11968DA-550B-7147-8E2E-14B8B98428BB}" type="presParOf" srcId="{66F00CC2-E433-9845-A6A6-04C5E73607DB}" destId="{8EE68DAD-A9E3-6946-A189-76E2EFF30BFA}" srcOrd="7" destOrd="0" presId="urn:microsoft.com/office/officeart/2005/8/layout/default"/>
    <dgm:cxn modelId="{13F8EB0D-4397-4A4B-8538-4B980539B0D5}" type="presParOf" srcId="{66F00CC2-E433-9845-A6A6-04C5E73607DB}" destId="{CB2A93ED-2888-0A49-A194-B176AAA0B4BA}" srcOrd="8" destOrd="0" presId="urn:microsoft.com/office/officeart/2005/8/layout/default"/>
    <dgm:cxn modelId="{1916B7BE-445E-5D4E-879C-9B140D52A2D5}" type="presParOf" srcId="{66F00CC2-E433-9845-A6A6-04C5E73607DB}" destId="{EE9AE6D3-CDF2-2441-97B9-61C41255780E}" srcOrd="9" destOrd="0" presId="urn:microsoft.com/office/officeart/2005/8/layout/default"/>
    <dgm:cxn modelId="{1F7D6705-6D35-B342-89AF-4B1C434319B8}" type="presParOf" srcId="{66F00CC2-E433-9845-A6A6-04C5E73607DB}" destId="{D852C7D2-5FD0-D744-B804-52CD43C017DD}" srcOrd="1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A9628A-969D-4BAF-BCD4-3D31BF1A085A}">
      <dsp:nvSpPr>
        <dsp:cNvPr id="0" name=""/>
        <dsp:cNvSpPr/>
      </dsp:nvSpPr>
      <dsp:spPr>
        <a:xfrm>
          <a:off x="82613" y="908559"/>
          <a:ext cx="897246" cy="897246"/>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14C98AE-3C86-421C-BCC2-1624790E245B}">
      <dsp:nvSpPr>
        <dsp:cNvPr id="0" name=""/>
        <dsp:cNvSpPr/>
      </dsp:nvSpPr>
      <dsp:spPr>
        <a:xfrm>
          <a:off x="271034" y="1096980"/>
          <a:ext cx="520402" cy="52040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3D100F4-4A10-4006-BE2B-EB627C680CB0}">
      <dsp:nvSpPr>
        <dsp:cNvPr id="0" name=""/>
        <dsp:cNvSpPr/>
      </dsp:nvSpPr>
      <dsp:spPr>
        <a:xfrm>
          <a:off x="1172126" y="908559"/>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44550">
            <a:lnSpc>
              <a:spcPct val="90000"/>
            </a:lnSpc>
            <a:spcBef>
              <a:spcPct val="0"/>
            </a:spcBef>
            <a:spcAft>
              <a:spcPct val="35000"/>
            </a:spcAft>
            <a:buNone/>
          </a:pPr>
          <a:r>
            <a:rPr lang="en-US" sz="1900" kern="1200"/>
            <a:t>Azure Data Ecosystem – When to use what !</a:t>
          </a:r>
        </a:p>
      </dsp:txBody>
      <dsp:txXfrm>
        <a:off x="1172126" y="908559"/>
        <a:ext cx="2114937" cy="897246"/>
      </dsp:txXfrm>
    </dsp:sp>
    <dsp:sp modelId="{7D32B02D-D7DF-4110-9F83-1BBECCDFE804}">
      <dsp:nvSpPr>
        <dsp:cNvPr id="0" name=""/>
        <dsp:cNvSpPr/>
      </dsp:nvSpPr>
      <dsp:spPr>
        <a:xfrm>
          <a:off x="3655575" y="908559"/>
          <a:ext cx="897246" cy="897246"/>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58CFEAE-F7A2-4AB7-A2F8-9035E7AEB8DA}">
      <dsp:nvSpPr>
        <dsp:cNvPr id="0" name=""/>
        <dsp:cNvSpPr/>
      </dsp:nvSpPr>
      <dsp:spPr>
        <a:xfrm>
          <a:off x="3843996" y="1096980"/>
          <a:ext cx="520402" cy="52040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2BAD72A-5983-4200-B43A-C3C9AA656CB4}">
      <dsp:nvSpPr>
        <dsp:cNvPr id="0" name=""/>
        <dsp:cNvSpPr/>
      </dsp:nvSpPr>
      <dsp:spPr>
        <a:xfrm>
          <a:off x="4745088" y="908559"/>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44550">
            <a:lnSpc>
              <a:spcPct val="90000"/>
            </a:lnSpc>
            <a:spcBef>
              <a:spcPct val="0"/>
            </a:spcBef>
            <a:spcAft>
              <a:spcPct val="35000"/>
            </a:spcAft>
            <a:buNone/>
          </a:pPr>
          <a:r>
            <a:rPr lang="en-US" sz="1900" kern="1200"/>
            <a:t>Architectural Standards &amp; Best Practices in Azure . </a:t>
          </a:r>
        </a:p>
      </dsp:txBody>
      <dsp:txXfrm>
        <a:off x="4745088" y="908559"/>
        <a:ext cx="2114937" cy="897246"/>
      </dsp:txXfrm>
    </dsp:sp>
    <dsp:sp modelId="{4D4874CB-77A7-4B4C-9243-0B8B35F383D7}">
      <dsp:nvSpPr>
        <dsp:cNvPr id="0" name=""/>
        <dsp:cNvSpPr/>
      </dsp:nvSpPr>
      <dsp:spPr>
        <a:xfrm>
          <a:off x="7228536" y="908559"/>
          <a:ext cx="897246" cy="897246"/>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3B61902-9012-44A0-A170-1DE16C2A3308}">
      <dsp:nvSpPr>
        <dsp:cNvPr id="0" name=""/>
        <dsp:cNvSpPr/>
      </dsp:nvSpPr>
      <dsp:spPr>
        <a:xfrm>
          <a:off x="7416958" y="1096980"/>
          <a:ext cx="520402" cy="52040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40FC68C-093D-48EA-B1AD-A4D70C730994}">
      <dsp:nvSpPr>
        <dsp:cNvPr id="0" name=""/>
        <dsp:cNvSpPr/>
      </dsp:nvSpPr>
      <dsp:spPr>
        <a:xfrm>
          <a:off x="8318049" y="908559"/>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44550">
            <a:lnSpc>
              <a:spcPct val="90000"/>
            </a:lnSpc>
            <a:spcBef>
              <a:spcPct val="0"/>
            </a:spcBef>
            <a:spcAft>
              <a:spcPct val="35000"/>
            </a:spcAft>
            <a:buNone/>
          </a:pPr>
          <a:r>
            <a:rPr lang="en-US" sz="1900" kern="1200"/>
            <a:t>Hands on Project ready confidence.</a:t>
          </a:r>
        </a:p>
      </dsp:txBody>
      <dsp:txXfrm>
        <a:off x="8318049" y="908559"/>
        <a:ext cx="2114937" cy="897246"/>
      </dsp:txXfrm>
    </dsp:sp>
    <dsp:sp modelId="{F37CFA35-2B9D-4D60-8D67-D1E1A225E73C}">
      <dsp:nvSpPr>
        <dsp:cNvPr id="0" name=""/>
        <dsp:cNvSpPr/>
      </dsp:nvSpPr>
      <dsp:spPr>
        <a:xfrm>
          <a:off x="82613" y="2545532"/>
          <a:ext cx="897246" cy="897246"/>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E2A55FD-D28B-4A92-B55B-EC54C87D87E4}">
      <dsp:nvSpPr>
        <dsp:cNvPr id="0" name=""/>
        <dsp:cNvSpPr/>
      </dsp:nvSpPr>
      <dsp:spPr>
        <a:xfrm>
          <a:off x="271034" y="2733954"/>
          <a:ext cx="520402" cy="52040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752DB7A-3A15-46A8-B2CC-6D17734D5B4E}">
      <dsp:nvSpPr>
        <dsp:cNvPr id="0" name=""/>
        <dsp:cNvSpPr/>
      </dsp:nvSpPr>
      <dsp:spPr>
        <a:xfrm>
          <a:off x="1172126" y="2545532"/>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44550">
            <a:lnSpc>
              <a:spcPct val="90000"/>
            </a:lnSpc>
            <a:spcBef>
              <a:spcPct val="0"/>
            </a:spcBef>
            <a:spcAft>
              <a:spcPct val="35000"/>
            </a:spcAft>
            <a:buNone/>
          </a:pPr>
          <a:r>
            <a:rPr lang="en-US" sz="1900" kern="1200"/>
            <a:t>Tackling Real world challenges in Azure Data Platform</a:t>
          </a:r>
        </a:p>
      </dsp:txBody>
      <dsp:txXfrm>
        <a:off x="1172126" y="2545532"/>
        <a:ext cx="2114937" cy="897246"/>
      </dsp:txXfrm>
    </dsp:sp>
    <dsp:sp modelId="{665314BC-5766-4DFF-A020-3EE68F6D716B}">
      <dsp:nvSpPr>
        <dsp:cNvPr id="0" name=""/>
        <dsp:cNvSpPr/>
      </dsp:nvSpPr>
      <dsp:spPr>
        <a:xfrm>
          <a:off x="3655575" y="2545532"/>
          <a:ext cx="897246" cy="897246"/>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91CD5E1-4748-45B3-B60C-5ADEE5F13CB7}">
      <dsp:nvSpPr>
        <dsp:cNvPr id="0" name=""/>
        <dsp:cNvSpPr/>
      </dsp:nvSpPr>
      <dsp:spPr>
        <a:xfrm>
          <a:off x="3843996" y="2733954"/>
          <a:ext cx="520402" cy="520402"/>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37BEB42-BE04-461C-A600-0DCCEEBB9D26}">
      <dsp:nvSpPr>
        <dsp:cNvPr id="0" name=""/>
        <dsp:cNvSpPr/>
      </dsp:nvSpPr>
      <dsp:spPr>
        <a:xfrm>
          <a:off x="4745088" y="2545532"/>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44550">
            <a:lnSpc>
              <a:spcPct val="90000"/>
            </a:lnSpc>
            <a:spcBef>
              <a:spcPct val="0"/>
            </a:spcBef>
            <a:spcAft>
              <a:spcPct val="35000"/>
            </a:spcAft>
            <a:buNone/>
          </a:pPr>
          <a:r>
            <a:rPr lang="en-US" sz="1900" kern="1200"/>
            <a:t>Real world use cases and architectures for huge clients. </a:t>
          </a:r>
        </a:p>
      </dsp:txBody>
      <dsp:txXfrm>
        <a:off x="4745088" y="2545532"/>
        <a:ext cx="2114937" cy="89724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15FD64C-4F8A-4E73-9C06-AFBE83DFD281}">
      <dsp:nvSpPr>
        <dsp:cNvPr id="0" name=""/>
        <dsp:cNvSpPr/>
      </dsp:nvSpPr>
      <dsp:spPr>
        <a:xfrm>
          <a:off x="0" y="4597"/>
          <a:ext cx="6513603" cy="979371"/>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C6F1CB7-3493-48F4-928C-C9A68002CD00}">
      <dsp:nvSpPr>
        <dsp:cNvPr id="0" name=""/>
        <dsp:cNvSpPr/>
      </dsp:nvSpPr>
      <dsp:spPr>
        <a:xfrm>
          <a:off x="296259" y="224956"/>
          <a:ext cx="538654" cy="53865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4DF679F-A52F-4D12-8865-B04EDD9D2306}">
      <dsp:nvSpPr>
        <dsp:cNvPr id="0" name=""/>
        <dsp:cNvSpPr/>
      </dsp:nvSpPr>
      <dsp:spPr>
        <a:xfrm>
          <a:off x="1131174" y="4597"/>
          <a:ext cx="5382429" cy="9793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650" tIns="103650" rIns="103650" bIns="103650" numCol="1" spcCol="1270" anchor="ctr" anchorCtr="0">
          <a:noAutofit/>
        </a:bodyPr>
        <a:lstStyle/>
        <a:p>
          <a:pPr marL="0" lvl="0" indent="0" algn="l" defTabSz="844550">
            <a:lnSpc>
              <a:spcPct val="90000"/>
            </a:lnSpc>
            <a:spcBef>
              <a:spcPct val="0"/>
            </a:spcBef>
            <a:spcAft>
              <a:spcPct val="35000"/>
            </a:spcAft>
            <a:buNone/>
          </a:pPr>
          <a:r>
            <a:rPr lang="en-US" sz="1900" kern="1200" dirty="0"/>
            <a:t>Protect the data at rest</a:t>
          </a:r>
        </a:p>
      </dsp:txBody>
      <dsp:txXfrm>
        <a:off x="1131174" y="4597"/>
        <a:ext cx="5382429" cy="979371"/>
      </dsp:txXfrm>
    </dsp:sp>
    <dsp:sp modelId="{E2C8DC62-3D07-40FA-A0E9-70F05FA44571}">
      <dsp:nvSpPr>
        <dsp:cNvPr id="0" name=""/>
        <dsp:cNvSpPr/>
      </dsp:nvSpPr>
      <dsp:spPr>
        <a:xfrm>
          <a:off x="0" y="1228812"/>
          <a:ext cx="6513603" cy="979371"/>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E339608-D353-474F-A24A-B658B7351965}">
      <dsp:nvSpPr>
        <dsp:cNvPr id="0" name=""/>
        <dsp:cNvSpPr/>
      </dsp:nvSpPr>
      <dsp:spPr>
        <a:xfrm>
          <a:off x="296259" y="1449171"/>
          <a:ext cx="538654" cy="53865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DACA56B-D73D-4CBC-BAB8-518983E1CB3B}">
      <dsp:nvSpPr>
        <dsp:cNvPr id="0" name=""/>
        <dsp:cNvSpPr/>
      </dsp:nvSpPr>
      <dsp:spPr>
        <a:xfrm>
          <a:off x="1131174" y="1228812"/>
          <a:ext cx="5382429" cy="9793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650" tIns="103650" rIns="103650" bIns="103650" numCol="1" spcCol="1270" anchor="ctr" anchorCtr="0">
          <a:noAutofit/>
        </a:bodyPr>
        <a:lstStyle/>
        <a:p>
          <a:pPr marL="0" lvl="0" indent="0" algn="l" defTabSz="844550">
            <a:lnSpc>
              <a:spcPct val="90000"/>
            </a:lnSpc>
            <a:spcBef>
              <a:spcPct val="0"/>
            </a:spcBef>
            <a:spcAft>
              <a:spcPct val="35000"/>
            </a:spcAft>
            <a:buNone/>
          </a:pPr>
          <a:r>
            <a:rPr lang="en-US" sz="1900" kern="1200" dirty="0"/>
            <a:t>Protect the data in transit</a:t>
          </a:r>
        </a:p>
      </dsp:txBody>
      <dsp:txXfrm>
        <a:off x="1131174" y="1228812"/>
        <a:ext cx="5382429" cy="979371"/>
      </dsp:txXfrm>
    </dsp:sp>
    <dsp:sp modelId="{DCC69BE9-81FD-4166-9309-BEAADB54C1C2}">
      <dsp:nvSpPr>
        <dsp:cNvPr id="0" name=""/>
        <dsp:cNvSpPr/>
      </dsp:nvSpPr>
      <dsp:spPr>
        <a:xfrm>
          <a:off x="0" y="2453027"/>
          <a:ext cx="6513603" cy="979371"/>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065767D-8B45-47C6-B62A-6EFCA2734DF8}">
      <dsp:nvSpPr>
        <dsp:cNvPr id="0" name=""/>
        <dsp:cNvSpPr/>
      </dsp:nvSpPr>
      <dsp:spPr>
        <a:xfrm>
          <a:off x="296259" y="2673385"/>
          <a:ext cx="538654" cy="53865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3B0A7CB-1A1F-470D-B9B2-A59174439CE1}">
      <dsp:nvSpPr>
        <dsp:cNvPr id="0" name=""/>
        <dsp:cNvSpPr/>
      </dsp:nvSpPr>
      <dsp:spPr>
        <a:xfrm>
          <a:off x="1131174" y="2453027"/>
          <a:ext cx="5382429" cy="9793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650" tIns="103650" rIns="103650" bIns="103650" numCol="1" spcCol="1270" anchor="ctr" anchorCtr="0">
          <a:noAutofit/>
        </a:bodyPr>
        <a:lstStyle/>
        <a:p>
          <a:pPr marL="0" lvl="0" indent="0" algn="l" defTabSz="844550">
            <a:lnSpc>
              <a:spcPct val="90000"/>
            </a:lnSpc>
            <a:spcBef>
              <a:spcPct val="0"/>
            </a:spcBef>
            <a:spcAft>
              <a:spcPct val="35000"/>
            </a:spcAft>
            <a:buNone/>
          </a:pPr>
          <a:r>
            <a:rPr lang="en-US" sz="1900" kern="1200"/>
            <a:t>Support browser cross-domain access</a:t>
          </a:r>
        </a:p>
      </dsp:txBody>
      <dsp:txXfrm>
        <a:off x="1131174" y="2453027"/>
        <a:ext cx="5382429" cy="979371"/>
      </dsp:txXfrm>
    </dsp:sp>
    <dsp:sp modelId="{6F15E0EB-E957-4D16-B2EB-92F97D24F8CB}">
      <dsp:nvSpPr>
        <dsp:cNvPr id="0" name=""/>
        <dsp:cNvSpPr/>
      </dsp:nvSpPr>
      <dsp:spPr>
        <a:xfrm>
          <a:off x="0" y="3677241"/>
          <a:ext cx="6513603" cy="979371"/>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2F63B14-F2C6-474B-8DDC-4A5144B8568F}">
      <dsp:nvSpPr>
        <dsp:cNvPr id="0" name=""/>
        <dsp:cNvSpPr/>
      </dsp:nvSpPr>
      <dsp:spPr>
        <a:xfrm>
          <a:off x="296259" y="3897600"/>
          <a:ext cx="538654" cy="53865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7FB532B-4AE4-43B4-953A-5E7D48376E56}">
      <dsp:nvSpPr>
        <dsp:cNvPr id="0" name=""/>
        <dsp:cNvSpPr/>
      </dsp:nvSpPr>
      <dsp:spPr>
        <a:xfrm>
          <a:off x="1131174" y="3677241"/>
          <a:ext cx="5382429" cy="9793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650" tIns="103650" rIns="103650" bIns="103650" numCol="1" spcCol="1270" anchor="ctr" anchorCtr="0">
          <a:noAutofit/>
        </a:bodyPr>
        <a:lstStyle/>
        <a:p>
          <a:pPr marL="0" lvl="0" indent="0" algn="l" defTabSz="844550">
            <a:lnSpc>
              <a:spcPct val="90000"/>
            </a:lnSpc>
            <a:spcBef>
              <a:spcPct val="0"/>
            </a:spcBef>
            <a:spcAft>
              <a:spcPct val="35000"/>
            </a:spcAft>
            <a:buNone/>
          </a:pPr>
          <a:r>
            <a:rPr lang="en-US" sz="1900" kern="1200"/>
            <a:t>Control who can access data</a:t>
          </a:r>
        </a:p>
      </dsp:txBody>
      <dsp:txXfrm>
        <a:off x="1131174" y="3677241"/>
        <a:ext cx="5382429" cy="979371"/>
      </dsp:txXfrm>
    </dsp:sp>
    <dsp:sp modelId="{D1ACF059-2F9D-456B-8399-3573BACB9003}">
      <dsp:nvSpPr>
        <dsp:cNvPr id="0" name=""/>
        <dsp:cNvSpPr/>
      </dsp:nvSpPr>
      <dsp:spPr>
        <a:xfrm>
          <a:off x="0" y="4901456"/>
          <a:ext cx="6513603" cy="979371"/>
        </a:xfrm>
        <a:prstGeom prst="roundRect">
          <a:avLst>
            <a:gd name="adj" fmla="val 1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4019464-DA2D-4B5E-AF8D-844EE7AE7F46}">
      <dsp:nvSpPr>
        <dsp:cNvPr id="0" name=""/>
        <dsp:cNvSpPr/>
      </dsp:nvSpPr>
      <dsp:spPr>
        <a:xfrm>
          <a:off x="296259" y="5121814"/>
          <a:ext cx="538654" cy="538654"/>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F041131-73C4-4D55-930B-9072D6F6E8C9}">
      <dsp:nvSpPr>
        <dsp:cNvPr id="0" name=""/>
        <dsp:cNvSpPr/>
      </dsp:nvSpPr>
      <dsp:spPr>
        <a:xfrm>
          <a:off x="1131174" y="4901456"/>
          <a:ext cx="5382429" cy="9793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650" tIns="103650" rIns="103650" bIns="103650" numCol="1" spcCol="1270" anchor="ctr" anchorCtr="0">
          <a:noAutofit/>
        </a:bodyPr>
        <a:lstStyle/>
        <a:p>
          <a:pPr marL="0" lvl="0" indent="0" algn="l" defTabSz="844550">
            <a:lnSpc>
              <a:spcPct val="90000"/>
            </a:lnSpc>
            <a:spcBef>
              <a:spcPct val="0"/>
            </a:spcBef>
            <a:spcAft>
              <a:spcPct val="35000"/>
            </a:spcAft>
            <a:buNone/>
          </a:pPr>
          <a:r>
            <a:rPr lang="en-US" sz="1900" kern="1200"/>
            <a:t>Audit storage access</a:t>
          </a:r>
        </a:p>
      </dsp:txBody>
      <dsp:txXfrm>
        <a:off x="1131174" y="4901456"/>
        <a:ext cx="5382429" cy="97937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0C2D357-0745-6441-8727-AF24F33DB817}">
      <dsp:nvSpPr>
        <dsp:cNvPr id="0" name=""/>
        <dsp:cNvSpPr/>
      </dsp:nvSpPr>
      <dsp:spPr>
        <a:xfrm>
          <a:off x="0" y="39687"/>
          <a:ext cx="3286125" cy="1971675"/>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b="1" kern="1200"/>
            <a:t>String functions</a:t>
          </a:r>
          <a:r>
            <a:rPr lang="en-US" sz="2800" kern="1200"/>
            <a:t> – concat, substring, replace, indexof etc.</a:t>
          </a:r>
        </a:p>
      </dsp:txBody>
      <dsp:txXfrm>
        <a:off x="0" y="39687"/>
        <a:ext cx="3286125" cy="1971675"/>
      </dsp:txXfrm>
    </dsp:sp>
    <dsp:sp modelId="{B84D162B-FA41-9E42-BC4A-442B87345AAC}">
      <dsp:nvSpPr>
        <dsp:cNvPr id="0" name=""/>
        <dsp:cNvSpPr/>
      </dsp:nvSpPr>
      <dsp:spPr>
        <a:xfrm>
          <a:off x="3614737" y="39687"/>
          <a:ext cx="3286125" cy="1971675"/>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b="1" kern="1200"/>
            <a:t>Collection functions</a:t>
          </a:r>
          <a:r>
            <a:rPr lang="en-US" sz="2800" kern="1200"/>
            <a:t> – length, union, first, last etc.</a:t>
          </a:r>
        </a:p>
      </dsp:txBody>
      <dsp:txXfrm>
        <a:off x="3614737" y="39687"/>
        <a:ext cx="3286125" cy="1971675"/>
      </dsp:txXfrm>
    </dsp:sp>
    <dsp:sp modelId="{A929373C-6F42-CA48-93A4-C6994C9BB774}">
      <dsp:nvSpPr>
        <dsp:cNvPr id="0" name=""/>
        <dsp:cNvSpPr/>
      </dsp:nvSpPr>
      <dsp:spPr>
        <a:xfrm>
          <a:off x="7229475" y="39687"/>
          <a:ext cx="3286125" cy="1971675"/>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b="1" kern="1200"/>
            <a:t>Logic functions</a:t>
          </a:r>
          <a:r>
            <a:rPr lang="en-US" sz="2800" kern="1200"/>
            <a:t> – equals, less than, greater than, and, or, not etc.</a:t>
          </a:r>
        </a:p>
      </dsp:txBody>
      <dsp:txXfrm>
        <a:off x="7229475" y="39687"/>
        <a:ext cx="3286125" cy="1971675"/>
      </dsp:txXfrm>
    </dsp:sp>
    <dsp:sp modelId="{658B0746-8A37-E345-9C71-CB2A81F59893}">
      <dsp:nvSpPr>
        <dsp:cNvPr id="0" name=""/>
        <dsp:cNvSpPr/>
      </dsp:nvSpPr>
      <dsp:spPr>
        <a:xfrm>
          <a:off x="0" y="2339975"/>
          <a:ext cx="3286125" cy="1971675"/>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b="1" kern="1200"/>
            <a:t>Conversation functions</a:t>
          </a:r>
          <a:r>
            <a:rPr lang="en-US" sz="2800" kern="1200"/>
            <a:t> – coalesce, xpath, array, int, string, json etc.</a:t>
          </a:r>
        </a:p>
      </dsp:txBody>
      <dsp:txXfrm>
        <a:off x="0" y="2339975"/>
        <a:ext cx="3286125" cy="1971675"/>
      </dsp:txXfrm>
    </dsp:sp>
    <dsp:sp modelId="{CB2A93ED-2888-0A49-A194-B176AAA0B4BA}">
      <dsp:nvSpPr>
        <dsp:cNvPr id="0" name=""/>
        <dsp:cNvSpPr/>
      </dsp:nvSpPr>
      <dsp:spPr>
        <a:xfrm>
          <a:off x="3614737" y="2339975"/>
          <a:ext cx="3286125" cy="1971675"/>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b="1" kern="1200"/>
            <a:t>Math functions</a:t>
          </a:r>
          <a:r>
            <a:rPr lang="en-US" sz="2800" kern="1200"/>
            <a:t> – add, sub, div, mod, min, max etc.</a:t>
          </a:r>
        </a:p>
      </dsp:txBody>
      <dsp:txXfrm>
        <a:off x="3614737" y="2339975"/>
        <a:ext cx="3286125" cy="1971675"/>
      </dsp:txXfrm>
    </dsp:sp>
    <dsp:sp modelId="{D852C7D2-5FD0-D744-B804-52CD43C017DD}">
      <dsp:nvSpPr>
        <dsp:cNvPr id="0" name=""/>
        <dsp:cNvSpPr/>
      </dsp:nvSpPr>
      <dsp:spPr>
        <a:xfrm>
          <a:off x="7229475" y="2339975"/>
          <a:ext cx="3286125" cy="1971675"/>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b="1" kern="1200"/>
            <a:t>Date functions</a:t>
          </a:r>
          <a:r>
            <a:rPr lang="en-US" sz="2800" kern="1200"/>
            <a:t> – utcnow, addminutes, addhours, format etc.</a:t>
          </a:r>
        </a:p>
      </dsp:txBody>
      <dsp:txXfrm>
        <a:off x="7229475" y="2339975"/>
        <a:ext cx="3286125" cy="1971675"/>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2E6291E-D864-4A47-AA7E-B867109C335B}" type="datetimeFigureOut">
              <a:rPr lang="en-US" smtClean="0"/>
              <a:t>6/10/19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0A9C0A3-2F47-C844-87B3-91F4A72A482D}" type="slidenum">
              <a:rPr lang="en-US" smtClean="0"/>
              <a:t>‹#›</a:t>
            </a:fld>
            <a:endParaRPr lang="en-US"/>
          </a:p>
        </p:txBody>
      </p:sp>
    </p:spTree>
    <p:extLst>
      <p:ext uri="{BB962C8B-B14F-4D97-AF65-F5344CB8AC3E}">
        <p14:creationId xmlns:p14="http://schemas.microsoft.com/office/powerpoint/2010/main" val="12479637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www.bbc.com/news/business-16611040"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249A09B-4A39-974B-9594-129A7470D52A}" type="slidenum">
              <a:rPr lang="en-US" smtClean="0"/>
              <a:t>1</a:t>
            </a:fld>
            <a:endParaRPr lang="en-US"/>
          </a:p>
        </p:txBody>
      </p:sp>
    </p:spTree>
    <p:extLst>
      <p:ext uri="{BB962C8B-B14F-4D97-AF65-F5344CB8AC3E}">
        <p14:creationId xmlns:p14="http://schemas.microsoft.com/office/powerpoint/2010/main" val="32520816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Discuss how Azure data Lake fits into analytics scenarios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D6935C-AF9A-4D9D-9A33-C087949C20AF}" type="slidenum">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32738188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Discuss how the previous scenario can fir into a concrete scenario for retail sector .</a:t>
            </a:r>
          </a:p>
          <a:p>
            <a:r>
              <a:rPr lang="en-US"/>
              <a:t>Here we use ADLS as store to where </a:t>
            </a:r>
            <a:r>
              <a:rPr lang="en-US" err="1"/>
              <a:t>dat</a:t>
            </a:r>
            <a:r>
              <a:rPr lang="en-US"/>
              <a:t> is uploaded from on-premise HDFS cluster and it </a:t>
            </a:r>
            <a:r>
              <a:rPr lang="en-US" err="1"/>
              <a:t>analysed</a:t>
            </a:r>
            <a:r>
              <a:rPr lang="en-US"/>
              <a:t> to extract additional insight using machine learning techniques</a:t>
            </a:r>
          </a:p>
          <a:p>
            <a:r>
              <a:rPr lang="en-US"/>
              <a:t>To do fraud prediction or customer segmentation. The data can then be </a:t>
            </a:r>
            <a:r>
              <a:rPr lang="en-US" err="1"/>
              <a:t>suploaded</a:t>
            </a:r>
            <a:r>
              <a:rPr lang="en-US"/>
              <a:t> to SQL data </a:t>
            </a:r>
            <a:r>
              <a:rPr lang="en-US" err="1"/>
              <a:t>warehose</a:t>
            </a:r>
            <a:r>
              <a:rPr lang="en-US"/>
              <a:t> to which various clients connect to </a:t>
            </a:r>
            <a:r>
              <a:rPr lang="en-US" err="1"/>
              <a:t>conume</a:t>
            </a:r>
            <a:r>
              <a:rPr lang="en-US"/>
              <a:t> data.</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D6935C-AF9A-4D9D-9A33-C087949C20AF}" type="slidenum">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25250704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Lets have a look at the Data Lake Store service in more detail</a:t>
            </a:r>
            <a:endParaRPr lang="es-ES"/>
          </a:p>
        </p:txBody>
      </p:sp>
      <p:sp>
        <p:nvSpPr>
          <p:cNvPr id="4" name="Slide Number Placeholder 3"/>
          <p:cNvSpPr>
            <a:spLocks noGrp="1"/>
          </p:cNvSpPr>
          <p:nvPr>
            <p:ph type="sldNum" sz="quarter" idx="10"/>
          </p:nvPr>
        </p:nvSpPr>
        <p:spPr/>
        <p:txBody>
          <a:bodyPr/>
          <a:lstStyle/>
          <a:p>
            <a:fld id="{4D0B7A8B-3804-471E-A88F-356D9F587977}" type="slidenum">
              <a:rPr lang="en-US" smtClean="0"/>
              <a:t>24</a:t>
            </a:fld>
            <a:endParaRPr lang="en-US"/>
          </a:p>
        </p:txBody>
      </p:sp>
    </p:spTree>
    <p:extLst>
      <p:ext uri="{BB962C8B-B14F-4D97-AF65-F5344CB8AC3E}">
        <p14:creationId xmlns:p14="http://schemas.microsoft.com/office/powerpoint/2010/main" val="18017996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Objective</a:t>
            </a:r>
            <a:r>
              <a:rPr lang="en-US"/>
              <a:t>:</a:t>
            </a:r>
            <a:r>
              <a:rPr lang="en-US" baseline="0"/>
              <a:t> This is the introductory slide for Azure Data Lake Store.</a:t>
            </a:r>
          </a:p>
          <a:p>
            <a:endParaRPr lang="en-US" baseline="0"/>
          </a:p>
          <a:p>
            <a:pPr marL="0" marR="0" indent="0" algn="l" defTabSz="914400" rtl="0" eaLnBrk="1" fontAlgn="auto" latinLnBrk="0" hangingPunct="1">
              <a:lnSpc>
                <a:spcPct val="100000"/>
              </a:lnSpc>
              <a:spcBef>
                <a:spcPts val="0"/>
              </a:spcBef>
              <a:spcAft>
                <a:spcPts val="0"/>
              </a:spcAft>
              <a:buClrTx/>
              <a:buSzTx/>
              <a:buFontTx/>
              <a:buNone/>
              <a:tabLst/>
              <a:defRPr/>
            </a:pPr>
            <a:r>
              <a:rPr lang="en-US" b="1" baseline="0"/>
              <a:t>Talking Points: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a:solidFill>
                  <a:schemeClr val="tx1"/>
                </a:solidFill>
                <a:effectLst/>
                <a:latin typeface="+mn-lt"/>
                <a:ea typeface="+mn-ea"/>
                <a:cs typeface="+mn-cs"/>
              </a:rPr>
              <a:t>Microsoft describes Data Lake Store as a “hyper-scale repository for big data analytic workloads.” </a:t>
            </a:r>
            <a:r>
              <a:rPr lang="en-US" b="0" baseline="0"/>
              <a:t>Azure Data Lake Store is an enterprise wide hyper-scale repository for big data analytic workloads.</a:t>
            </a:r>
          </a:p>
          <a:p>
            <a:pPr marL="171450" lvl="0" indent="-171450">
              <a:buFont typeface="Arial" panose="020B0604020202020204" pitchFamily="34" charset="0"/>
              <a:buChar char="•"/>
            </a:pPr>
            <a:r>
              <a:rPr lang="en-US" b="1" baseline="0"/>
              <a:t>Any Data - </a:t>
            </a:r>
            <a:r>
              <a:rPr lang="en-US" b="0" baseline="0"/>
              <a:t>This lets you store all of your data and analyze them in their native format.</a:t>
            </a:r>
          </a:p>
          <a:p>
            <a:pPr marL="171450" lvl="0" indent="-171450">
              <a:buFont typeface="Arial" panose="020B0604020202020204" pitchFamily="34" charset="0"/>
              <a:buChar char="•"/>
            </a:pPr>
            <a:r>
              <a:rPr lang="en-US" b="1" baseline="0"/>
              <a:t>Hadoop File System - </a:t>
            </a:r>
            <a:r>
              <a:rPr lang="en-US" b="0" baseline="0"/>
              <a:t>Azure Data Lake Store is a Hadoop file system which is compatible with HDFS and works with the Hadoop ecosystem.</a:t>
            </a:r>
          </a:p>
          <a:p>
            <a:pPr marL="171450" lvl="0" indent="-171450">
              <a:buFont typeface="Arial" panose="020B0604020202020204" pitchFamily="34" charset="0"/>
              <a:buChar char="•"/>
            </a:pPr>
            <a:r>
              <a:rPr lang="en-US" b="1" baseline="0"/>
              <a:t>Enterprise Grade - </a:t>
            </a:r>
            <a:r>
              <a:rPr lang="en-US" b="0" baseline="0"/>
              <a:t>Azure Data Lake Store provides industry standard availability and reliability and also provides enterprise grade security for all data.</a:t>
            </a:r>
          </a:p>
          <a:p>
            <a:pPr marL="171450" lvl="0" indent="-171450">
              <a:buFont typeface="Arial" panose="020B0604020202020204" pitchFamily="34" charset="0"/>
              <a:buChar char="•"/>
            </a:pPr>
            <a:r>
              <a:rPr lang="en-US" b="1" baseline="0"/>
              <a:t>Scale - </a:t>
            </a:r>
            <a:r>
              <a:rPr lang="en-US" b="0" baseline="0"/>
              <a:t> Azure Data Lake Store provides unlimited storage and is suitable for storing a variety of data.</a:t>
            </a:r>
          </a:p>
          <a:p>
            <a:pPr marL="171450" lvl="0" indent="-171450">
              <a:buFont typeface="Arial" panose="020B0604020202020204" pitchFamily="34" charset="0"/>
              <a:buChar char="•"/>
            </a:pPr>
            <a:r>
              <a:rPr lang="en-US" b="1" baseline="0"/>
              <a:t>Performance - </a:t>
            </a:r>
            <a:r>
              <a:rPr lang="en-US" b="0" baseline="0"/>
              <a:t>Azure Data Lake Store</a:t>
            </a:r>
            <a:r>
              <a:rPr lang="en-US" b="1" baseline="0"/>
              <a:t> </a:t>
            </a:r>
            <a:r>
              <a:rPr lang="en-US" b="0" baseline="0"/>
              <a:t>is built for running large scale analytic systems that require massive throughput to query and analyze large amounts of data.</a:t>
            </a:r>
            <a:endParaRPr lang="en-US" b="1"/>
          </a:p>
          <a:p>
            <a:endParaRPr lang="en-US"/>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E9624C2-F85E-4289-AF60-AA86308EC7D8}"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1411269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49568" eaLnBrk="0" fontAlgn="base" hangingPunct="0">
              <a:lnSpc>
                <a:spcPct val="100000"/>
              </a:lnSpc>
              <a:spcBef>
                <a:spcPct val="30000"/>
              </a:spcBef>
              <a:spcAft>
                <a:spcPct val="0"/>
              </a:spcAft>
              <a:defRPr/>
            </a:pPr>
            <a:r>
              <a:rPr lang="en-US"/>
              <a:t>Motivation – explain that ALS Store is Load Transform and Extract rather than ETL. You essentially postpone the schema definition until the extraction time.</a:t>
            </a:r>
          </a:p>
          <a:p>
            <a:pPr defTabSz="949568" eaLnBrk="0" fontAlgn="base" hangingPunct="0">
              <a:lnSpc>
                <a:spcPct val="100000"/>
              </a:lnSpc>
              <a:spcBef>
                <a:spcPct val="30000"/>
              </a:spcBef>
              <a:spcAft>
                <a:spcPct val="0"/>
              </a:spcAft>
              <a:defRPr/>
            </a:pPr>
            <a:endParaRPr lang="en-US"/>
          </a:p>
          <a:p>
            <a:pPr defTabSz="949568" eaLnBrk="0" fontAlgn="base" hangingPunct="0">
              <a:lnSpc>
                <a:spcPct val="100000"/>
              </a:lnSpc>
              <a:spcBef>
                <a:spcPct val="30000"/>
              </a:spcBef>
              <a:spcAft>
                <a:spcPct val="0"/>
              </a:spcAft>
              <a:defRPr/>
            </a:pPr>
            <a:r>
              <a:rPr lang="en-US"/>
              <a:t>A</a:t>
            </a:r>
            <a:r>
              <a:rPr lang="en-US" baseline="0"/>
              <a:t> d</a:t>
            </a:r>
            <a:r>
              <a:rPr lang="en-US"/>
              <a:t>ata lake is an </a:t>
            </a:r>
            <a:r>
              <a:rPr lang="en-US" sz="1200"/>
              <a:t>enterprise wide repository of every type of data collected in a single place. Data of all types can be arbitrarily stored in the data lake prior to any formal definition of requirements or schema for the purposes of operational and exploratory analytics. Advanced analytics can be done using Hadoop, Machine Learning tools, or </a:t>
            </a:r>
            <a:r>
              <a:rPr lang="en-US" sz="1200">
                <a:latin typeface="+mn-lt"/>
                <a:ea typeface="MS PGothic" panose="020B0600070205080204" pitchFamily="34" charset="-128"/>
                <a:cs typeface="ＭＳ Ｐゴシック" charset="0"/>
              </a:rPr>
              <a:t>act as a lower cost data preparation location prior to moving curated data into a data warehouse. In these cases, customers would load data into the data lake prior to defining any transformation logic.</a:t>
            </a:r>
            <a:endParaRPr lang="en-US" sz="1200"/>
          </a:p>
          <a:p>
            <a:pPr defTabSz="949568" eaLnBrk="0" fontAlgn="base" hangingPunct="0">
              <a:lnSpc>
                <a:spcPct val="100000"/>
              </a:lnSpc>
              <a:spcBef>
                <a:spcPct val="30000"/>
              </a:spcBef>
              <a:spcAft>
                <a:spcPct val="0"/>
              </a:spcAft>
              <a:defRPr/>
            </a:pPr>
            <a:endParaRPr lang="en-US" sz="1200"/>
          </a:p>
          <a:p>
            <a:pPr defTabSz="949568" eaLnBrk="0" fontAlgn="base" hangingPunct="0">
              <a:lnSpc>
                <a:spcPct val="100000"/>
              </a:lnSpc>
              <a:spcBef>
                <a:spcPct val="30000"/>
              </a:spcBef>
              <a:spcAft>
                <a:spcPct val="0"/>
              </a:spcAft>
              <a:defRPr/>
            </a:pPr>
            <a:r>
              <a:rPr lang="en-US" sz="1200"/>
              <a:t>This is bottom up because data is collected first and the data itself gives you the insight and helps derive conclusions or predictive models.</a:t>
            </a:r>
          </a:p>
          <a:p>
            <a:endParaRPr lang="it-IT"/>
          </a:p>
        </p:txBody>
      </p:sp>
      <p:sp>
        <p:nvSpPr>
          <p:cNvPr id="4" name="Slide Number Placeholder 3"/>
          <p:cNvSpPr>
            <a:spLocks noGrp="1"/>
          </p:cNvSpPr>
          <p:nvPr>
            <p:ph type="sldNum" sz="quarter" idx="10"/>
          </p:nvPr>
        </p:nvSpPr>
        <p:spPr/>
        <p:txBody>
          <a:bodyPr/>
          <a:lstStyle/>
          <a:p>
            <a:fld id="{4D0B7A8B-3804-471E-A88F-356D9F587977}" type="slidenum">
              <a:rPr lang="en-US" smtClean="0"/>
              <a:t>26</a:t>
            </a:fld>
            <a:endParaRPr lang="en-US"/>
          </a:p>
        </p:txBody>
      </p:sp>
    </p:spTree>
    <p:extLst>
      <p:ext uri="{BB962C8B-B14F-4D97-AF65-F5344CB8AC3E}">
        <p14:creationId xmlns:p14="http://schemas.microsoft.com/office/powerpoint/2010/main" val="6607468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Objective:</a:t>
            </a:r>
            <a:r>
              <a:rPr lang="en-US" b="1" baseline="0"/>
              <a:t> </a:t>
            </a:r>
            <a:r>
              <a:rPr lang="en-US" b="0" baseline="0"/>
              <a:t>This slide shows how Azure Data Lake supports unlimited storage.</a:t>
            </a:r>
          </a:p>
          <a:p>
            <a:endParaRPr lang="en-US" b="0" baseline="0"/>
          </a:p>
          <a:p>
            <a:r>
              <a:rPr lang="en-US" b="1" baseline="0"/>
              <a:t>Talking Points: </a:t>
            </a:r>
          </a:p>
          <a:p>
            <a:pPr marL="171450" indent="-171450">
              <a:buFont typeface="Arial" panose="020B0604020202020204" pitchFamily="34" charset="0"/>
              <a:buChar char="•"/>
            </a:pPr>
            <a:r>
              <a:rPr lang="en-US" b="0" baseline="0"/>
              <a:t>Azure Data Lake Store provides unlimited storage and is suitable for storing a variety of data for analytics. </a:t>
            </a:r>
          </a:p>
          <a:p>
            <a:pPr marL="171450" indent="-171450">
              <a:buFont typeface="Arial" panose="020B0604020202020204" pitchFamily="34" charset="0"/>
              <a:buChar char="•"/>
            </a:pPr>
            <a:r>
              <a:rPr lang="en-US" sz="1200"/>
              <a:t>Azure Data Lake has unbounded scale with no limits to how much data can be stored in a single account.  </a:t>
            </a:r>
          </a:p>
          <a:p>
            <a:pPr marL="171450" indent="-171450">
              <a:buFont typeface="Arial" panose="020B0604020202020204" pitchFamily="34" charset="0"/>
              <a:buChar char="•"/>
            </a:pPr>
            <a:r>
              <a:rPr lang="en-US" sz="1200"/>
              <a:t>While other cloud storage offerings might restrict individual file sizes to 5 terabytes, Azure Data Lake can store very large files in the petabytes (200x larger) with immediate read/write access and high throughput useful for scenarios like high resolution videos, scientific, medical, large backup data, event streams, web logs, </a:t>
            </a:r>
            <a:r>
              <a:rPr lang="en-US" sz="1200" err="1"/>
              <a:t>IoT</a:t>
            </a:r>
            <a:r>
              <a:rPr lang="en-US" sz="1200"/>
              <a:t> scenarios, and more. </a:t>
            </a:r>
          </a:p>
          <a:p>
            <a:pPr marL="171450" indent="-171450">
              <a:buFont typeface="Arial" panose="020B0604020202020204" pitchFamily="34" charset="0"/>
              <a:buChar char="•"/>
            </a:pPr>
            <a:r>
              <a:rPr lang="en-US" sz="1200"/>
              <a:t>Everything can be collected and stored in Azure Data Lake without restriction or prior understanding of business requirements. </a:t>
            </a:r>
          </a:p>
          <a:p>
            <a:endParaRPr lang="en-US"/>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E9624C2-F85E-4289-AF60-AA86308EC7D8}"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0552661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dirty="0"/>
              <a:t>Setting Up: https://azure.microsoft.com/en-us/documentation/articles/data-factory-build-your-first-pipeline/ </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D10C09F-FCA1-48C8-B40D-42E1045D109E}"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6/10/19 11:43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339526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dirty="0"/>
              <a:t>LAB 2: </a:t>
            </a:r>
          </a:p>
          <a:p>
            <a:pPr marL="228600" indent="-228600">
              <a:buFont typeface="+mj-lt"/>
              <a:buAutoNum type="arabicPeriod"/>
            </a:pPr>
            <a:r>
              <a:rPr lang="en-US" dirty="0"/>
              <a:t>Open the file StudentWorkbook.txt </a:t>
            </a:r>
          </a:p>
          <a:p>
            <a:pPr marL="228600" indent="-228600">
              <a:buFont typeface="+mj-lt"/>
              <a:buAutoNum type="arabicPeriod"/>
            </a:pPr>
            <a:r>
              <a:rPr lang="en-US" dirty="0"/>
              <a:t>Complete Lab 2</a:t>
            </a:r>
          </a:p>
          <a:p>
            <a:pPr marL="228600" indent="-228600">
              <a:buFont typeface="+mj-lt"/>
              <a:buAutoNum type="arabicPeriod"/>
            </a:pPr>
            <a:endParaRPr lang="en-US" dirty="0"/>
          </a:p>
          <a:p>
            <a:pPr marL="228600" indent="-228600">
              <a:buFont typeface="+mj-lt"/>
              <a:buAutoNum type="arabicPeriod"/>
            </a:pPr>
            <a:r>
              <a:rPr lang="en-US" dirty="0"/>
              <a:t>Overview: https://azure.microsoft.com/en-us/documentation/articles/data-factory-build-your-first-pipeline/ </a:t>
            </a:r>
          </a:p>
          <a:p>
            <a:pPr marL="228600" indent="-228600">
              <a:buFont typeface="+mj-lt"/>
              <a:buAutoNum type="arabicPeriod"/>
            </a:pPr>
            <a:r>
              <a:rPr lang="en-US" dirty="0"/>
              <a:t>Using the Portal: https://azure.microsoft.com/en-us/documentation/articles/data-factory-build-your-first-pipeline-using-editor/</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Machine Learning, Analytics &amp; Data Science Conference</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6/10/19 11:43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195163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dirty="0"/>
              <a:t>Learning Path: https://azure.microsoft.com/en-us/documentation/articles/data-factory-introduction/</a:t>
            </a:r>
          </a:p>
          <a:p>
            <a:pPr marL="228600" indent="-228600">
              <a:buFont typeface="+mj-lt"/>
              <a:buAutoNum type="arabicPeriod"/>
            </a:pPr>
            <a:r>
              <a:rPr lang="en-US" dirty="0"/>
              <a:t>Full Tutorial: https://azure.microsoft.com/en-us/documentation/articles/data-factory-build-your-first-pipeline/ </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Machine Learning, Analytics &amp; Data Science Conference</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6/10/19 11:43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9065738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dirty="0"/>
              <a:t>https://azure.microsoft.com/en-us/documentation/articles/data-factory-build-your-first-pipeline-using-powershell/</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Machine Learning, Analytics &amp; Data Science Conference</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6/10/19 11:43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471900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ctr"/>
            <a:r>
              <a:rPr lang="en-US" sz="900" kern="1200" dirty="0">
                <a:solidFill>
                  <a:schemeClr val="tx1"/>
                </a:solidFill>
                <a:effectLst/>
                <a:latin typeface="Segoe UI Light" pitchFamily="34" charset="0"/>
                <a:ea typeface="+mn-ea"/>
                <a:cs typeface="+mn-cs"/>
              </a:rPr>
              <a:t>Compared to the past, what’s unique about the disruption happening today is its pace. During past revolutions, firms had many years, even decades, to adapt. Today, that is no longer the case. One indicator of just how fast the landscape is changing is the longevity of companies on the S&amp;P 500, an index of leading US companies. </a:t>
            </a:r>
          </a:p>
          <a:p>
            <a:pPr fontAlgn="ctr"/>
            <a:endParaRPr lang="en-US" sz="900" kern="1200" dirty="0">
              <a:solidFill>
                <a:schemeClr val="tx1"/>
              </a:solidFill>
              <a:effectLst/>
              <a:latin typeface="Segoe UI Light" pitchFamily="34" charset="0"/>
              <a:ea typeface="+mn-ea"/>
              <a:cs typeface="+mn-cs"/>
            </a:endParaRPr>
          </a:p>
          <a:p>
            <a:pPr fontAlgn="ctr"/>
            <a:r>
              <a:rPr lang="en-US" sz="900" kern="1200" dirty="0">
                <a:solidFill>
                  <a:schemeClr val="tx1"/>
                </a:solidFill>
                <a:effectLst/>
                <a:latin typeface="Segoe UI Light" pitchFamily="34" charset="0"/>
                <a:ea typeface="+mn-ea"/>
                <a:cs typeface="+mn-cs"/>
              </a:rPr>
              <a:t>A hundred years ago, the average lifespan of a company listed on the S&amp;P 500 was </a:t>
            </a:r>
            <a:r>
              <a:rPr lang="en-US" sz="900" b="1" kern="1200" dirty="0">
                <a:solidFill>
                  <a:schemeClr val="tx1"/>
                </a:solidFill>
                <a:effectLst/>
                <a:latin typeface="Segoe UI Light" pitchFamily="34" charset="0"/>
                <a:ea typeface="+mn-ea"/>
                <a:cs typeface="+mn-cs"/>
              </a:rPr>
              <a:t>67 years</a:t>
            </a:r>
            <a:r>
              <a:rPr lang="en-US" sz="900" kern="1200" dirty="0">
                <a:solidFill>
                  <a:schemeClr val="tx1"/>
                </a:solidFill>
                <a:effectLst/>
                <a:latin typeface="Segoe UI Light" pitchFamily="34" charset="0"/>
                <a:ea typeface="+mn-ea"/>
                <a:cs typeface="+mn-cs"/>
              </a:rPr>
              <a:t>. Today, that average lifespan has decreased to just </a:t>
            </a:r>
            <a:r>
              <a:rPr lang="en-US" sz="900" b="1" kern="1200" dirty="0">
                <a:solidFill>
                  <a:schemeClr val="tx1"/>
                </a:solidFill>
                <a:effectLst/>
                <a:latin typeface="Segoe UI Light" pitchFamily="34" charset="0"/>
                <a:ea typeface="+mn-ea"/>
                <a:cs typeface="+mn-cs"/>
              </a:rPr>
              <a:t>15 years</a:t>
            </a:r>
            <a:r>
              <a:rPr lang="en-US" sz="900" kern="1200" dirty="0">
                <a:solidFill>
                  <a:schemeClr val="tx1"/>
                </a:solidFill>
                <a:effectLst/>
                <a:latin typeface="Segoe UI Light" pitchFamily="34" charset="0"/>
                <a:ea typeface="+mn-ea"/>
                <a:cs typeface="+mn-cs"/>
              </a:rPr>
              <a:t>. </a:t>
            </a:r>
          </a:p>
          <a:p>
            <a:pPr fontAlgn="ctr"/>
            <a:endParaRPr lang="en-US" sz="900" kern="1200" dirty="0">
              <a:solidFill>
                <a:schemeClr val="tx1"/>
              </a:solidFill>
              <a:effectLst/>
              <a:latin typeface="Segoe UI Light" pitchFamily="34" charset="0"/>
              <a:ea typeface="+mn-ea"/>
              <a:cs typeface="+mn-cs"/>
            </a:endParaRPr>
          </a:p>
          <a:p>
            <a:pPr fontAlgn="ctr"/>
            <a:r>
              <a:rPr lang="en-US" sz="900" kern="1200" dirty="0">
                <a:solidFill>
                  <a:schemeClr val="tx1"/>
                </a:solidFill>
                <a:effectLst/>
                <a:latin typeface="Segoe UI Light" pitchFamily="34" charset="0"/>
                <a:ea typeface="+mn-ea"/>
                <a:cs typeface="+mn-cs"/>
              </a:rPr>
              <a:t>Experts predict that in the next decade, </a:t>
            </a:r>
            <a:r>
              <a:rPr lang="en-US" sz="900" b="1" kern="1200" dirty="0">
                <a:solidFill>
                  <a:schemeClr val="tx1"/>
                </a:solidFill>
                <a:effectLst/>
                <a:latin typeface="Segoe UI Light" pitchFamily="34" charset="0"/>
                <a:ea typeface="+mn-ea"/>
                <a:cs typeface="+mn-cs"/>
              </a:rPr>
              <a:t>only 25% </a:t>
            </a:r>
            <a:r>
              <a:rPr lang="en-US" sz="900" kern="1200" dirty="0">
                <a:solidFill>
                  <a:schemeClr val="tx1"/>
                </a:solidFill>
                <a:effectLst/>
                <a:latin typeface="Segoe UI Light" pitchFamily="34" charset="0"/>
                <a:ea typeface="+mn-ea"/>
                <a:cs typeface="+mn-cs"/>
              </a:rPr>
              <a:t>of the companies currently listed on the S&amp;P 500 will remain there, and the other </a:t>
            </a:r>
            <a:r>
              <a:rPr lang="en-US" sz="900" b="1" kern="1200" dirty="0">
                <a:solidFill>
                  <a:schemeClr val="tx1"/>
                </a:solidFill>
                <a:effectLst/>
                <a:latin typeface="Segoe UI Light" pitchFamily="34" charset="0"/>
                <a:ea typeface="+mn-ea"/>
                <a:cs typeface="+mn-cs"/>
              </a:rPr>
              <a:t>75% will be replaced </a:t>
            </a:r>
            <a:r>
              <a:rPr lang="en-US" sz="900" kern="1200" dirty="0">
                <a:solidFill>
                  <a:schemeClr val="tx1"/>
                </a:solidFill>
                <a:effectLst/>
                <a:latin typeface="Segoe UI Light" pitchFamily="34" charset="0"/>
                <a:ea typeface="+mn-ea"/>
                <a:cs typeface="+mn-cs"/>
              </a:rPr>
              <a:t>by new companies. </a:t>
            </a:r>
          </a:p>
          <a:p>
            <a:pPr lvl="0" fontAlgn="ctr"/>
            <a:endParaRPr lang="en-US" sz="900" b="1" baseline="0" dirty="0"/>
          </a:p>
          <a:p>
            <a:pPr lvl="0" fontAlgn="ctr"/>
            <a:r>
              <a:rPr lang="en-US" sz="900" b="0" kern="1200" dirty="0">
                <a:solidFill>
                  <a:schemeClr val="tx1"/>
                </a:solidFill>
                <a:effectLst/>
                <a:latin typeface="Segoe UI Light" pitchFamily="34" charset="0"/>
                <a:ea typeface="+mn-ea"/>
                <a:cs typeface="+mn-cs"/>
              </a:rPr>
              <a:t>The bottom line is, today’s organizations must adapt quickly to change, using new technologies that fuel competitive advantage, or risk getting left behind. </a:t>
            </a:r>
          </a:p>
          <a:p>
            <a:pPr lvl="0" fontAlgn="ctr"/>
            <a:endParaRPr lang="en-US" sz="1200" b="0" kern="1200" baseline="0" dirty="0">
              <a:solidFill>
                <a:schemeClr val="tx1"/>
              </a:solidFill>
              <a:effectLst/>
              <a:latin typeface="Segoe UI Light" pitchFamily="34" charset="0"/>
              <a:ea typeface="+mn-ea"/>
              <a:cs typeface="+mn-cs"/>
            </a:endParaRPr>
          </a:p>
          <a:p>
            <a:pPr marL="0" marR="0" lvl="0" indent="0" algn="l" defTabSz="914400" rtl="0" eaLnBrk="1" fontAlgn="ctr" latinLnBrk="0" hangingPunct="1">
              <a:lnSpc>
                <a:spcPct val="100000"/>
              </a:lnSpc>
              <a:spcBef>
                <a:spcPts val="0"/>
              </a:spcBef>
              <a:spcAft>
                <a:spcPts val="0"/>
              </a:spcAft>
              <a:buClrTx/>
              <a:buSzTx/>
              <a:buFontTx/>
              <a:buNone/>
              <a:tabLst/>
              <a:defRPr/>
            </a:pPr>
            <a:r>
              <a:rPr lang="en-US" sz="900" b="1" baseline="0" dirty="0"/>
              <a:t> </a:t>
            </a:r>
            <a:r>
              <a:rPr lang="en-US" sz="1200" dirty="0">
                <a:solidFill>
                  <a:schemeClr val="bg1"/>
                </a:solidFill>
                <a:latin typeface="Segoe UI" panose="020B0502040204020203" pitchFamily="34" charset="0"/>
                <a:ea typeface="Segoe UI" panose="020B0502040204020203" pitchFamily="34" charset="0"/>
                <a:cs typeface="Times New Roman" panose="02020603050405020304" pitchFamily="18" charset="0"/>
              </a:rPr>
              <a:t>-------------------------------------------</a:t>
            </a:r>
            <a:endParaRPr lang="en-US" sz="1200" b="1" kern="1200" dirty="0">
              <a:solidFill>
                <a:schemeClr val="tx1"/>
              </a:solidFill>
              <a:effectLst/>
              <a:latin typeface="Segoe UI Light" pitchFamily="34" charset="0"/>
              <a:ea typeface="+mn-ea"/>
              <a:cs typeface="+mn-cs"/>
            </a:endParaRPr>
          </a:p>
          <a:p>
            <a:pPr lvl="0" fontAlgn="ctr"/>
            <a:r>
              <a:rPr lang="en-US" sz="1200" b="1" i="1" kern="1200" dirty="0">
                <a:solidFill>
                  <a:schemeClr val="tx1"/>
                </a:solidFill>
                <a:effectLst/>
                <a:latin typeface="Segoe UI Light" pitchFamily="34" charset="0"/>
                <a:ea typeface="+mn-ea"/>
                <a:cs typeface="+mn-cs"/>
              </a:rPr>
              <a:t>Statistics source: </a:t>
            </a:r>
          </a:p>
          <a:p>
            <a:pPr lvl="0" fontAlgn="ctr"/>
            <a:r>
              <a:rPr lang="en-US" sz="1200" b="1" kern="1200" dirty="0">
                <a:solidFill>
                  <a:schemeClr val="tx1"/>
                </a:solidFill>
                <a:effectLst/>
                <a:latin typeface="Segoe UI Light" pitchFamily="34" charset="0"/>
                <a:ea typeface="+mn-ea"/>
                <a:cs typeface="+mn-cs"/>
              </a:rPr>
              <a:t>BBC, 2012, quoting Richard Foster</a:t>
            </a:r>
            <a:r>
              <a:rPr lang="en-US" sz="1200" kern="1200" dirty="0">
                <a:solidFill>
                  <a:schemeClr val="tx1"/>
                </a:solidFill>
                <a:effectLst/>
                <a:latin typeface="Segoe UI Light" pitchFamily="34" charset="0"/>
                <a:ea typeface="+mn-ea"/>
                <a:cs typeface="+mn-cs"/>
              </a:rPr>
              <a:t> - </a:t>
            </a:r>
            <a:r>
              <a:rPr lang="en-US" sz="1200" u="sng" kern="1200" dirty="0">
                <a:solidFill>
                  <a:schemeClr val="tx1"/>
                </a:solidFill>
                <a:effectLst/>
                <a:latin typeface="Segoe UI Light" pitchFamily="34" charset="0"/>
                <a:ea typeface="+mn-ea"/>
                <a:cs typeface="+mn-cs"/>
                <a:hlinkClick r:id="rId3"/>
              </a:rPr>
              <a:t>http://www.bbc.com/news/business-16611040</a:t>
            </a:r>
            <a:endParaRPr lang="en-US" sz="1400" kern="1200" dirty="0">
              <a:solidFill>
                <a:schemeClr val="tx1"/>
              </a:solidFill>
              <a:effectLst/>
              <a:latin typeface="Segoe UI Light" pitchFamily="34" charset="0"/>
              <a:ea typeface="+mn-ea"/>
              <a:cs typeface="+mn-cs"/>
            </a:endParaRPr>
          </a:p>
          <a:p>
            <a:r>
              <a:rPr lang="en-US" sz="1400" kern="1200" dirty="0">
                <a:solidFill>
                  <a:schemeClr val="tx1"/>
                </a:solidFill>
                <a:effectLst/>
                <a:latin typeface="Segoe UI Light" pitchFamily="34" charset="0"/>
                <a:ea typeface="+mn-ea"/>
                <a:cs typeface="+mn-cs"/>
              </a:rPr>
              <a:t>"</a:t>
            </a:r>
            <a:r>
              <a:rPr lang="en-US" sz="1200" kern="1200" dirty="0">
                <a:solidFill>
                  <a:schemeClr val="tx1"/>
                </a:solidFill>
                <a:effectLst/>
                <a:latin typeface="Segoe UI Light" pitchFamily="34" charset="0"/>
                <a:ea typeface="+mn-ea"/>
                <a:cs typeface="+mn-cs"/>
              </a:rPr>
              <a:t>The average lifespan of a company listed in the S&amp;P 500 index of leading US companies has decreased by more than 50 years in the last century, from </a:t>
            </a:r>
            <a:r>
              <a:rPr lang="en-US" sz="1200" b="1" kern="1200" dirty="0">
                <a:solidFill>
                  <a:schemeClr val="tx1"/>
                </a:solidFill>
                <a:effectLst/>
                <a:latin typeface="Segoe UI Light" pitchFamily="34" charset="0"/>
                <a:ea typeface="+mn-ea"/>
                <a:cs typeface="+mn-cs"/>
              </a:rPr>
              <a:t>67 years in the 1920s to just 15 years today</a:t>
            </a:r>
            <a:r>
              <a:rPr lang="en-US" sz="1200" kern="1200" dirty="0">
                <a:solidFill>
                  <a:schemeClr val="tx1"/>
                </a:solidFill>
                <a:effectLst/>
                <a:latin typeface="Segoe UI Light" pitchFamily="34" charset="0"/>
                <a:ea typeface="+mn-ea"/>
                <a:cs typeface="+mn-cs"/>
              </a:rPr>
              <a:t>, according to Professor Richard Foster from Yale University. Professor Foster estimates that by 2020, more than three-quarters of the S&amp;P 500 will be companies that we have not heard of yet." </a:t>
            </a:r>
            <a:endParaRPr lang="en-US" sz="900" dirty="0"/>
          </a:p>
          <a:p>
            <a:pPr lvl="0" fontAlgn="ctr"/>
            <a:endParaRPr lang="en-US" sz="90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679880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dirty="0"/>
              <a:t>Overview: https://azure.microsoft.com/en-us/documentation/articles/data-factory-build-your-first-pipeline/ </a:t>
            </a:r>
          </a:p>
          <a:p>
            <a:pPr marL="228600" indent="-228600">
              <a:buFont typeface="+mj-lt"/>
              <a:buAutoNum type="arabicPeriod"/>
            </a:pPr>
            <a:r>
              <a:rPr lang="en-US" dirty="0"/>
              <a:t>Using the Portal: https://azure.microsoft.com/en-us/documentation/articles/data-factory-build-your-first-pipeline-using-editor/</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Machine Learning, Analytics &amp; Data Science Conference</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6/10/19 11:43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7891007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Образ слайда 1"/>
          <p:cNvSpPr>
            <a:spLocks noGrp="1" noRot="1" noChangeAspect="1"/>
          </p:cNvSpPr>
          <p:nvPr>
            <p:ph type="sldImg"/>
          </p:nvPr>
        </p:nvSpPr>
        <p:spPr bwMode="auto">
          <a:noFill/>
          <a:ln>
            <a:solidFill>
              <a:srgbClr val="000000"/>
            </a:solidFill>
            <a:miter lim="800000"/>
            <a:headEnd/>
            <a:tailEnd/>
          </a:ln>
        </p:spPr>
      </p:sp>
      <p:sp>
        <p:nvSpPr>
          <p:cNvPr id="3" name="Заметки 2"/>
          <p:cNvSpPr>
            <a:spLocks noGrp="1"/>
          </p:cNvSpPr>
          <p:nvPr>
            <p:ph type="body" idx="1"/>
          </p:nvPr>
        </p:nvSpPr>
        <p:spPr/>
        <p:txBody>
          <a:bodyPr wrap="square" numCol="1" anchor="t" anchorCtr="0" compatLnSpc="1">
            <a:prstTxWarp prst="textNoShape">
              <a:avLst/>
            </a:prstTxWarp>
          </a:bodyPr>
          <a:lstStyle/>
          <a:p>
            <a:pPr eaLnBrk="1" hangingPunct="1">
              <a:spcBef>
                <a:spcPct val="0"/>
              </a:spcBef>
            </a:pPr>
            <a:r>
              <a:rPr lang="en-US" dirty="0"/>
              <a:t>We have four main concepts. </a:t>
            </a:r>
          </a:p>
          <a:p>
            <a:pPr eaLnBrk="1" hangingPunct="1">
              <a:spcBef>
                <a:spcPct val="0"/>
              </a:spcBef>
              <a:buFontTx/>
              <a:buChar char="•"/>
            </a:pPr>
            <a:r>
              <a:rPr lang="en-US" dirty="0"/>
              <a:t>First.      Dataset is data source</a:t>
            </a:r>
          </a:p>
          <a:p>
            <a:pPr eaLnBrk="1" hangingPunct="1">
              <a:spcBef>
                <a:spcPct val="0"/>
              </a:spcBef>
              <a:buFontTx/>
              <a:buChar char="•"/>
            </a:pPr>
            <a:r>
              <a:rPr lang="en-US" dirty="0"/>
              <a:t>Second.   Activity.   It’s actions to perform on your data</a:t>
            </a:r>
          </a:p>
          <a:p>
            <a:pPr eaLnBrk="1" hangingPunct="1">
              <a:spcBef>
                <a:spcPct val="0"/>
              </a:spcBef>
              <a:buFontTx/>
              <a:buChar char="•"/>
            </a:pPr>
            <a:r>
              <a:rPr lang="en-US" dirty="0"/>
              <a:t>Third.      Pipeline. It’s a grouping of logically related activities</a:t>
            </a:r>
          </a:p>
          <a:p>
            <a:pPr eaLnBrk="1" hangingPunct="1">
              <a:spcBef>
                <a:spcPct val="0"/>
              </a:spcBef>
              <a:buFontTx/>
              <a:buChar char="•"/>
            </a:pPr>
            <a:r>
              <a:rPr lang="en-US" dirty="0"/>
              <a:t>And finally. Linked services are computing environment or external resource. For example  It’ s Hive, Machine Learning, stored procedure</a:t>
            </a:r>
          </a:p>
          <a:p>
            <a:pPr eaLnBrk="1" hangingPunct="1">
              <a:spcBef>
                <a:spcPct val="0"/>
              </a:spcBef>
            </a:pPr>
            <a:r>
              <a:rPr lang="en-US" dirty="0"/>
              <a:t>Let’s look at   these concepts</a:t>
            </a:r>
            <a:r>
              <a:rPr lang="ru-RU" dirty="0"/>
              <a:t> </a:t>
            </a:r>
            <a:r>
              <a:rPr lang="en-US" dirty="0"/>
              <a:t>in more detail</a:t>
            </a:r>
            <a:endParaRPr lang="ru-RU" dirty="0"/>
          </a:p>
        </p:txBody>
      </p:sp>
      <p:sp>
        <p:nvSpPr>
          <p:cNvPr id="24579" name="Номер слайда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BAC8CFAB-16C7-4848-B9AD-54A70B7FD762}" type="slidenum">
              <a:rPr lang="ru-RU">
                <a:cs typeface="Arial" charset="0"/>
              </a:rPr>
              <a:pPr fontAlgn="base">
                <a:spcBef>
                  <a:spcPct val="0"/>
                </a:spcBef>
                <a:spcAft>
                  <a:spcPct val="0"/>
                </a:spcAft>
                <a:defRPr/>
              </a:pPr>
              <a:t>57</a:t>
            </a:fld>
            <a:endParaRPr lang="ru-RU">
              <a:cs typeface="Arial" charset="0"/>
            </a:endParaRPr>
          </a:p>
        </p:txBody>
      </p:sp>
    </p:spTree>
    <p:extLst>
      <p:ext uri="{BB962C8B-B14F-4D97-AF65-F5344CB8AC3E}">
        <p14:creationId xmlns:p14="http://schemas.microsoft.com/office/powerpoint/2010/main" val="172533657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013FD02-6209-E14B-A06A-0FE6A3D16027}" type="slidenum">
              <a:rPr lang="en-US" smtClean="0"/>
              <a:t>60</a:t>
            </a:fld>
            <a:endParaRPr lang="en-US"/>
          </a:p>
        </p:txBody>
      </p:sp>
    </p:spTree>
    <p:extLst>
      <p:ext uri="{BB962C8B-B14F-4D97-AF65-F5344CB8AC3E}">
        <p14:creationId xmlns:p14="http://schemas.microsoft.com/office/powerpoint/2010/main" val="16152062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Date Placeholder 5"/>
          <p:cNvSpPr>
            <a:spLocks noGrp="1"/>
          </p:cNvSpPr>
          <p:nvPr>
            <p:ph type="dt" idx="12"/>
          </p:nvPr>
        </p:nvSpPr>
        <p:spPr/>
        <p:txBody>
          <a:bodyPr/>
          <a:lstStyle/>
          <a:p>
            <a:fld id="{211D4B0C-B40C-4B38-86E4-2AFA7E194751}" type="datetime1">
              <a:rPr lang="en-US" smtClean="0">
                <a:solidFill>
                  <a:prstClr val="black"/>
                </a:solidFill>
              </a:rPr>
              <a:pPr/>
              <a:t>6/10/19</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9</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1278430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Date Placeholder 5"/>
          <p:cNvSpPr>
            <a:spLocks noGrp="1"/>
          </p:cNvSpPr>
          <p:nvPr>
            <p:ph type="dt" idx="12"/>
          </p:nvPr>
        </p:nvSpPr>
        <p:spPr/>
        <p:txBody>
          <a:bodyPr/>
          <a:lstStyle/>
          <a:p>
            <a:fld id="{211D4B0C-B40C-4B38-86E4-2AFA7E194751}" type="datetime1">
              <a:rPr lang="en-US" smtClean="0">
                <a:solidFill>
                  <a:prstClr val="black"/>
                </a:solidFill>
              </a:rPr>
              <a:pPr/>
              <a:t>6/10/19</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10</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1654926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fld id="{211D4B0C-B40C-4B38-86E4-2AFA7E194751}" type="datetime1">
              <a:rPr lang="en-US" smtClean="0">
                <a:solidFill>
                  <a:prstClr val="black"/>
                </a:solidFill>
              </a:rPr>
              <a:pPr/>
              <a:t>6/10/19</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11</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6669492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Date Placeholder 5"/>
          <p:cNvSpPr>
            <a:spLocks noGrp="1"/>
          </p:cNvSpPr>
          <p:nvPr>
            <p:ph type="dt" idx="12"/>
          </p:nvPr>
        </p:nvSpPr>
        <p:spPr/>
        <p:txBody>
          <a:bodyPr/>
          <a:lstStyle/>
          <a:p>
            <a:fld id="{211D4B0C-B40C-4B38-86E4-2AFA7E194751}" type="datetime1">
              <a:rPr lang="en-US" smtClean="0">
                <a:solidFill>
                  <a:prstClr val="black"/>
                </a:solidFill>
              </a:rPr>
              <a:pPr/>
              <a:t>6/10/19</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12</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7878548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Objetive</a:t>
            </a:r>
            <a:r>
              <a:rPr lang="es-ES"/>
              <a:t> – </a:t>
            </a:r>
            <a:r>
              <a:rPr lang="es-ES" err="1"/>
              <a:t>explain</a:t>
            </a:r>
            <a:r>
              <a:rPr lang="es-ES"/>
              <a:t> </a:t>
            </a:r>
            <a:r>
              <a:rPr lang="es-ES" err="1"/>
              <a:t>what</a:t>
            </a:r>
            <a:r>
              <a:rPr lang="es-ES"/>
              <a:t> are </a:t>
            </a:r>
            <a:r>
              <a:rPr lang="es-ES" err="1"/>
              <a:t>the</a:t>
            </a:r>
            <a:r>
              <a:rPr lang="es-ES"/>
              <a:t> Customer </a:t>
            </a:r>
            <a:r>
              <a:rPr lang="es-ES" err="1"/>
              <a:t>challeges</a:t>
            </a:r>
            <a:r>
              <a:rPr lang="es-ES"/>
              <a:t> </a:t>
            </a:r>
            <a:r>
              <a:rPr lang="es-ES" err="1"/>
              <a:t>that</a:t>
            </a:r>
            <a:r>
              <a:rPr lang="es-ES"/>
              <a:t> Azure Data Lake </a:t>
            </a:r>
            <a:r>
              <a:rPr lang="es-ES" err="1"/>
              <a:t>solution</a:t>
            </a:r>
            <a:r>
              <a:rPr lang="es-ES"/>
              <a:t> </a:t>
            </a:r>
            <a:r>
              <a:rPr lang="es-ES" err="1"/>
              <a:t>addresses</a:t>
            </a:r>
            <a:endParaRPr lang="es-ES"/>
          </a:p>
          <a:p>
            <a:endParaRPr lang="en-US"/>
          </a:p>
          <a:p>
            <a:r>
              <a:rPr lang="en-US"/>
              <a:t>Read through the points.</a:t>
            </a:r>
          </a:p>
        </p:txBody>
      </p:sp>
      <p:sp>
        <p:nvSpPr>
          <p:cNvPr id="4" name="Slide Number Placeholder 3"/>
          <p:cNvSpPr>
            <a:spLocks noGrp="1"/>
          </p:cNvSpPr>
          <p:nvPr>
            <p:ph type="sldNum" sz="quarter" idx="10"/>
          </p:nvPr>
        </p:nvSpPr>
        <p:spPr/>
        <p:txBody>
          <a:bodyPr/>
          <a:lstStyle/>
          <a:p>
            <a:fld id="{4D0B7A8B-3804-471E-A88F-356D9F587977}" type="slidenum">
              <a:rPr lang="en-US" smtClean="0"/>
              <a:t>13</a:t>
            </a:fld>
            <a:endParaRPr lang="en-US"/>
          </a:p>
        </p:txBody>
      </p:sp>
    </p:spTree>
    <p:extLst>
      <p:ext uri="{BB962C8B-B14F-4D97-AF65-F5344CB8AC3E}">
        <p14:creationId xmlns:p14="http://schemas.microsoft.com/office/powerpoint/2010/main" val="22580095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Slide objective – explain which services make up Azure Data Lake offering. The presentation will focus on Azure Data Lake Store and Analytics.</a:t>
            </a:r>
          </a:p>
          <a:p>
            <a:endParaRPr lang="en-US"/>
          </a:p>
          <a:p>
            <a:r>
              <a:rPr lang="en-US"/>
              <a:t>Talking points there are 3 main services in Azure</a:t>
            </a:r>
          </a:p>
        </p:txBody>
      </p:sp>
      <p:sp>
        <p:nvSpPr>
          <p:cNvPr id="4" name="Slide Number Placeholder 3"/>
          <p:cNvSpPr>
            <a:spLocks noGrp="1"/>
          </p:cNvSpPr>
          <p:nvPr>
            <p:ph type="sldNum" sz="quarter" idx="10"/>
          </p:nvPr>
        </p:nvSpPr>
        <p:spPr/>
        <p:txBody>
          <a:bodyPr/>
          <a:lstStyle/>
          <a:p>
            <a:pPr>
              <a:defRPr/>
            </a:pPr>
            <a:fld id="{45AFD610-1DA2-4DE2-BEB7-46AD4E3C54F9}" type="slidenum">
              <a:rPr lang="en-US" smtClean="0">
                <a:solidFill>
                  <a:prstClr val="black"/>
                </a:solidFill>
              </a:rPr>
              <a:pPr>
                <a:defRPr/>
              </a:pPr>
              <a:t>14</a:t>
            </a:fld>
            <a:endParaRPr lang="en-US">
              <a:solidFill>
                <a:prstClr val="black"/>
              </a:solidFill>
            </a:endParaRPr>
          </a:p>
        </p:txBody>
      </p:sp>
    </p:spTree>
    <p:extLst>
      <p:ext uri="{BB962C8B-B14F-4D97-AF65-F5344CB8AC3E}">
        <p14:creationId xmlns:p14="http://schemas.microsoft.com/office/powerpoint/2010/main" val="14035374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5AFD610-1DA2-4DE2-BEB7-46AD4E3C54F9}"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960597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6761C39-E72E-B14E-9F6E-3A2D904C6D3A}" type="datetimeFigureOut">
              <a:rPr lang="en-US" smtClean="0"/>
              <a:t>6/10/19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CB1B10E-C338-834C-B355-24185C899B68}" type="slidenum">
              <a:rPr lang="en-US" smtClean="0"/>
              <a:t>‹#›</a:t>
            </a:fld>
            <a:endParaRPr lang="en-US"/>
          </a:p>
        </p:txBody>
      </p:sp>
    </p:spTree>
    <p:extLst>
      <p:ext uri="{BB962C8B-B14F-4D97-AF65-F5344CB8AC3E}">
        <p14:creationId xmlns:p14="http://schemas.microsoft.com/office/powerpoint/2010/main" val="4935080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6761C39-E72E-B14E-9F6E-3A2D904C6D3A}" type="datetimeFigureOut">
              <a:rPr lang="en-US" smtClean="0"/>
              <a:t>6/10/19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CB1B10E-C338-834C-B355-24185C899B68}" type="slidenum">
              <a:rPr lang="en-US" smtClean="0"/>
              <a:t>‹#›</a:t>
            </a:fld>
            <a:endParaRPr lang="en-US"/>
          </a:p>
        </p:txBody>
      </p:sp>
    </p:spTree>
    <p:extLst>
      <p:ext uri="{BB962C8B-B14F-4D97-AF65-F5344CB8AC3E}">
        <p14:creationId xmlns:p14="http://schemas.microsoft.com/office/powerpoint/2010/main" val="19630909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6761C39-E72E-B14E-9F6E-3A2D904C6D3A}" type="datetimeFigureOut">
              <a:rPr lang="en-US" smtClean="0"/>
              <a:t>6/10/19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CB1B10E-C338-834C-B355-24185C899B68}" type="slidenum">
              <a:rPr lang="en-US" smtClean="0"/>
              <a:t>‹#›</a:t>
            </a:fld>
            <a:endParaRPr lang="en-US"/>
          </a:p>
        </p:txBody>
      </p:sp>
    </p:spTree>
    <p:extLst>
      <p:ext uri="{BB962C8B-B14F-4D97-AF65-F5344CB8AC3E}">
        <p14:creationId xmlns:p14="http://schemas.microsoft.com/office/powerpoint/2010/main" val="40892311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9"/>
            <a:ext cx="11655840" cy="2018835"/>
          </a:xfrm>
        </p:spPr>
        <p:txBody>
          <a:bodyPr/>
          <a:lstStyle>
            <a:lvl1pPr marL="0" indent="0">
              <a:buNone/>
              <a:defRPr>
                <a:gradFill>
                  <a:gsLst>
                    <a:gs pos="2920">
                      <a:schemeClr val="tx2"/>
                    </a:gs>
                    <a:gs pos="39000">
                      <a:schemeClr val="tx2"/>
                    </a:gs>
                  </a:gsLst>
                  <a:lin ang="5400000" scaled="0"/>
                </a:gradFill>
              </a:defRPr>
            </a:lvl1pPr>
            <a:lvl2pPr marL="21005" indent="0">
              <a:buNone/>
              <a:defRPr sz="1471"/>
            </a:lvl2pPr>
            <a:lvl3pPr marL="164540" indent="0">
              <a:buNone/>
              <a:defRPr sz="1471"/>
            </a:lvl3pPr>
            <a:lvl4pPr marL="350084" indent="0">
              <a:buNone/>
              <a:defRPr sz="1324"/>
            </a:lvl4pPr>
            <a:lvl5pPr marL="543796" indent="0">
              <a:buNone/>
              <a:defRPr sz="13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p:cNvSpPr txBox="1"/>
          <p:nvPr userDrawn="1"/>
        </p:nvSpPr>
        <p:spPr bwMode="white">
          <a:xfrm>
            <a:off x="4904651" y="6586802"/>
            <a:ext cx="2382704" cy="118622"/>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771" spc="110" dirty="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2669636771"/>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p:bg>
      <p:bgRef idx="1001">
        <a:schemeClr val="bg1"/>
      </p:bgRef>
    </p:bg>
    <p:spTree>
      <p:nvGrpSpPr>
        <p:cNvPr id="1" name=""/>
        <p:cNvGrpSpPr/>
        <p:nvPr/>
      </p:nvGrpSpPr>
      <p:grpSpPr>
        <a:xfrm>
          <a:off x="0" y="0"/>
          <a:ext cx="0" cy="0"/>
          <a:chOff x="0" y="0"/>
          <a:chExt cx="0" cy="0"/>
        </a:xfrm>
      </p:grpSpPr>
      <p:sp>
        <p:nvSpPr>
          <p:cNvPr id="7" name="Text Placeholder 4"/>
          <p:cNvSpPr>
            <a:spLocks noGrp="1"/>
          </p:cNvSpPr>
          <p:nvPr>
            <p:ph type="body" sz="quarter" idx="13"/>
          </p:nvPr>
        </p:nvSpPr>
        <p:spPr>
          <a:xfrm>
            <a:off x="269239" y="361912"/>
            <a:ext cx="10757099" cy="1004683"/>
          </a:xfrm>
          <a:prstGeom prst="rect">
            <a:avLst/>
          </a:prstGeom>
        </p:spPr>
        <p:txBody>
          <a:bodyPr lIns="146304" tIns="91440" rIns="146304" bIns="91440">
            <a:noAutofit/>
          </a:bodyPr>
          <a:lstStyle>
            <a:lvl1pPr marL="0" indent="0" algn="l" defTabSz="685775" rtl="0" eaLnBrk="1" latinLnBrk="0" hangingPunct="1">
              <a:lnSpc>
                <a:spcPct val="90000"/>
              </a:lnSpc>
              <a:spcBef>
                <a:spcPct val="0"/>
              </a:spcBef>
              <a:spcAft>
                <a:spcPts val="1765"/>
              </a:spcAft>
              <a:buFontTx/>
              <a:buNone/>
              <a:defRPr lang="en-US" sz="4265" b="0" kern="1200" cap="none" spc="-75" baseline="0" dirty="0" smtClean="0">
                <a:ln w="3175">
                  <a:noFill/>
                </a:ln>
                <a:gradFill>
                  <a:gsLst>
                    <a:gs pos="6195">
                      <a:schemeClr val="tx1"/>
                    </a:gs>
                    <a:gs pos="26000">
                      <a:schemeClr val="tx1"/>
                    </a:gs>
                  </a:gsLst>
                  <a:lin ang="5400000" scaled="0"/>
                </a:gradFill>
                <a:effectLst/>
                <a:latin typeface="+mj-lt"/>
                <a:ea typeface="+mn-ea"/>
                <a:cs typeface="Segoe UI" pitchFamily="34" charset="0"/>
              </a:defRPr>
            </a:lvl1pPr>
          </a:lstStyle>
          <a:p>
            <a:pPr marL="0" marR="0" lvl="0" indent="0" algn="l" defTabSz="685775" rtl="0" eaLnBrk="1" fontAlgn="auto" latinLnBrk="0" hangingPunct="1">
              <a:lnSpc>
                <a:spcPct val="90000"/>
              </a:lnSpc>
              <a:spcBef>
                <a:spcPts val="882"/>
              </a:spcBef>
              <a:spcAft>
                <a:spcPts val="1765"/>
              </a:spcAft>
              <a:buClrTx/>
              <a:buSzPct val="90000"/>
              <a:buFontTx/>
              <a:buNone/>
              <a:tabLst/>
            </a:pPr>
            <a:r>
              <a:rPr lang="en-US"/>
              <a:t>Click to edit Master text</a:t>
            </a:r>
          </a:p>
        </p:txBody>
      </p:sp>
      <p:sp>
        <p:nvSpPr>
          <p:cNvPr id="5" name="Rectangle 4">
            <a:extLst>
              <a:ext uri="{FF2B5EF4-FFF2-40B4-BE49-F238E27FC236}">
                <a16:creationId xmlns:a16="http://schemas.microsoft.com/office/drawing/2014/main" id="{E387FA1F-6923-4380-9192-28D0DDD03701}"/>
              </a:ext>
            </a:extLst>
          </p:cNvPr>
          <p:cNvSpPr/>
          <p:nvPr userDrawn="1"/>
        </p:nvSpPr>
        <p:spPr bwMode="auto">
          <a:xfrm>
            <a:off x="0" y="6325187"/>
            <a:ext cx="12192000" cy="532814"/>
          </a:xfrm>
          <a:prstGeom prst="rect">
            <a:avLst/>
          </a:prstGeom>
          <a:solidFill>
            <a:srgbClr val="409AE1"/>
          </a:solidFill>
          <a:ln w="28575">
            <a:noFill/>
          </a:ln>
        </p:spPr>
        <p:txBody>
          <a:bodyPr vert="horz" wrap="square" lIns="68570" tIns="34285" rIns="68570" bIns="34285" numCol="1" anchor="t" anchorCtr="0" compatLnSpc="1">
            <a:prstTxWarp prst="textNoShape">
              <a:avLst/>
            </a:prstTxWarp>
          </a:bodyPr>
          <a:lstStyle/>
          <a:p>
            <a:pPr marL="0" marR="0" lvl="0" indent="0" defTabSz="699422" eaLnBrk="1" fontAlgn="auto" latinLnBrk="0" hangingPunct="1">
              <a:lnSpc>
                <a:spcPct val="100000"/>
              </a:lnSpc>
              <a:spcBef>
                <a:spcPts val="0"/>
              </a:spcBef>
              <a:spcAft>
                <a:spcPts val="0"/>
              </a:spcAft>
              <a:buClrTx/>
              <a:buSzTx/>
              <a:buFontTx/>
              <a:buNone/>
              <a:tabLst/>
              <a:defRPr/>
            </a:pPr>
            <a:endParaRPr kumimoji="0" lang="en-US" sz="788" b="0" i="0" u="none" strike="noStrike" kern="0" cap="none" spc="0" normalizeH="0" baseline="0" noProof="0">
              <a:ln>
                <a:noFill/>
              </a:ln>
              <a:solidFill>
                <a:srgbClr val="333333"/>
              </a:solidFill>
              <a:effectLst/>
              <a:uLnTx/>
              <a:uFillTx/>
            </a:endParaRPr>
          </a:p>
        </p:txBody>
      </p:sp>
      <p:grpSp>
        <p:nvGrpSpPr>
          <p:cNvPr id="9" name="Group 8">
            <a:extLst>
              <a:ext uri="{FF2B5EF4-FFF2-40B4-BE49-F238E27FC236}">
                <a16:creationId xmlns:a16="http://schemas.microsoft.com/office/drawing/2014/main" id="{BCE3B420-C557-46A1-8C32-DFF6157D7EE2}"/>
              </a:ext>
            </a:extLst>
          </p:cNvPr>
          <p:cNvGrpSpPr/>
          <p:nvPr userDrawn="1"/>
        </p:nvGrpSpPr>
        <p:grpSpPr>
          <a:xfrm>
            <a:off x="9338575" y="6216164"/>
            <a:ext cx="1824627" cy="773723"/>
            <a:chOff x="4494770" y="2621197"/>
            <a:chExt cx="3127126" cy="1326043"/>
          </a:xfrm>
        </p:grpSpPr>
        <p:sp>
          <p:nvSpPr>
            <p:cNvPr id="10" name="Freeform 12">
              <a:extLst>
                <a:ext uri="{FF2B5EF4-FFF2-40B4-BE49-F238E27FC236}">
                  <a16:creationId xmlns:a16="http://schemas.microsoft.com/office/drawing/2014/main" id="{19906609-8820-41D4-9316-C5AFB9CF5FCB}"/>
                </a:ext>
              </a:extLst>
            </p:cNvPr>
            <p:cNvSpPr>
              <a:spLocks/>
            </p:cNvSpPr>
            <p:nvPr/>
          </p:nvSpPr>
          <p:spPr bwMode="auto">
            <a:xfrm>
              <a:off x="4494770" y="3400845"/>
              <a:ext cx="457856" cy="62986"/>
            </a:xfrm>
            <a:custGeom>
              <a:avLst/>
              <a:gdLst>
                <a:gd name="T0" fmla="*/ 704 w 756"/>
                <a:gd name="T1" fmla="*/ 104 h 104"/>
                <a:gd name="T2" fmla="*/ 52 w 756"/>
                <a:gd name="T3" fmla="*/ 104 h 104"/>
                <a:gd name="T4" fmla="*/ 52 w 756"/>
                <a:gd name="T5" fmla="*/ 104 h 104"/>
                <a:gd name="T6" fmla="*/ 42 w 756"/>
                <a:gd name="T7" fmla="*/ 104 h 104"/>
                <a:gd name="T8" fmla="*/ 32 w 756"/>
                <a:gd name="T9" fmla="*/ 100 h 104"/>
                <a:gd name="T10" fmla="*/ 22 w 756"/>
                <a:gd name="T11" fmla="*/ 96 h 104"/>
                <a:gd name="T12" fmla="*/ 14 w 756"/>
                <a:gd name="T13" fmla="*/ 90 h 104"/>
                <a:gd name="T14" fmla="*/ 8 w 756"/>
                <a:gd name="T15" fmla="*/ 82 h 104"/>
                <a:gd name="T16" fmla="*/ 4 w 756"/>
                <a:gd name="T17" fmla="*/ 72 h 104"/>
                <a:gd name="T18" fmla="*/ 0 w 756"/>
                <a:gd name="T19" fmla="*/ 62 h 104"/>
                <a:gd name="T20" fmla="*/ 0 w 756"/>
                <a:gd name="T21" fmla="*/ 52 h 104"/>
                <a:gd name="T22" fmla="*/ 0 w 756"/>
                <a:gd name="T23" fmla="*/ 52 h 104"/>
                <a:gd name="T24" fmla="*/ 0 w 756"/>
                <a:gd name="T25" fmla="*/ 42 h 104"/>
                <a:gd name="T26" fmla="*/ 4 w 756"/>
                <a:gd name="T27" fmla="*/ 32 h 104"/>
                <a:gd name="T28" fmla="*/ 8 w 756"/>
                <a:gd name="T29" fmla="*/ 22 h 104"/>
                <a:gd name="T30" fmla="*/ 14 w 756"/>
                <a:gd name="T31" fmla="*/ 16 h 104"/>
                <a:gd name="T32" fmla="*/ 22 w 756"/>
                <a:gd name="T33" fmla="*/ 8 h 104"/>
                <a:gd name="T34" fmla="*/ 32 w 756"/>
                <a:gd name="T35" fmla="*/ 4 h 104"/>
                <a:gd name="T36" fmla="*/ 42 w 756"/>
                <a:gd name="T37" fmla="*/ 0 h 104"/>
                <a:gd name="T38" fmla="*/ 52 w 756"/>
                <a:gd name="T39" fmla="*/ 0 h 104"/>
                <a:gd name="T40" fmla="*/ 704 w 756"/>
                <a:gd name="T41" fmla="*/ 0 h 104"/>
                <a:gd name="T42" fmla="*/ 704 w 756"/>
                <a:gd name="T43" fmla="*/ 0 h 104"/>
                <a:gd name="T44" fmla="*/ 714 w 756"/>
                <a:gd name="T45" fmla="*/ 0 h 104"/>
                <a:gd name="T46" fmla="*/ 724 w 756"/>
                <a:gd name="T47" fmla="*/ 4 h 104"/>
                <a:gd name="T48" fmla="*/ 732 w 756"/>
                <a:gd name="T49" fmla="*/ 8 h 104"/>
                <a:gd name="T50" fmla="*/ 740 w 756"/>
                <a:gd name="T51" fmla="*/ 16 h 104"/>
                <a:gd name="T52" fmla="*/ 748 w 756"/>
                <a:gd name="T53" fmla="*/ 22 h 104"/>
                <a:gd name="T54" fmla="*/ 752 w 756"/>
                <a:gd name="T55" fmla="*/ 32 h 104"/>
                <a:gd name="T56" fmla="*/ 756 w 756"/>
                <a:gd name="T57" fmla="*/ 42 h 104"/>
                <a:gd name="T58" fmla="*/ 756 w 756"/>
                <a:gd name="T59" fmla="*/ 52 h 104"/>
                <a:gd name="T60" fmla="*/ 756 w 756"/>
                <a:gd name="T61" fmla="*/ 52 h 104"/>
                <a:gd name="T62" fmla="*/ 756 w 756"/>
                <a:gd name="T63" fmla="*/ 62 h 104"/>
                <a:gd name="T64" fmla="*/ 752 w 756"/>
                <a:gd name="T65" fmla="*/ 72 h 104"/>
                <a:gd name="T66" fmla="*/ 748 w 756"/>
                <a:gd name="T67" fmla="*/ 82 h 104"/>
                <a:gd name="T68" fmla="*/ 740 w 756"/>
                <a:gd name="T69" fmla="*/ 90 h 104"/>
                <a:gd name="T70" fmla="*/ 732 w 756"/>
                <a:gd name="T71" fmla="*/ 96 h 104"/>
                <a:gd name="T72" fmla="*/ 724 w 756"/>
                <a:gd name="T73" fmla="*/ 100 h 104"/>
                <a:gd name="T74" fmla="*/ 714 w 756"/>
                <a:gd name="T75" fmla="*/ 104 h 104"/>
                <a:gd name="T76" fmla="*/ 704 w 756"/>
                <a:gd name="T77" fmla="*/ 104 h 104"/>
                <a:gd name="T78" fmla="*/ 704 w 756"/>
                <a:gd name="T79"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56" h="104">
                  <a:moveTo>
                    <a:pt x="704" y="104"/>
                  </a:moveTo>
                  <a:lnTo>
                    <a:pt x="52" y="104"/>
                  </a:lnTo>
                  <a:lnTo>
                    <a:pt x="52" y="104"/>
                  </a:lnTo>
                  <a:lnTo>
                    <a:pt x="42" y="104"/>
                  </a:lnTo>
                  <a:lnTo>
                    <a:pt x="32" y="100"/>
                  </a:lnTo>
                  <a:lnTo>
                    <a:pt x="22" y="96"/>
                  </a:lnTo>
                  <a:lnTo>
                    <a:pt x="14" y="90"/>
                  </a:lnTo>
                  <a:lnTo>
                    <a:pt x="8" y="82"/>
                  </a:lnTo>
                  <a:lnTo>
                    <a:pt x="4" y="72"/>
                  </a:lnTo>
                  <a:lnTo>
                    <a:pt x="0" y="62"/>
                  </a:lnTo>
                  <a:lnTo>
                    <a:pt x="0" y="52"/>
                  </a:lnTo>
                  <a:lnTo>
                    <a:pt x="0" y="52"/>
                  </a:lnTo>
                  <a:lnTo>
                    <a:pt x="0" y="42"/>
                  </a:lnTo>
                  <a:lnTo>
                    <a:pt x="4" y="32"/>
                  </a:lnTo>
                  <a:lnTo>
                    <a:pt x="8" y="22"/>
                  </a:lnTo>
                  <a:lnTo>
                    <a:pt x="14" y="16"/>
                  </a:lnTo>
                  <a:lnTo>
                    <a:pt x="22" y="8"/>
                  </a:lnTo>
                  <a:lnTo>
                    <a:pt x="32" y="4"/>
                  </a:lnTo>
                  <a:lnTo>
                    <a:pt x="42" y="0"/>
                  </a:lnTo>
                  <a:lnTo>
                    <a:pt x="52" y="0"/>
                  </a:lnTo>
                  <a:lnTo>
                    <a:pt x="704" y="0"/>
                  </a:lnTo>
                  <a:lnTo>
                    <a:pt x="704" y="0"/>
                  </a:lnTo>
                  <a:lnTo>
                    <a:pt x="714" y="0"/>
                  </a:lnTo>
                  <a:lnTo>
                    <a:pt x="724" y="4"/>
                  </a:lnTo>
                  <a:lnTo>
                    <a:pt x="732" y="8"/>
                  </a:lnTo>
                  <a:lnTo>
                    <a:pt x="740" y="16"/>
                  </a:lnTo>
                  <a:lnTo>
                    <a:pt x="748" y="22"/>
                  </a:lnTo>
                  <a:lnTo>
                    <a:pt x="752" y="32"/>
                  </a:lnTo>
                  <a:lnTo>
                    <a:pt x="756" y="42"/>
                  </a:lnTo>
                  <a:lnTo>
                    <a:pt x="756" y="52"/>
                  </a:lnTo>
                  <a:lnTo>
                    <a:pt x="756" y="52"/>
                  </a:lnTo>
                  <a:lnTo>
                    <a:pt x="756" y="62"/>
                  </a:lnTo>
                  <a:lnTo>
                    <a:pt x="752" y="72"/>
                  </a:lnTo>
                  <a:lnTo>
                    <a:pt x="748" y="82"/>
                  </a:lnTo>
                  <a:lnTo>
                    <a:pt x="740" y="90"/>
                  </a:lnTo>
                  <a:lnTo>
                    <a:pt x="732" y="96"/>
                  </a:lnTo>
                  <a:lnTo>
                    <a:pt x="724" y="100"/>
                  </a:lnTo>
                  <a:lnTo>
                    <a:pt x="714" y="104"/>
                  </a:lnTo>
                  <a:lnTo>
                    <a:pt x="704" y="104"/>
                  </a:lnTo>
                  <a:lnTo>
                    <a:pt x="70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11" name="Freeform 13">
              <a:extLst>
                <a:ext uri="{FF2B5EF4-FFF2-40B4-BE49-F238E27FC236}">
                  <a16:creationId xmlns:a16="http://schemas.microsoft.com/office/drawing/2014/main" id="{EC83A07E-CAB3-4E48-AEA8-59673FFC7F7F}"/>
                </a:ext>
              </a:extLst>
            </p:cNvPr>
            <p:cNvSpPr>
              <a:spLocks/>
            </p:cNvSpPr>
            <p:nvPr/>
          </p:nvSpPr>
          <p:spPr bwMode="auto">
            <a:xfrm>
              <a:off x="4889641" y="3331803"/>
              <a:ext cx="540222" cy="245886"/>
            </a:xfrm>
            <a:custGeom>
              <a:avLst/>
              <a:gdLst>
                <a:gd name="T0" fmla="*/ 456 w 892"/>
                <a:gd name="T1" fmla="*/ 406 h 406"/>
                <a:gd name="T2" fmla="*/ 436 w 892"/>
                <a:gd name="T3" fmla="*/ 402 h 406"/>
                <a:gd name="T4" fmla="*/ 418 w 892"/>
                <a:gd name="T5" fmla="*/ 390 h 406"/>
                <a:gd name="T6" fmla="*/ 408 w 892"/>
                <a:gd name="T7" fmla="*/ 374 h 406"/>
                <a:gd name="T8" fmla="*/ 404 w 892"/>
                <a:gd name="T9" fmla="*/ 354 h 406"/>
                <a:gd name="T10" fmla="*/ 402 w 892"/>
                <a:gd name="T11" fmla="*/ 346 h 406"/>
                <a:gd name="T12" fmla="*/ 396 w 892"/>
                <a:gd name="T13" fmla="*/ 344 h 406"/>
                <a:gd name="T14" fmla="*/ 164 w 892"/>
                <a:gd name="T15" fmla="*/ 344 h 406"/>
                <a:gd name="T16" fmla="*/ 138 w 892"/>
                <a:gd name="T17" fmla="*/ 344 h 406"/>
                <a:gd name="T18" fmla="*/ 104 w 892"/>
                <a:gd name="T19" fmla="*/ 336 h 406"/>
                <a:gd name="T20" fmla="*/ 66 w 892"/>
                <a:gd name="T21" fmla="*/ 318 h 406"/>
                <a:gd name="T22" fmla="*/ 46 w 892"/>
                <a:gd name="T23" fmla="*/ 302 h 406"/>
                <a:gd name="T24" fmla="*/ 30 w 892"/>
                <a:gd name="T25" fmla="*/ 284 h 406"/>
                <a:gd name="T26" fmla="*/ 14 w 892"/>
                <a:gd name="T27" fmla="*/ 258 h 406"/>
                <a:gd name="T28" fmla="*/ 4 w 892"/>
                <a:gd name="T29" fmla="*/ 224 h 406"/>
                <a:gd name="T30" fmla="*/ 0 w 892"/>
                <a:gd name="T31" fmla="*/ 180 h 406"/>
                <a:gd name="T32" fmla="*/ 0 w 892"/>
                <a:gd name="T33" fmla="*/ 156 h 406"/>
                <a:gd name="T34" fmla="*/ 10 w 892"/>
                <a:gd name="T35" fmla="*/ 114 h 406"/>
                <a:gd name="T36" fmla="*/ 28 w 892"/>
                <a:gd name="T37" fmla="*/ 80 h 406"/>
                <a:gd name="T38" fmla="*/ 52 w 892"/>
                <a:gd name="T39" fmla="*/ 54 h 406"/>
                <a:gd name="T40" fmla="*/ 78 w 892"/>
                <a:gd name="T41" fmla="*/ 32 h 406"/>
                <a:gd name="T42" fmla="*/ 108 w 892"/>
                <a:gd name="T43" fmla="*/ 18 h 406"/>
                <a:gd name="T44" fmla="*/ 150 w 892"/>
                <a:gd name="T45" fmla="*/ 4 h 406"/>
                <a:gd name="T46" fmla="*/ 840 w 892"/>
                <a:gd name="T47" fmla="*/ 0 h 406"/>
                <a:gd name="T48" fmla="*/ 852 w 892"/>
                <a:gd name="T49" fmla="*/ 2 h 406"/>
                <a:gd name="T50" fmla="*/ 870 w 892"/>
                <a:gd name="T51" fmla="*/ 10 h 406"/>
                <a:gd name="T52" fmla="*/ 884 w 892"/>
                <a:gd name="T53" fmla="*/ 24 h 406"/>
                <a:gd name="T54" fmla="*/ 892 w 892"/>
                <a:gd name="T55" fmla="*/ 42 h 406"/>
                <a:gd name="T56" fmla="*/ 892 w 892"/>
                <a:gd name="T57" fmla="*/ 52 h 406"/>
                <a:gd name="T58" fmla="*/ 888 w 892"/>
                <a:gd name="T59" fmla="*/ 74 h 406"/>
                <a:gd name="T60" fmla="*/ 878 w 892"/>
                <a:gd name="T61" fmla="*/ 90 h 406"/>
                <a:gd name="T62" fmla="*/ 860 w 892"/>
                <a:gd name="T63" fmla="*/ 102 h 406"/>
                <a:gd name="T64" fmla="*/ 840 w 892"/>
                <a:gd name="T65" fmla="*/ 106 h 406"/>
                <a:gd name="T66" fmla="*/ 180 w 892"/>
                <a:gd name="T67" fmla="*/ 106 h 406"/>
                <a:gd name="T68" fmla="*/ 148 w 892"/>
                <a:gd name="T69" fmla="*/ 114 h 406"/>
                <a:gd name="T70" fmla="*/ 124 w 892"/>
                <a:gd name="T71" fmla="*/ 130 h 406"/>
                <a:gd name="T72" fmla="*/ 110 w 892"/>
                <a:gd name="T73" fmla="*/ 150 h 406"/>
                <a:gd name="T74" fmla="*/ 104 w 892"/>
                <a:gd name="T75" fmla="*/ 170 h 406"/>
                <a:gd name="T76" fmla="*/ 104 w 892"/>
                <a:gd name="T77" fmla="*/ 180 h 406"/>
                <a:gd name="T78" fmla="*/ 108 w 892"/>
                <a:gd name="T79" fmla="*/ 208 h 406"/>
                <a:gd name="T80" fmla="*/ 118 w 892"/>
                <a:gd name="T81" fmla="*/ 226 h 406"/>
                <a:gd name="T82" fmla="*/ 130 w 892"/>
                <a:gd name="T83" fmla="*/ 234 h 406"/>
                <a:gd name="T84" fmla="*/ 152 w 892"/>
                <a:gd name="T85" fmla="*/ 240 h 406"/>
                <a:gd name="T86" fmla="*/ 394 w 892"/>
                <a:gd name="T87" fmla="*/ 240 h 406"/>
                <a:gd name="T88" fmla="*/ 406 w 892"/>
                <a:gd name="T89" fmla="*/ 240 h 406"/>
                <a:gd name="T90" fmla="*/ 438 w 892"/>
                <a:gd name="T91" fmla="*/ 248 h 406"/>
                <a:gd name="T92" fmla="*/ 464 w 892"/>
                <a:gd name="T93" fmla="*/ 260 h 406"/>
                <a:gd name="T94" fmla="*/ 476 w 892"/>
                <a:gd name="T95" fmla="*/ 270 h 406"/>
                <a:gd name="T96" fmla="*/ 498 w 892"/>
                <a:gd name="T97" fmla="*/ 302 h 406"/>
                <a:gd name="T98" fmla="*/ 506 w 892"/>
                <a:gd name="T99" fmla="*/ 324 h 406"/>
                <a:gd name="T100" fmla="*/ 508 w 892"/>
                <a:gd name="T101" fmla="*/ 354 h 406"/>
                <a:gd name="T102" fmla="*/ 508 w 892"/>
                <a:gd name="T103" fmla="*/ 364 h 406"/>
                <a:gd name="T104" fmla="*/ 500 w 892"/>
                <a:gd name="T105" fmla="*/ 384 h 406"/>
                <a:gd name="T106" fmla="*/ 486 w 892"/>
                <a:gd name="T107" fmla="*/ 398 h 406"/>
                <a:gd name="T108" fmla="*/ 466 w 892"/>
                <a:gd name="T109" fmla="*/ 406 h 406"/>
                <a:gd name="T110" fmla="*/ 456 w 892"/>
                <a:gd name="T111"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92" h="406">
                  <a:moveTo>
                    <a:pt x="456" y="406"/>
                  </a:moveTo>
                  <a:lnTo>
                    <a:pt x="456" y="406"/>
                  </a:lnTo>
                  <a:lnTo>
                    <a:pt x="446" y="406"/>
                  </a:lnTo>
                  <a:lnTo>
                    <a:pt x="436" y="402"/>
                  </a:lnTo>
                  <a:lnTo>
                    <a:pt x="426" y="398"/>
                  </a:lnTo>
                  <a:lnTo>
                    <a:pt x="418" y="390"/>
                  </a:lnTo>
                  <a:lnTo>
                    <a:pt x="412" y="384"/>
                  </a:lnTo>
                  <a:lnTo>
                    <a:pt x="408" y="374"/>
                  </a:lnTo>
                  <a:lnTo>
                    <a:pt x="404" y="364"/>
                  </a:lnTo>
                  <a:lnTo>
                    <a:pt x="404" y="354"/>
                  </a:lnTo>
                  <a:lnTo>
                    <a:pt x="404" y="354"/>
                  </a:lnTo>
                  <a:lnTo>
                    <a:pt x="402" y="346"/>
                  </a:lnTo>
                  <a:lnTo>
                    <a:pt x="402" y="346"/>
                  </a:lnTo>
                  <a:lnTo>
                    <a:pt x="396" y="344"/>
                  </a:lnTo>
                  <a:lnTo>
                    <a:pt x="164" y="344"/>
                  </a:lnTo>
                  <a:lnTo>
                    <a:pt x="164" y="344"/>
                  </a:lnTo>
                  <a:lnTo>
                    <a:pt x="150" y="344"/>
                  </a:lnTo>
                  <a:lnTo>
                    <a:pt x="138" y="344"/>
                  </a:lnTo>
                  <a:lnTo>
                    <a:pt x="122" y="340"/>
                  </a:lnTo>
                  <a:lnTo>
                    <a:pt x="104" y="336"/>
                  </a:lnTo>
                  <a:lnTo>
                    <a:pt x="84" y="328"/>
                  </a:lnTo>
                  <a:lnTo>
                    <a:pt x="66" y="318"/>
                  </a:lnTo>
                  <a:lnTo>
                    <a:pt x="46" y="302"/>
                  </a:lnTo>
                  <a:lnTo>
                    <a:pt x="46" y="302"/>
                  </a:lnTo>
                  <a:lnTo>
                    <a:pt x="38" y="294"/>
                  </a:lnTo>
                  <a:lnTo>
                    <a:pt x="30" y="284"/>
                  </a:lnTo>
                  <a:lnTo>
                    <a:pt x="22" y="272"/>
                  </a:lnTo>
                  <a:lnTo>
                    <a:pt x="14" y="258"/>
                  </a:lnTo>
                  <a:lnTo>
                    <a:pt x="8" y="242"/>
                  </a:lnTo>
                  <a:lnTo>
                    <a:pt x="4" y="224"/>
                  </a:lnTo>
                  <a:lnTo>
                    <a:pt x="0" y="204"/>
                  </a:lnTo>
                  <a:lnTo>
                    <a:pt x="0" y="180"/>
                  </a:lnTo>
                  <a:lnTo>
                    <a:pt x="0" y="180"/>
                  </a:lnTo>
                  <a:lnTo>
                    <a:pt x="0" y="156"/>
                  </a:lnTo>
                  <a:lnTo>
                    <a:pt x="4" y="134"/>
                  </a:lnTo>
                  <a:lnTo>
                    <a:pt x="10" y="114"/>
                  </a:lnTo>
                  <a:lnTo>
                    <a:pt x="18" y="96"/>
                  </a:lnTo>
                  <a:lnTo>
                    <a:pt x="28" y="80"/>
                  </a:lnTo>
                  <a:lnTo>
                    <a:pt x="38" y="66"/>
                  </a:lnTo>
                  <a:lnTo>
                    <a:pt x="52" y="54"/>
                  </a:lnTo>
                  <a:lnTo>
                    <a:pt x="64" y="42"/>
                  </a:lnTo>
                  <a:lnTo>
                    <a:pt x="78" y="32"/>
                  </a:lnTo>
                  <a:lnTo>
                    <a:pt x="92" y="24"/>
                  </a:lnTo>
                  <a:lnTo>
                    <a:pt x="108" y="18"/>
                  </a:lnTo>
                  <a:lnTo>
                    <a:pt x="122" y="12"/>
                  </a:lnTo>
                  <a:lnTo>
                    <a:pt x="150" y="4"/>
                  </a:lnTo>
                  <a:lnTo>
                    <a:pt x="176" y="0"/>
                  </a:lnTo>
                  <a:lnTo>
                    <a:pt x="840" y="0"/>
                  </a:lnTo>
                  <a:lnTo>
                    <a:pt x="840" y="0"/>
                  </a:lnTo>
                  <a:lnTo>
                    <a:pt x="852" y="2"/>
                  </a:lnTo>
                  <a:lnTo>
                    <a:pt x="860" y="4"/>
                  </a:lnTo>
                  <a:lnTo>
                    <a:pt x="870" y="10"/>
                  </a:lnTo>
                  <a:lnTo>
                    <a:pt x="878" y="16"/>
                  </a:lnTo>
                  <a:lnTo>
                    <a:pt x="884" y="24"/>
                  </a:lnTo>
                  <a:lnTo>
                    <a:pt x="888" y="32"/>
                  </a:lnTo>
                  <a:lnTo>
                    <a:pt x="892" y="42"/>
                  </a:lnTo>
                  <a:lnTo>
                    <a:pt x="892" y="52"/>
                  </a:lnTo>
                  <a:lnTo>
                    <a:pt x="892" y="52"/>
                  </a:lnTo>
                  <a:lnTo>
                    <a:pt x="892" y="64"/>
                  </a:lnTo>
                  <a:lnTo>
                    <a:pt x="888" y="74"/>
                  </a:lnTo>
                  <a:lnTo>
                    <a:pt x="884" y="82"/>
                  </a:lnTo>
                  <a:lnTo>
                    <a:pt x="878" y="90"/>
                  </a:lnTo>
                  <a:lnTo>
                    <a:pt x="870" y="96"/>
                  </a:lnTo>
                  <a:lnTo>
                    <a:pt x="860" y="102"/>
                  </a:lnTo>
                  <a:lnTo>
                    <a:pt x="852" y="104"/>
                  </a:lnTo>
                  <a:lnTo>
                    <a:pt x="840" y="106"/>
                  </a:lnTo>
                  <a:lnTo>
                    <a:pt x="180" y="106"/>
                  </a:lnTo>
                  <a:lnTo>
                    <a:pt x="180" y="106"/>
                  </a:lnTo>
                  <a:lnTo>
                    <a:pt x="162" y="108"/>
                  </a:lnTo>
                  <a:lnTo>
                    <a:pt x="148" y="114"/>
                  </a:lnTo>
                  <a:lnTo>
                    <a:pt x="136" y="120"/>
                  </a:lnTo>
                  <a:lnTo>
                    <a:pt x="124" y="130"/>
                  </a:lnTo>
                  <a:lnTo>
                    <a:pt x="114" y="142"/>
                  </a:lnTo>
                  <a:lnTo>
                    <a:pt x="110" y="150"/>
                  </a:lnTo>
                  <a:lnTo>
                    <a:pt x="106" y="158"/>
                  </a:lnTo>
                  <a:lnTo>
                    <a:pt x="104" y="170"/>
                  </a:lnTo>
                  <a:lnTo>
                    <a:pt x="104" y="180"/>
                  </a:lnTo>
                  <a:lnTo>
                    <a:pt x="104" y="180"/>
                  </a:lnTo>
                  <a:lnTo>
                    <a:pt x="106" y="196"/>
                  </a:lnTo>
                  <a:lnTo>
                    <a:pt x="108" y="208"/>
                  </a:lnTo>
                  <a:lnTo>
                    <a:pt x="112" y="218"/>
                  </a:lnTo>
                  <a:lnTo>
                    <a:pt x="118" y="226"/>
                  </a:lnTo>
                  <a:lnTo>
                    <a:pt x="118" y="226"/>
                  </a:lnTo>
                  <a:lnTo>
                    <a:pt x="130" y="234"/>
                  </a:lnTo>
                  <a:lnTo>
                    <a:pt x="142" y="238"/>
                  </a:lnTo>
                  <a:lnTo>
                    <a:pt x="152" y="240"/>
                  </a:lnTo>
                  <a:lnTo>
                    <a:pt x="160" y="240"/>
                  </a:lnTo>
                  <a:lnTo>
                    <a:pt x="394" y="240"/>
                  </a:lnTo>
                  <a:lnTo>
                    <a:pt x="394" y="240"/>
                  </a:lnTo>
                  <a:lnTo>
                    <a:pt x="406" y="240"/>
                  </a:lnTo>
                  <a:lnTo>
                    <a:pt x="426" y="244"/>
                  </a:lnTo>
                  <a:lnTo>
                    <a:pt x="438" y="248"/>
                  </a:lnTo>
                  <a:lnTo>
                    <a:pt x="450" y="252"/>
                  </a:lnTo>
                  <a:lnTo>
                    <a:pt x="464" y="260"/>
                  </a:lnTo>
                  <a:lnTo>
                    <a:pt x="476" y="270"/>
                  </a:lnTo>
                  <a:lnTo>
                    <a:pt x="476" y="270"/>
                  </a:lnTo>
                  <a:lnTo>
                    <a:pt x="488" y="284"/>
                  </a:lnTo>
                  <a:lnTo>
                    <a:pt x="498" y="302"/>
                  </a:lnTo>
                  <a:lnTo>
                    <a:pt x="502" y="312"/>
                  </a:lnTo>
                  <a:lnTo>
                    <a:pt x="506" y="324"/>
                  </a:lnTo>
                  <a:lnTo>
                    <a:pt x="508" y="338"/>
                  </a:lnTo>
                  <a:lnTo>
                    <a:pt x="508" y="354"/>
                  </a:lnTo>
                  <a:lnTo>
                    <a:pt x="508" y="354"/>
                  </a:lnTo>
                  <a:lnTo>
                    <a:pt x="508" y="364"/>
                  </a:lnTo>
                  <a:lnTo>
                    <a:pt x="504" y="374"/>
                  </a:lnTo>
                  <a:lnTo>
                    <a:pt x="500" y="384"/>
                  </a:lnTo>
                  <a:lnTo>
                    <a:pt x="494" y="390"/>
                  </a:lnTo>
                  <a:lnTo>
                    <a:pt x="486" y="398"/>
                  </a:lnTo>
                  <a:lnTo>
                    <a:pt x="476" y="402"/>
                  </a:lnTo>
                  <a:lnTo>
                    <a:pt x="466" y="406"/>
                  </a:lnTo>
                  <a:lnTo>
                    <a:pt x="456" y="406"/>
                  </a:lnTo>
                  <a:lnTo>
                    <a:pt x="456"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12" name="Freeform 14">
              <a:extLst>
                <a:ext uri="{FF2B5EF4-FFF2-40B4-BE49-F238E27FC236}">
                  <a16:creationId xmlns:a16="http://schemas.microsoft.com/office/drawing/2014/main" id="{E9900C75-ED65-41C6-B5D7-B957306810BF}"/>
                </a:ext>
              </a:extLst>
            </p:cNvPr>
            <p:cNvSpPr>
              <a:spLocks/>
            </p:cNvSpPr>
            <p:nvPr/>
          </p:nvSpPr>
          <p:spPr bwMode="auto">
            <a:xfrm>
              <a:off x="6726775" y="3077438"/>
              <a:ext cx="895121" cy="245886"/>
            </a:xfrm>
            <a:custGeom>
              <a:avLst/>
              <a:gdLst>
                <a:gd name="T0" fmla="*/ 52 w 1478"/>
                <a:gd name="T1" fmla="*/ 406 h 406"/>
                <a:gd name="T2" fmla="*/ 32 w 1478"/>
                <a:gd name="T3" fmla="*/ 402 h 406"/>
                <a:gd name="T4" fmla="*/ 14 w 1478"/>
                <a:gd name="T5" fmla="*/ 390 h 406"/>
                <a:gd name="T6" fmla="*/ 4 w 1478"/>
                <a:gd name="T7" fmla="*/ 374 h 406"/>
                <a:gd name="T8" fmla="*/ 0 w 1478"/>
                <a:gd name="T9" fmla="*/ 352 h 406"/>
                <a:gd name="T10" fmla="*/ 0 w 1478"/>
                <a:gd name="T11" fmla="*/ 342 h 406"/>
                <a:gd name="T12" fmla="*/ 8 w 1478"/>
                <a:gd name="T13" fmla="*/ 324 h 406"/>
                <a:gd name="T14" fmla="*/ 22 w 1478"/>
                <a:gd name="T15" fmla="*/ 310 h 406"/>
                <a:gd name="T16" fmla="*/ 42 w 1478"/>
                <a:gd name="T17" fmla="*/ 302 h 406"/>
                <a:gd name="T18" fmla="*/ 1300 w 1478"/>
                <a:gd name="T19" fmla="*/ 300 h 406"/>
                <a:gd name="T20" fmla="*/ 1316 w 1478"/>
                <a:gd name="T21" fmla="*/ 296 h 406"/>
                <a:gd name="T22" fmla="*/ 1342 w 1478"/>
                <a:gd name="T23" fmla="*/ 286 h 406"/>
                <a:gd name="T24" fmla="*/ 1364 w 1478"/>
                <a:gd name="T25" fmla="*/ 264 h 406"/>
                <a:gd name="T26" fmla="*/ 1372 w 1478"/>
                <a:gd name="T27" fmla="*/ 246 h 406"/>
                <a:gd name="T28" fmla="*/ 1374 w 1478"/>
                <a:gd name="T29" fmla="*/ 226 h 406"/>
                <a:gd name="T30" fmla="*/ 1374 w 1478"/>
                <a:gd name="T31" fmla="*/ 210 h 406"/>
                <a:gd name="T32" fmla="*/ 1366 w 1478"/>
                <a:gd name="T33" fmla="*/ 188 h 406"/>
                <a:gd name="T34" fmla="*/ 1360 w 1478"/>
                <a:gd name="T35" fmla="*/ 180 h 406"/>
                <a:gd name="T36" fmla="*/ 1336 w 1478"/>
                <a:gd name="T37" fmla="*/ 168 h 406"/>
                <a:gd name="T38" fmla="*/ 1318 w 1478"/>
                <a:gd name="T39" fmla="*/ 166 h 406"/>
                <a:gd name="T40" fmla="*/ 1084 w 1478"/>
                <a:gd name="T41" fmla="*/ 166 h 406"/>
                <a:gd name="T42" fmla="*/ 1052 w 1478"/>
                <a:gd name="T43" fmla="*/ 162 h 406"/>
                <a:gd name="T44" fmla="*/ 1028 w 1478"/>
                <a:gd name="T45" fmla="*/ 152 h 406"/>
                <a:gd name="T46" fmla="*/ 1002 w 1478"/>
                <a:gd name="T47" fmla="*/ 134 h 406"/>
                <a:gd name="T48" fmla="*/ 990 w 1478"/>
                <a:gd name="T49" fmla="*/ 122 h 406"/>
                <a:gd name="T50" fmla="*/ 976 w 1478"/>
                <a:gd name="T51" fmla="*/ 94 h 406"/>
                <a:gd name="T52" fmla="*/ 970 w 1478"/>
                <a:gd name="T53" fmla="*/ 68 h 406"/>
                <a:gd name="T54" fmla="*/ 970 w 1478"/>
                <a:gd name="T55" fmla="*/ 52 h 406"/>
                <a:gd name="T56" fmla="*/ 974 w 1478"/>
                <a:gd name="T57" fmla="*/ 32 h 406"/>
                <a:gd name="T58" fmla="*/ 984 w 1478"/>
                <a:gd name="T59" fmla="*/ 14 h 406"/>
                <a:gd name="T60" fmla="*/ 1002 w 1478"/>
                <a:gd name="T61" fmla="*/ 4 h 406"/>
                <a:gd name="T62" fmla="*/ 1022 w 1478"/>
                <a:gd name="T63" fmla="*/ 0 h 406"/>
                <a:gd name="T64" fmla="*/ 1032 w 1478"/>
                <a:gd name="T65" fmla="*/ 0 h 406"/>
                <a:gd name="T66" fmla="*/ 1052 w 1478"/>
                <a:gd name="T67" fmla="*/ 8 h 406"/>
                <a:gd name="T68" fmla="*/ 1066 w 1478"/>
                <a:gd name="T69" fmla="*/ 22 h 406"/>
                <a:gd name="T70" fmla="*/ 1074 w 1478"/>
                <a:gd name="T71" fmla="*/ 42 h 406"/>
                <a:gd name="T72" fmla="*/ 1074 w 1478"/>
                <a:gd name="T73" fmla="*/ 52 h 406"/>
                <a:gd name="T74" fmla="*/ 1076 w 1478"/>
                <a:gd name="T75" fmla="*/ 60 h 406"/>
                <a:gd name="T76" fmla="*/ 1314 w 1478"/>
                <a:gd name="T77" fmla="*/ 60 h 406"/>
                <a:gd name="T78" fmla="*/ 1328 w 1478"/>
                <a:gd name="T79" fmla="*/ 60 h 406"/>
                <a:gd name="T80" fmla="*/ 1356 w 1478"/>
                <a:gd name="T81" fmla="*/ 64 h 406"/>
                <a:gd name="T82" fmla="*/ 1394 w 1478"/>
                <a:gd name="T83" fmla="*/ 78 h 406"/>
                <a:gd name="T84" fmla="*/ 1432 w 1478"/>
                <a:gd name="T85" fmla="*/ 104 h 406"/>
                <a:gd name="T86" fmla="*/ 1440 w 1478"/>
                <a:gd name="T87" fmla="*/ 112 h 406"/>
                <a:gd name="T88" fmla="*/ 1456 w 1478"/>
                <a:gd name="T89" fmla="*/ 134 h 406"/>
                <a:gd name="T90" fmla="*/ 1470 w 1478"/>
                <a:gd name="T91" fmla="*/ 164 h 406"/>
                <a:gd name="T92" fmla="*/ 1478 w 1478"/>
                <a:gd name="T93" fmla="*/ 202 h 406"/>
                <a:gd name="T94" fmla="*/ 1478 w 1478"/>
                <a:gd name="T95" fmla="*/ 226 h 406"/>
                <a:gd name="T96" fmla="*/ 1474 w 1478"/>
                <a:gd name="T97" fmla="*/ 272 h 406"/>
                <a:gd name="T98" fmla="*/ 1460 w 1478"/>
                <a:gd name="T99" fmla="*/ 310 h 406"/>
                <a:gd name="T100" fmla="*/ 1440 w 1478"/>
                <a:gd name="T101" fmla="*/ 340 h 406"/>
                <a:gd name="T102" fmla="*/ 1414 w 1478"/>
                <a:gd name="T103" fmla="*/ 364 h 406"/>
                <a:gd name="T104" fmla="*/ 1386 w 1478"/>
                <a:gd name="T105" fmla="*/ 382 h 406"/>
                <a:gd name="T106" fmla="*/ 1356 w 1478"/>
                <a:gd name="T107" fmla="*/ 394 h 406"/>
                <a:gd name="T108" fmla="*/ 1302 w 1478"/>
                <a:gd name="T109"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78" h="406">
                  <a:moveTo>
                    <a:pt x="52" y="406"/>
                  </a:moveTo>
                  <a:lnTo>
                    <a:pt x="52" y="406"/>
                  </a:lnTo>
                  <a:lnTo>
                    <a:pt x="42" y="404"/>
                  </a:lnTo>
                  <a:lnTo>
                    <a:pt x="32" y="402"/>
                  </a:lnTo>
                  <a:lnTo>
                    <a:pt x="22" y="396"/>
                  </a:lnTo>
                  <a:lnTo>
                    <a:pt x="14" y="390"/>
                  </a:lnTo>
                  <a:lnTo>
                    <a:pt x="8" y="382"/>
                  </a:lnTo>
                  <a:lnTo>
                    <a:pt x="4" y="374"/>
                  </a:lnTo>
                  <a:lnTo>
                    <a:pt x="0" y="364"/>
                  </a:lnTo>
                  <a:lnTo>
                    <a:pt x="0" y="352"/>
                  </a:lnTo>
                  <a:lnTo>
                    <a:pt x="0" y="352"/>
                  </a:lnTo>
                  <a:lnTo>
                    <a:pt x="0" y="342"/>
                  </a:lnTo>
                  <a:lnTo>
                    <a:pt x="4" y="332"/>
                  </a:lnTo>
                  <a:lnTo>
                    <a:pt x="8" y="324"/>
                  </a:lnTo>
                  <a:lnTo>
                    <a:pt x="14" y="316"/>
                  </a:lnTo>
                  <a:lnTo>
                    <a:pt x="22" y="310"/>
                  </a:lnTo>
                  <a:lnTo>
                    <a:pt x="32" y="304"/>
                  </a:lnTo>
                  <a:lnTo>
                    <a:pt x="42" y="302"/>
                  </a:lnTo>
                  <a:lnTo>
                    <a:pt x="52" y="300"/>
                  </a:lnTo>
                  <a:lnTo>
                    <a:pt x="1300" y="300"/>
                  </a:lnTo>
                  <a:lnTo>
                    <a:pt x="1300" y="300"/>
                  </a:lnTo>
                  <a:lnTo>
                    <a:pt x="1316" y="296"/>
                  </a:lnTo>
                  <a:lnTo>
                    <a:pt x="1330" y="292"/>
                  </a:lnTo>
                  <a:lnTo>
                    <a:pt x="1342" y="286"/>
                  </a:lnTo>
                  <a:lnTo>
                    <a:pt x="1354" y="276"/>
                  </a:lnTo>
                  <a:lnTo>
                    <a:pt x="1364" y="264"/>
                  </a:lnTo>
                  <a:lnTo>
                    <a:pt x="1368" y="256"/>
                  </a:lnTo>
                  <a:lnTo>
                    <a:pt x="1372" y="246"/>
                  </a:lnTo>
                  <a:lnTo>
                    <a:pt x="1374" y="236"/>
                  </a:lnTo>
                  <a:lnTo>
                    <a:pt x="1374" y="226"/>
                  </a:lnTo>
                  <a:lnTo>
                    <a:pt x="1374" y="226"/>
                  </a:lnTo>
                  <a:lnTo>
                    <a:pt x="1374" y="210"/>
                  </a:lnTo>
                  <a:lnTo>
                    <a:pt x="1370" y="198"/>
                  </a:lnTo>
                  <a:lnTo>
                    <a:pt x="1366" y="188"/>
                  </a:lnTo>
                  <a:lnTo>
                    <a:pt x="1360" y="180"/>
                  </a:lnTo>
                  <a:lnTo>
                    <a:pt x="1360" y="180"/>
                  </a:lnTo>
                  <a:lnTo>
                    <a:pt x="1348" y="172"/>
                  </a:lnTo>
                  <a:lnTo>
                    <a:pt x="1336" y="168"/>
                  </a:lnTo>
                  <a:lnTo>
                    <a:pt x="1326" y="166"/>
                  </a:lnTo>
                  <a:lnTo>
                    <a:pt x="1318" y="166"/>
                  </a:lnTo>
                  <a:lnTo>
                    <a:pt x="1084" y="166"/>
                  </a:lnTo>
                  <a:lnTo>
                    <a:pt x="1084" y="166"/>
                  </a:lnTo>
                  <a:lnTo>
                    <a:pt x="1072" y="166"/>
                  </a:lnTo>
                  <a:lnTo>
                    <a:pt x="1052" y="162"/>
                  </a:lnTo>
                  <a:lnTo>
                    <a:pt x="1040" y="158"/>
                  </a:lnTo>
                  <a:lnTo>
                    <a:pt x="1028" y="152"/>
                  </a:lnTo>
                  <a:lnTo>
                    <a:pt x="1014" y="146"/>
                  </a:lnTo>
                  <a:lnTo>
                    <a:pt x="1002" y="134"/>
                  </a:lnTo>
                  <a:lnTo>
                    <a:pt x="1002" y="134"/>
                  </a:lnTo>
                  <a:lnTo>
                    <a:pt x="990" y="122"/>
                  </a:lnTo>
                  <a:lnTo>
                    <a:pt x="980" y="104"/>
                  </a:lnTo>
                  <a:lnTo>
                    <a:pt x="976" y="94"/>
                  </a:lnTo>
                  <a:lnTo>
                    <a:pt x="972" y="80"/>
                  </a:lnTo>
                  <a:lnTo>
                    <a:pt x="970" y="68"/>
                  </a:lnTo>
                  <a:lnTo>
                    <a:pt x="970" y="52"/>
                  </a:lnTo>
                  <a:lnTo>
                    <a:pt x="970" y="52"/>
                  </a:lnTo>
                  <a:lnTo>
                    <a:pt x="970" y="42"/>
                  </a:lnTo>
                  <a:lnTo>
                    <a:pt x="974" y="32"/>
                  </a:lnTo>
                  <a:lnTo>
                    <a:pt x="978" y="22"/>
                  </a:lnTo>
                  <a:lnTo>
                    <a:pt x="984" y="14"/>
                  </a:lnTo>
                  <a:lnTo>
                    <a:pt x="992" y="8"/>
                  </a:lnTo>
                  <a:lnTo>
                    <a:pt x="1002" y="4"/>
                  </a:lnTo>
                  <a:lnTo>
                    <a:pt x="1012" y="0"/>
                  </a:lnTo>
                  <a:lnTo>
                    <a:pt x="1022" y="0"/>
                  </a:lnTo>
                  <a:lnTo>
                    <a:pt x="1022" y="0"/>
                  </a:lnTo>
                  <a:lnTo>
                    <a:pt x="1032" y="0"/>
                  </a:lnTo>
                  <a:lnTo>
                    <a:pt x="1042" y="4"/>
                  </a:lnTo>
                  <a:lnTo>
                    <a:pt x="1052" y="8"/>
                  </a:lnTo>
                  <a:lnTo>
                    <a:pt x="1060" y="14"/>
                  </a:lnTo>
                  <a:lnTo>
                    <a:pt x="1066" y="22"/>
                  </a:lnTo>
                  <a:lnTo>
                    <a:pt x="1070" y="32"/>
                  </a:lnTo>
                  <a:lnTo>
                    <a:pt x="1074" y="42"/>
                  </a:lnTo>
                  <a:lnTo>
                    <a:pt x="1074" y="52"/>
                  </a:lnTo>
                  <a:lnTo>
                    <a:pt x="1074" y="52"/>
                  </a:lnTo>
                  <a:lnTo>
                    <a:pt x="1076" y="60"/>
                  </a:lnTo>
                  <a:lnTo>
                    <a:pt x="1076" y="60"/>
                  </a:lnTo>
                  <a:lnTo>
                    <a:pt x="1082" y="60"/>
                  </a:lnTo>
                  <a:lnTo>
                    <a:pt x="1314" y="60"/>
                  </a:lnTo>
                  <a:lnTo>
                    <a:pt x="1314" y="60"/>
                  </a:lnTo>
                  <a:lnTo>
                    <a:pt x="1328" y="60"/>
                  </a:lnTo>
                  <a:lnTo>
                    <a:pt x="1340" y="62"/>
                  </a:lnTo>
                  <a:lnTo>
                    <a:pt x="1356" y="64"/>
                  </a:lnTo>
                  <a:lnTo>
                    <a:pt x="1374" y="70"/>
                  </a:lnTo>
                  <a:lnTo>
                    <a:pt x="1394" y="78"/>
                  </a:lnTo>
                  <a:lnTo>
                    <a:pt x="1412" y="88"/>
                  </a:lnTo>
                  <a:lnTo>
                    <a:pt x="1432" y="104"/>
                  </a:lnTo>
                  <a:lnTo>
                    <a:pt x="1432" y="104"/>
                  </a:lnTo>
                  <a:lnTo>
                    <a:pt x="1440" y="112"/>
                  </a:lnTo>
                  <a:lnTo>
                    <a:pt x="1448" y="122"/>
                  </a:lnTo>
                  <a:lnTo>
                    <a:pt x="1456" y="134"/>
                  </a:lnTo>
                  <a:lnTo>
                    <a:pt x="1464" y="148"/>
                  </a:lnTo>
                  <a:lnTo>
                    <a:pt x="1470" y="164"/>
                  </a:lnTo>
                  <a:lnTo>
                    <a:pt x="1474" y="182"/>
                  </a:lnTo>
                  <a:lnTo>
                    <a:pt x="1478" y="202"/>
                  </a:lnTo>
                  <a:lnTo>
                    <a:pt x="1478" y="226"/>
                  </a:lnTo>
                  <a:lnTo>
                    <a:pt x="1478" y="226"/>
                  </a:lnTo>
                  <a:lnTo>
                    <a:pt x="1478" y="250"/>
                  </a:lnTo>
                  <a:lnTo>
                    <a:pt x="1474" y="272"/>
                  </a:lnTo>
                  <a:lnTo>
                    <a:pt x="1468" y="292"/>
                  </a:lnTo>
                  <a:lnTo>
                    <a:pt x="1460" y="310"/>
                  </a:lnTo>
                  <a:lnTo>
                    <a:pt x="1450" y="326"/>
                  </a:lnTo>
                  <a:lnTo>
                    <a:pt x="1440" y="340"/>
                  </a:lnTo>
                  <a:lnTo>
                    <a:pt x="1426" y="352"/>
                  </a:lnTo>
                  <a:lnTo>
                    <a:pt x="1414" y="364"/>
                  </a:lnTo>
                  <a:lnTo>
                    <a:pt x="1400" y="374"/>
                  </a:lnTo>
                  <a:lnTo>
                    <a:pt x="1386" y="382"/>
                  </a:lnTo>
                  <a:lnTo>
                    <a:pt x="1370" y="388"/>
                  </a:lnTo>
                  <a:lnTo>
                    <a:pt x="1356" y="394"/>
                  </a:lnTo>
                  <a:lnTo>
                    <a:pt x="1328" y="402"/>
                  </a:lnTo>
                  <a:lnTo>
                    <a:pt x="1302" y="406"/>
                  </a:lnTo>
                  <a:lnTo>
                    <a:pt x="52"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13" name="Freeform 15">
              <a:extLst>
                <a:ext uri="{FF2B5EF4-FFF2-40B4-BE49-F238E27FC236}">
                  <a16:creationId xmlns:a16="http://schemas.microsoft.com/office/drawing/2014/main" id="{F195B3C5-C2D7-4532-9937-7CB5B412B174}"/>
                </a:ext>
              </a:extLst>
            </p:cNvPr>
            <p:cNvSpPr>
              <a:spLocks noEditPoints="1"/>
            </p:cNvSpPr>
            <p:nvPr/>
          </p:nvSpPr>
          <p:spPr bwMode="auto">
            <a:xfrm>
              <a:off x="6892717" y="3505013"/>
              <a:ext cx="208337" cy="208337"/>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14" name="Freeform 18">
              <a:extLst>
                <a:ext uri="{FF2B5EF4-FFF2-40B4-BE49-F238E27FC236}">
                  <a16:creationId xmlns:a16="http://schemas.microsoft.com/office/drawing/2014/main" id="{5E7B9DCA-2E84-421F-A17C-ABFE615E633A}"/>
                </a:ext>
              </a:extLst>
            </p:cNvPr>
            <p:cNvSpPr>
              <a:spLocks/>
            </p:cNvSpPr>
            <p:nvPr/>
          </p:nvSpPr>
          <p:spPr bwMode="auto">
            <a:xfrm>
              <a:off x="6965393" y="3268818"/>
              <a:ext cx="64197" cy="213182"/>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15" name="Freeform 19">
              <a:extLst>
                <a:ext uri="{FF2B5EF4-FFF2-40B4-BE49-F238E27FC236}">
                  <a16:creationId xmlns:a16="http://schemas.microsoft.com/office/drawing/2014/main" id="{311F2B49-124B-4315-B8A5-79758D68BE6B}"/>
                </a:ext>
              </a:extLst>
            </p:cNvPr>
            <p:cNvSpPr>
              <a:spLocks noEditPoints="1"/>
            </p:cNvSpPr>
            <p:nvPr/>
          </p:nvSpPr>
          <p:spPr bwMode="auto">
            <a:xfrm>
              <a:off x="5077386" y="3609182"/>
              <a:ext cx="186534" cy="185323"/>
            </a:xfrm>
            <a:custGeom>
              <a:avLst/>
              <a:gdLst>
                <a:gd name="T0" fmla="*/ 154 w 308"/>
                <a:gd name="T1" fmla="*/ 306 h 306"/>
                <a:gd name="T2" fmla="*/ 124 w 308"/>
                <a:gd name="T3" fmla="*/ 304 h 306"/>
                <a:gd name="T4" fmla="*/ 94 w 308"/>
                <a:gd name="T5" fmla="*/ 294 h 306"/>
                <a:gd name="T6" fmla="*/ 68 w 308"/>
                <a:gd name="T7" fmla="*/ 280 h 306"/>
                <a:gd name="T8" fmla="*/ 46 w 308"/>
                <a:gd name="T9" fmla="*/ 262 h 306"/>
                <a:gd name="T10" fmla="*/ 26 w 308"/>
                <a:gd name="T11" fmla="*/ 240 h 306"/>
                <a:gd name="T12" fmla="*/ 12 w 308"/>
                <a:gd name="T13" fmla="*/ 212 h 306"/>
                <a:gd name="T14" fmla="*/ 4 w 308"/>
                <a:gd name="T15" fmla="*/ 184 h 306"/>
                <a:gd name="T16" fmla="*/ 0 w 308"/>
                <a:gd name="T17" fmla="*/ 154 h 306"/>
                <a:gd name="T18" fmla="*/ 2 w 308"/>
                <a:gd name="T19" fmla="*/ 138 h 306"/>
                <a:gd name="T20" fmla="*/ 8 w 308"/>
                <a:gd name="T21" fmla="*/ 108 h 306"/>
                <a:gd name="T22" fmla="*/ 20 w 308"/>
                <a:gd name="T23" fmla="*/ 80 h 306"/>
                <a:gd name="T24" fmla="*/ 36 w 308"/>
                <a:gd name="T25" fmla="*/ 56 h 306"/>
                <a:gd name="T26" fmla="*/ 56 w 308"/>
                <a:gd name="T27" fmla="*/ 34 h 306"/>
                <a:gd name="T28" fmla="*/ 82 w 308"/>
                <a:gd name="T29" fmla="*/ 18 h 306"/>
                <a:gd name="T30" fmla="*/ 108 w 308"/>
                <a:gd name="T31" fmla="*/ 6 h 306"/>
                <a:gd name="T32" fmla="*/ 138 w 308"/>
                <a:gd name="T33" fmla="*/ 0 h 306"/>
                <a:gd name="T34" fmla="*/ 154 w 308"/>
                <a:gd name="T35" fmla="*/ 0 h 306"/>
                <a:gd name="T36" fmla="*/ 186 w 308"/>
                <a:gd name="T37" fmla="*/ 2 h 306"/>
                <a:gd name="T38" fmla="*/ 214 w 308"/>
                <a:gd name="T39" fmla="*/ 12 h 306"/>
                <a:gd name="T40" fmla="*/ 240 w 308"/>
                <a:gd name="T41" fmla="*/ 26 h 306"/>
                <a:gd name="T42" fmla="*/ 262 w 308"/>
                <a:gd name="T43" fmla="*/ 44 h 306"/>
                <a:gd name="T44" fmla="*/ 282 w 308"/>
                <a:gd name="T45" fmla="*/ 68 h 306"/>
                <a:gd name="T46" fmla="*/ 296 w 308"/>
                <a:gd name="T47" fmla="*/ 94 h 306"/>
                <a:gd name="T48" fmla="*/ 304 w 308"/>
                <a:gd name="T49" fmla="*/ 122 h 306"/>
                <a:gd name="T50" fmla="*/ 308 w 308"/>
                <a:gd name="T51" fmla="*/ 154 h 306"/>
                <a:gd name="T52" fmla="*/ 308 w 308"/>
                <a:gd name="T53" fmla="*/ 168 h 306"/>
                <a:gd name="T54" fmla="*/ 302 w 308"/>
                <a:gd name="T55" fmla="*/ 198 h 306"/>
                <a:gd name="T56" fmla="*/ 290 w 308"/>
                <a:gd name="T57" fmla="*/ 226 h 306"/>
                <a:gd name="T58" fmla="*/ 272 w 308"/>
                <a:gd name="T59" fmla="*/ 250 h 306"/>
                <a:gd name="T60" fmla="*/ 252 w 308"/>
                <a:gd name="T61" fmla="*/ 272 h 306"/>
                <a:gd name="T62" fmla="*/ 228 w 308"/>
                <a:gd name="T63" fmla="*/ 288 h 306"/>
                <a:gd name="T64" fmla="*/ 200 w 308"/>
                <a:gd name="T65" fmla="*/ 300 h 306"/>
                <a:gd name="T66" fmla="*/ 170 w 308"/>
                <a:gd name="T67" fmla="*/ 306 h 306"/>
                <a:gd name="T68" fmla="*/ 154 w 308"/>
                <a:gd name="T69" fmla="*/ 306 h 306"/>
                <a:gd name="T70" fmla="*/ 154 w 308"/>
                <a:gd name="T71" fmla="*/ 104 h 306"/>
                <a:gd name="T72" fmla="*/ 136 w 308"/>
                <a:gd name="T73" fmla="*/ 108 h 306"/>
                <a:gd name="T74" fmla="*/ 120 w 308"/>
                <a:gd name="T75" fmla="*/ 118 h 306"/>
                <a:gd name="T76" fmla="*/ 110 w 308"/>
                <a:gd name="T77" fmla="*/ 134 h 306"/>
                <a:gd name="T78" fmla="*/ 106 w 308"/>
                <a:gd name="T79" fmla="*/ 154 h 306"/>
                <a:gd name="T80" fmla="*/ 106 w 308"/>
                <a:gd name="T81" fmla="*/ 164 h 306"/>
                <a:gd name="T82" fmla="*/ 114 w 308"/>
                <a:gd name="T83" fmla="*/ 180 h 306"/>
                <a:gd name="T84" fmla="*/ 128 w 308"/>
                <a:gd name="T85" fmla="*/ 194 h 306"/>
                <a:gd name="T86" fmla="*/ 144 w 308"/>
                <a:gd name="T87" fmla="*/ 200 h 306"/>
                <a:gd name="T88" fmla="*/ 154 w 308"/>
                <a:gd name="T89" fmla="*/ 202 h 306"/>
                <a:gd name="T90" fmla="*/ 174 w 308"/>
                <a:gd name="T91" fmla="*/ 198 h 306"/>
                <a:gd name="T92" fmla="*/ 188 w 308"/>
                <a:gd name="T93" fmla="*/ 188 h 306"/>
                <a:gd name="T94" fmla="*/ 200 w 308"/>
                <a:gd name="T95" fmla="*/ 172 h 306"/>
                <a:gd name="T96" fmla="*/ 202 w 308"/>
                <a:gd name="T97" fmla="*/ 154 h 306"/>
                <a:gd name="T98" fmla="*/ 202 w 308"/>
                <a:gd name="T99" fmla="*/ 144 h 306"/>
                <a:gd name="T100" fmla="*/ 194 w 308"/>
                <a:gd name="T101" fmla="*/ 126 h 306"/>
                <a:gd name="T102" fmla="*/ 182 w 308"/>
                <a:gd name="T103" fmla="*/ 112 h 306"/>
                <a:gd name="T104" fmla="*/ 164 w 308"/>
                <a:gd name="T105" fmla="*/ 106 h 306"/>
                <a:gd name="T106" fmla="*/ 154 w 308"/>
                <a:gd name="T107" fmla="*/ 10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6">
                  <a:moveTo>
                    <a:pt x="154" y="306"/>
                  </a:moveTo>
                  <a:lnTo>
                    <a:pt x="154" y="306"/>
                  </a:lnTo>
                  <a:lnTo>
                    <a:pt x="138" y="306"/>
                  </a:lnTo>
                  <a:lnTo>
                    <a:pt x="124" y="304"/>
                  </a:lnTo>
                  <a:lnTo>
                    <a:pt x="108" y="300"/>
                  </a:lnTo>
                  <a:lnTo>
                    <a:pt x="94" y="294"/>
                  </a:lnTo>
                  <a:lnTo>
                    <a:pt x="82" y="288"/>
                  </a:lnTo>
                  <a:lnTo>
                    <a:pt x="68" y="280"/>
                  </a:lnTo>
                  <a:lnTo>
                    <a:pt x="56" y="272"/>
                  </a:lnTo>
                  <a:lnTo>
                    <a:pt x="46" y="262"/>
                  </a:lnTo>
                  <a:lnTo>
                    <a:pt x="36" y="250"/>
                  </a:lnTo>
                  <a:lnTo>
                    <a:pt x="26" y="240"/>
                  </a:lnTo>
                  <a:lnTo>
                    <a:pt x="20" y="226"/>
                  </a:lnTo>
                  <a:lnTo>
                    <a:pt x="12" y="212"/>
                  </a:lnTo>
                  <a:lnTo>
                    <a:pt x="8" y="198"/>
                  </a:lnTo>
                  <a:lnTo>
                    <a:pt x="4" y="184"/>
                  </a:lnTo>
                  <a:lnTo>
                    <a:pt x="2" y="168"/>
                  </a:lnTo>
                  <a:lnTo>
                    <a:pt x="0" y="154"/>
                  </a:lnTo>
                  <a:lnTo>
                    <a:pt x="0" y="154"/>
                  </a:lnTo>
                  <a:lnTo>
                    <a:pt x="2" y="138"/>
                  </a:lnTo>
                  <a:lnTo>
                    <a:pt x="4" y="122"/>
                  </a:lnTo>
                  <a:lnTo>
                    <a:pt x="8" y="108"/>
                  </a:lnTo>
                  <a:lnTo>
                    <a:pt x="12" y="94"/>
                  </a:lnTo>
                  <a:lnTo>
                    <a:pt x="20" y="80"/>
                  </a:lnTo>
                  <a:lnTo>
                    <a:pt x="26" y="68"/>
                  </a:lnTo>
                  <a:lnTo>
                    <a:pt x="36" y="56"/>
                  </a:lnTo>
                  <a:lnTo>
                    <a:pt x="46" y="44"/>
                  </a:lnTo>
                  <a:lnTo>
                    <a:pt x="56" y="34"/>
                  </a:lnTo>
                  <a:lnTo>
                    <a:pt x="68" y="26"/>
                  </a:lnTo>
                  <a:lnTo>
                    <a:pt x="82" y="18"/>
                  </a:lnTo>
                  <a:lnTo>
                    <a:pt x="94" y="12"/>
                  </a:lnTo>
                  <a:lnTo>
                    <a:pt x="108" y="6"/>
                  </a:lnTo>
                  <a:lnTo>
                    <a:pt x="124" y="2"/>
                  </a:lnTo>
                  <a:lnTo>
                    <a:pt x="138" y="0"/>
                  </a:lnTo>
                  <a:lnTo>
                    <a:pt x="154" y="0"/>
                  </a:lnTo>
                  <a:lnTo>
                    <a:pt x="154" y="0"/>
                  </a:lnTo>
                  <a:lnTo>
                    <a:pt x="170" y="0"/>
                  </a:lnTo>
                  <a:lnTo>
                    <a:pt x="186" y="2"/>
                  </a:lnTo>
                  <a:lnTo>
                    <a:pt x="200" y="6"/>
                  </a:lnTo>
                  <a:lnTo>
                    <a:pt x="214" y="12"/>
                  </a:lnTo>
                  <a:lnTo>
                    <a:pt x="228" y="18"/>
                  </a:lnTo>
                  <a:lnTo>
                    <a:pt x="240" y="26"/>
                  </a:lnTo>
                  <a:lnTo>
                    <a:pt x="252" y="34"/>
                  </a:lnTo>
                  <a:lnTo>
                    <a:pt x="262" y="44"/>
                  </a:lnTo>
                  <a:lnTo>
                    <a:pt x="272" y="56"/>
                  </a:lnTo>
                  <a:lnTo>
                    <a:pt x="282" y="68"/>
                  </a:lnTo>
                  <a:lnTo>
                    <a:pt x="290" y="80"/>
                  </a:lnTo>
                  <a:lnTo>
                    <a:pt x="296" y="94"/>
                  </a:lnTo>
                  <a:lnTo>
                    <a:pt x="302" y="108"/>
                  </a:lnTo>
                  <a:lnTo>
                    <a:pt x="304" y="122"/>
                  </a:lnTo>
                  <a:lnTo>
                    <a:pt x="308" y="138"/>
                  </a:lnTo>
                  <a:lnTo>
                    <a:pt x="308" y="154"/>
                  </a:lnTo>
                  <a:lnTo>
                    <a:pt x="308" y="154"/>
                  </a:lnTo>
                  <a:lnTo>
                    <a:pt x="308" y="168"/>
                  </a:lnTo>
                  <a:lnTo>
                    <a:pt x="304" y="184"/>
                  </a:lnTo>
                  <a:lnTo>
                    <a:pt x="302" y="198"/>
                  </a:lnTo>
                  <a:lnTo>
                    <a:pt x="296" y="212"/>
                  </a:lnTo>
                  <a:lnTo>
                    <a:pt x="290" y="226"/>
                  </a:lnTo>
                  <a:lnTo>
                    <a:pt x="282" y="240"/>
                  </a:lnTo>
                  <a:lnTo>
                    <a:pt x="272" y="250"/>
                  </a:lnTo>
                  <a:lnTo>
                    <a:pt x="262" y="262"/>
                  </a:lnTo>
                  <a:lnTo>
                    <a:pt x="252" y="272"/>
                  </a:lnTo>
                  <a:lnTo>
                    <a:pt x="240" y="280"/>
                  </a:lnTo>
                  <a:lnTo>
                    <a:pt x="228" y="288"/>
                  </a:lnTo>
                  <a:lnTo>
                    <a:pt x="214" y="294"/>
                  </a:lnTo>
                  <a:lnTo>
                    <a:pt x="200" y="300"/>
                  </a:lnTo>
                  <a:lnTo>
                    <a:pt x="186" y="304"/>
                  </a:lnTo>
                  <a:lnTo>
                    <a:pt x="170" y="306"/>
                  </a:lnTo>
                  <a:lnTo>
                    <a:pt x="154" y="306"/>
                  </a:lnTo>
                  <a:lnTo>
                    <a:pt x="154" y="306"/>
                  </a:lnTo>
                  <a:close/>
                  <a:moveTo>
                    <a:pt x="154" y="104"/>
                  </a:moveTo>
                  <a:lnTo>
                    <a:pt x="154" y="104"/>
                  </a:lnTo>
                  <a:lnTo>
                    <a:pt x="144" y="106"/>
                  </a:lnTo>
                  <a:lnTo>
                    <a:pt x="136" y="108"/>
                  </a:lnTo>
                  <a:lnTo>
                    <a:pt x="128" y="112"/>
                  </a:lnTo>
                  <a:lnTo>
                    <a:pt x="120" y="118"/>
                  </a:lnTo>
                  <a:lnTo>
                    <a:pt x="114" y="126"/>
                  </a:lnTo>
                  <a:lnTo>
                    <a:pt x="110" y="134"/>
                  </a:lnTo>
                  <a:lnTo>
                    <a:pt x="106" y="144"/>
                  </a:lnTo>
                  <a:lnTo>
                    <a:pt x="106" y="154"/>
                  </a:lnTo>
                  <a:lnTo>
                    <a:pt x="106" y="154"/>
                  </a:lnTo>
                  <a:lnTo>
                    <a:pt x="106" y="164"/>
                  </a:lnTo>
                  <a:lnTo>
                    <a:pt x="110" y="172"/>
                  </a:lnTo>
                  <a:lnTo>
                    <a:pt x="114" y="180"/>
                  </a:lnTo>
                  <a:lnTo>
                    <a:pt x="120" y="188"/>
                  </a:lnTo>
                  <a:lnTo>
                    <a:pt x="128" y="194"/>
                  </a:lnTo>
                  <a:lnTo>
                    <a:pt x="136" y="198"/>
                  </a:lnTo>
                  <a:lnTo>
                    <a:pt x="144" y="200"/>
                  </a:lnTo>
                  <a:lnTo>
                    <a:pt x="154" y="202"/>
                  </a:lnTo>
                  <a:lnTo>
                    <a:pt x="154" y="202"/>
                  </a:lnTo>
                  <a:lnTo>
                    <a:pt x="164" y="200"/>
                  </a:lnTo>
                  <a:lnTo>
                    <a:pt x="174" y="198"/>
                  </a:lnTo>
                  <a:lnTo>
                    <a:pt x="182" y="194"/>
                  </a:lnTo>
                  <a:lnTo>
                    <a:pt x="188" y="188"/>
                  </a:lnTo>
                  <a:lnTo>
                    <a:pt x="194" y="180"/>
                  </a:lnTo>
                  <a:lnTo>
                    <a:pt x="200" y="172"/>
                  </a:lnTo>
                  <a:lnTo>
                    <a:pt x="202" y="164"/>
                  </a:lnTo>
                  <a:lnTo>
                    <a:pt x="202" y="154"/>
                  </a:lnTo>
                  <a:lnTo>
                    <a:pt x="202" y="154"/>
                  </a:lnTo>
                  <a:lnTo>
                    <a:pt x="202" y="144"/>
                  </a:lnTo>
                  <a:lnTo>
                    <a:pt x="200" y="134"/>
                  </a:lnTo>
                  <a:lnTo>
                    <a:pt x="194" y="126"/>
                  </a:lnTo>
                  <a:lnTo>
                    <a:pt x="188" y="118"/>
                  </a:lnTo>
                  <a:lnTo>
                    <a:pt x="182" y="112"/>
                  </a:lnTo>
                  <a:lnTo>
                    <a:pt x="174"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16" name="Freeform 20">
              <a:extLst>
                <a:ext uri="{FF2B5EF4-FFF2-40B4-BE49-F238E27FC236}">
                  <a16:creationId xmlns:a16="http://schemas.microsoft.com/office/drawing/2014/main" id="{6CA59A7A-611E-402B-B138-7B045EF1021D}"/>
                </a:ext>
              </a:extLst>
            </p:cNvPr>
            <p:cNvSpPr>
              <a:spLocks noEditPoints="1"/>
            </p:cNvSpPr>
            <p:nvPr/>
          </p:nvSpPr>
          <p:spPr bwMode="auto">
            <a:xfrm>
              <a:off x="7250039" y="2854566"/>
              <a:ext cx="186534" cy="186534"/>
            </a:xfrm>
            <a:custGeom>
              <a:avLst/>
              <a:gdLst>
                <a:gd name="T0" fmla="*/ 154 w 308"/>
                <a:gd name="T1" fmla="*/ 308 h 308"/>
                <a:gd name="T2" fmla="*/ 122 w 308"/>
                <a:gd name="T3" fmla="*/ 304 h 308"/>
                <a:gd name="T4" fmla="*/ 94 w 308"/>
                <a:gd name="T5" fmla="*/ 296 h 308"/>
                <a:gd name="T6" fmla="*/ 68 w 308"/>
                <a:gd name="T7" fmla="*/ 282 h 308"/>
                <a:gd name="T8" fmla="*/ 44 w 308"/>
                <a:gd name="T9" fmla="*/ 262 h 308"/>
                <a:gd name="T10" fmla="*/ 26 w 308"/>
                <a:gd name="T11" fmla="*/ 240 h 308"/>
                <a:gd name="T12" fmla="*/ 12 w 308"/>
                <a:gd name="T13" fmla="*/ 214 h 308"/>
                <a:gd name="T14" fmla="*/ 2 w 308"/>
                <a:gd name="T15" fmla="*/ 184 h 308"/>
                <a:gd name="T16" fmla="*/ 0 w 308"/>
                <a:gd name="T17" fmla="*/ 154 h 308"/>
                <a:gd name="T18" fmla="*/ 0 w 308"/>
                <a:gd name="T19" fmla="*/ 138 h 308"/>
                <a:gd name="T20" fmla="*/ 6 w 308"/>
                <a:gd name="T21" fmla="*/ 108 h 308"/>
                <a:gd name="T22" fmla="*/ 18 w 308"/>
                <a:gd name="T23" fmla="*/ 80 h 308"/>
                <a:gd name="T24" fmla="*/ 34 w 308"/>
                <a:gd name="T25" fmla="*/ 56 h 308"/>
                <a:gd name="T26" fmla="*/ 56 w 308"/>
                <a:gd name="T27" fmla="*/ 36 h 308"/>
                <a:gd name="T28" fmla="*/ 80 w 308"/>
                <a:gd name="T29" fmla="*/ 18 h 308"/>
                <a:gd name="T30" fmla="*/ 108 w 308"/>
                <a:gd name="T31" fmla="*/ 6 h 308"/>
                <a:gd name="T32" fmla="*/ 138 w 308"/>
                <a:gd name="T33" fmla="*/ 0 h 308"/>
                <a:gd name="T34" fmla="*/ 154 w 308"/>
                <a:gd name="T35" fmla="*/ 0 h 308"/>
                <a:gd name="T36" fmla="*/ 184 w 308"/>
                <a:gd name="T37" fmla="*/ 4 h 308"/>
                <a:gd name="T38" fmla="*/ 214 w 308"/>
                <a:gd name="T39" fmla="*/ 12 h 308"/>
                <a:gd name="T40" fmla="*/ 240 w 308"/>
                <a:gd name="T41" fmla="*/ 26 h 308"/>
                <a:gd name="T42" fmla="*/ 262 w 308"/>
                <a:gd name="T43" fmla="*/ 46 h 308"/>
                <a:gd name="T44" fmla="*/ 280 w 308"/>
                <a:gd name="T45" fmla="*/ 68 h 308"/>
                <a:gd name="T46" fmla="*/ 294 w 308"/>
                <a:gd name="T47" fmla="*/ 94 h 308"/>
                <a:gd name="T48" fmla="*/ 304 w 308"/>
                <a:gd name="T49" fmla="*/ 122 h 308"/>
                <a:gd name="T50" fmla="*/ 308 w 308"/>
                <a:gd name="T51" fmla="*/ 154 h 308"/>
                <a:gd name="T52" fmla="*/ 306 w 308"/>
                <a:gd name="T53" fmla="*/ 170 h 308"/>
                <a:gd name="T54" fmla="*/ 300 w 308"/>
                <a:gd name="T55" fmla="*/ 200 h 308"/>
                <a:gd name="T56" fmla="*/ 288 w 308"/>
                <a:gd name="T57" fmla="*/ 226 h 308"/>
                <a:gd name="T58" fmla="*/ 272 w 308"/>
                <a:gd name="T59" fmla="*/ 252 h 308"/>
                <a:gd name="T60" fmla="*/ 252 w 308"/>
                <a:gd name="T61" fmla="*/ 272 h 308"/>
                <a:gd name="T62" fmla="*/ 226 w 308"/>
                <a:gd name="T63" fmla="*/ 288 h 308"/>
                <a:gd name="T64" fmla="*/ 200 w 308"/>
                <a:gd name="T65" fmla="*/ 300 h 308"/>
                <a:gd name="T66" fmla="*/ 170 w 308"/>
                <a:gd name="T67" fmla="*/ 306 h 308"/>
                <a:gd name="T68" fmla="*/ 154 w 308"/>
                <a:gd name="T69" fmla="*/ 308 h 308"/>
                <a:gd name="T70" fmla="*/ 154 w 308"/>
                <a:gd name="T71" fmla="*/ 104 h 308"/>
                <a:gd name="T72" fmla="*/ 134 w 308"/>
                <a:gd name="T73" fmla="*/ 108 h 308"/>
                <a:gd name="T74" fmla="*/ 120 w 308"/>
                <a:gd name="T75" fmla="*/ 120 h 308"/>
                <a:gd name="T76" fmla="*/ 108 w 308"/>
                <a:gd name="T77" fmla="*/ 134 h 308"/>
                <a:gd name="T78" fmla="*/ 104 w 308"/>
                <a:gd name="T79" fmla="*/ 154 h 308"/>
                <a:gd name="T80" fmla="*/ 106 w 308"/>
                <a:gd name="T81" fmla="*/ 164 h 308"/>
                <a:gd name="T82" fmla="*/ 114 w 308"/>
                <a:gd name="T83" fmla="*/ 180 h 308"/>
                <a:gd name="T84" fmla="*/ 126 w 308"/>
                <a:gd name="T85" fmla="*/ 194 h 308"/>
                <a:gd name="T86" fmla="*/ 144 w 308"/>
                <a:gd name="T87" fmla="*/ 202 h 308"/>
                <a:gd name="T88" fmla="*/ 154 w 308"/>
                <a:gd name="T89" fmla="*/ 202 h 308"/>
                <a:gd name="T90" fmla="*/ 172 w 308"/>
                <a:gd name="T91" fmla="*/ 198 h 308"/>
                <a:gd name="T92" fmla="*/ 188 w 308"/>
                <a:gd name="T93" fmla="*/ 188 h 308"/>
                <a:gd name="T94" fmla="*/ 198 w 308"/>
                <a:gd name="T95" fmla="*/ 172 h 308"/>
                <a:gd name="T96" fmla="*/ 202 w 308"/>
                <a:gd name="T97" fmla="*/ 154 h 308"/>
                <a:gd name="T98" fmla="*/ 202 w 308"/>
                <a:gd name="T99" fmla="*/ 144 h 308"/>
                <a:gd name="T100" fmla="*/ 194 w 308"/>
                <a:gd name="T101" fmla="*/ 126 h 308"/>
                <a:gd name="T102" fmla="*/ 180 w 308"/>
                <a:gd name="T103" fmla="*/ 114 h 308"/>
                <a:gd name="T104" fmla="*/ 164 w 308"/>
                <a:gd name="T105" fmla="*/ 106 h 308"/>
                <a:gd name="T106" fmla="*/ 154 w 308"/>
                <a:gd name="T107" fmla="*/ 10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8">
                  <a:moveTo>
                    <a:pt x="154" y="308"/>
                  </a:moveTo>
                  <a:lnTo>
                    <a:pt x="154" y="308"/>
                  </a:lnTo>
                  <a:lnTo>
                    <a:pt x="138" y="306"/>
                  </a:lnTo>
                  <a:lnTo>
                    <a:pt x="122" y="304"/>
                  </a:lnTo>
                  <a:lnTo>
                    <a:pt x="108" y="300"/>
                  </a:lnTo>
                  <a:lnTo>
                    <a:pt x="94" y="296"/>
                  </a:lnTo>
                  <a:lnTo>
                    <a:pt x="80" y="288"/>
                  </a:lnTo>
                  <a:lnTo>
                    <a:pt x="68" y="282"/>
                  </a:lnTo>
                  <a:lnTo>
                    <a:pt x="56" y="272"/>
                  </a:lnTo>
                  <a:lnTo>
                    <a:pt x="44" y="262"/>
                  </a:lnTo>
                  <a:lnTo>
                    <a:pt x="34" y="252"/>
                  </a:lnTo>
                  <a:lnTo>
                    <a:pt x="26" y="240"/>
                  </a:lnTo>
                  <a:lnTo>
                    <a:pt x="18" y="226"/>
                  </a:lnTo>
                  <a:lnTo>
                    <a:pt x="12" y="214"/>
                  </a:lnTo>
                  <a:lnTo>
                    <a:pt x="6" y="200"/>
                  </a:lnTo>
                  <a:lnTo>
                    <a:pt x="2" y="184"/>
                  </a:lnTo>
                  <a:lnTo>
                    <a:pt x="0" y="170"/>
                  </a:lnTo>
                  <a:lnTo>
                    <a:pt x="0" y="154"/>
                  </a:lnTo>
                  <a:lnTo>
                    <a:pt x="0" y="154"/>
                  </a:lnTo>
                  <a:lnTo>
                    <a:pt x="0" y="138"/>
                  </a:lnTo>
                  <a:lnTo>
                    <a:pt x="2" y="122"/>
                  </a:lnTo>
                  <a:lnTo>
                    <a:pt x="6" y="108"/>
                  </a:lnTo>
                  <a:lnTo>
                    <a:pt x="12" y="94"/>
                  </a:lnTo>
                  <a:lnTo>
                    <a:pt x="18" y="80"/>
                  </a:lnTo>
                  <a:lnTo>
                    <a:pt x="26" y="68"/>
                  </a:lnTo>
                  <a:lnTo>
                    <a:pt x="34" y="56"/>
                  </a:lnTo>
                  <a:lnTo>
                    <a:pt x="44" y="46"/>
                  </a:lnTo>
                  <a:lnTo>
                    <a:pt x="56" y="36"/>
                  </a:lnTo>
                  <a:lnTo>
                    <a:pt x="68" y="26"/>
                  </a:lnTo>
                  <a:lnTo>
                    <a:pt x="80" y="18"/>
                  </a:lnTo>
                  <a:lnTo>
                    <a:pt x="94" y="12"/>
                  </a:lnTo>
                  <a:lnTo>
                    <a:pt x="108" y="6"/>
                  </a:lnTo>
                  <a:lnTo>
                    <a:pt x="122" y="4"/>
                  </a:lnTo>
                  <a:lnTo>
                    <a:pt x="138" y="0"/>
                  </a:lnTo>
                  <a:lnTo>
                    <a:pt x="154" y="0"/>
                  </a:lnTo>
                  <a:lnTo>
                    <a:pt x="154" y="0"/>
                  </a:lnTo>
                  <a:lnTo>
                    <a:pt x="170" y="0"/>
                  </a:lnTo>
                  <a:lnTo>
                    <a:pt x="184" y="4"/>
                  </a:lnTo>
                  <a:lnTo>
                    <a:pt x="200" y="6"/>
                  </a:lnTo>
                  <a:lnTo>
                    <a:pt x="214" y="12"/>
                  </a:lnTo>
                  <a:lnTo>
                    <a:pt x="226" y="18"/>
                  </a:lnTo>
                  <a:lnTo>
                    <a:pt x="240" y="26"/>
                  </a:lnTo>
                  <a:lnTo>
                    <a:pt x="252" y="36"/>
                  </a:lnTo>
                  <a:lnTo>
                    <a:pt x="262" y="46"/>
                  </a:lnTo>
                  <a:lnTo>
                    <a:pt x="272" y="56"/>
                  </a:lnTo>
                  <a:lnTo>
                    <a:pt x="280" y="68"/>
                  </a:lnTo>
                  <a:lnTo>
                    <a:pt x="288" y="80"/>
                  </a:lnTo>
                  <a:lnTo>
                    <a:pt x="294" y="94"/>
                  </a:lnTo>
                  <a:lnTo>
                    <a:pt x="300" y="108"/>
                  </a:lnTo>
                  <a:lnTo>
                    <a:pt x="304" y="122"/>
                  </a:lnTo>
                  <a:lnTo>
                    <a:pt x="306" y="138"/>
                  </a:lnTo>
                  <a:lnTo>
                    <a:pt x="308" y="154"/>
                  </a:lnTo>
                  <a:lnTo>
                    <a:pt x="308" y="154"/>
                  </a:lnTo>
                  <a:lnTo>
                    <a:pt x="306" y="170"/>
                  </a:lnTo>
                  <a:lnTo>
                    <a:pt x="304" y="184"/>
                  </a:lnTo>
                  <a:lnTo>
                    <a:pt x="300" y="200"/>
                  </a:lnTo>
                  <a:lnTo>
                    <a:pt x="294" y="214"/>
                  </a:lnTo>
                  <a:lnTo>
                    <a:pt x="288" y="226"/>
                  </a:lnTo>
                  <a:lnTo>
                    <a:pt x="280" y="240"/>
                  </a:lnTo>
                  <a:lnTo>
                    <a:pt x="272" y="252"/>
                  </a:lnTo>
                  <a:lnTo>
                    <a:pt x="262" y="262"/>
                  </a:lnTo>
                  <a:lnTo>
                    <a:pt x="252" y="272"/>
                  </a:lnTo>
                  <a:lnTo>
                    <a:pt x="240" y="282"/>
                  </a:lnTo>
                  <a:lnTo>
                    <a:pt x="226" y="288"/>
                  </a:lnTo>
                  <a:lnTo>
                    <a:pt x="214" y="296"/>
                  </a:lnTo>
                  <a:lnTo>
                    <a:pt x="200" y="300"/>
                  </a:lnTo>
                  <a:lnTo>
                    <a:pt x="184" y="304"/>
                  </a:lnTo>
                  <a:lnTo>
                    <a:pt x="170" y="306"/>
                  </a:lnTo>
                  <a:lnTo>
                    <a:pt x="154" y="308"/>
                  </a:lnTo>
                  <a:lnTo>
                    <a:pt x="154" y="308"/>
                  </a:lnTo>
                  <a:close/>
                  <a:moveTo>
                    <a:pt x="154" y="104"/>
                  </a:moveTo>
                  <a:lnTo>
                    <a:pt x="154" y="104"/>
                  </a:lnTo>
                  <a:lnTo>
                    <a:pt x="144" y="106"/>
                  </a:lnTo>
                  <a:lnTo>
                    <a:pt x="134" y="108"/>
                  </a:lnTo>
                  <a:lnTo>
                    <a:pt x="126" y="114"/>
                  </a:lnTo>
                  <a:lnTo>
                    <a:pt x="120" y="120"/>
                  </a:lnTo>
                  <a:lnTo>
                    <a:pt x="114" y="126"/>
                  </a:lnTo>
                  <a:lnTo>
                    <a:pt x="108" y="134"/>
                  </a:lnTo>
                  <a:lnTo>
                    <a:pt x="106" y="144"/>
                  </a:lnTo>
                  <a:lnTo>
                    <a:pt x="104" y="154"/>
                  </a:lnTo>
                  <a:lnTo>
                    <a:pt x="104" y="154"/>
                  </a:lnTo>
                  <a:lnTo>
                    <a:pt x="106" y="164"/>
                  </a:lnTo>
                  <a:lnTo>
                    <a:pt x="108" y="172"/>
                  </a:lnTo>
                  <a:lnTo>
                    <a:pt x="114" y="180"/>
                  </a:lnTo>
                  <a:lnTo>
                    <a:pt x="120" y="188"/>
                  </a:lnTo>
                  <a:lnTo>
                    <a:pt x="126" y="194"/>
                  </a:lnTo>
                  <a:lnTo>
                    <a:pt x="134" y="198"/>
                  </a:lnTo>
                  <a:lnTo>
                    <a:pt x="144" y="202"/>
                  </a:lnTo>
                  <a:lnTo>
                    <a:pt x="154" y="202"/>
                  </a:lnTo>
                  <a:lnTo>
                    <a:pt x="154" y="202"/>
                  </a:lnTo>
                  <a:lnTo>
                    <a:pt x="164" y="202"/>
                  </a:lnTo>
                  <a:lnTo>
                    <a:pt x="172" y="198"/>
                  </a:lnTo>
                  <a:lnTo>
                    <a:pt x="180" y="194"/>
                  </a:lnTo>
                  <a:lnTo>
                    <a:pt x="188" y="188"/>
                  </a:lnTo>
                  <a:lnTo>
                    <a:pt x="194" y="180"/>
                  </a:lnTo>
                  <a:lnTo>
                    <a:pt x="198" y="172"/>
                  </a:lnTo>
                  <a:lnTo>
                    <a:pt x="202" y="164"/>
                  </a:lnTo>
                  <a:lnTo>
                    <a:pt x="202" y="154"/>
                  </a:lnTo>
                  <a:lnTo>
                    <a:pt x="202" y="154"/>
                  </a:lnTo>
                  <a:lnTo>
                    <a:pt x="202" y="144"/>
                  </a:lnTo>
                  <a:lnTo>
                    <a:pt x="198" y="134"/>
                  </a:lnTo>
                  <a:lnTo>
                    <a:pt x="194" y="126"/>
                  </a:lnTo>
                  <a:lnTo>
                    <a:pt x="188" y="120"/>
                  </a:lnTo>
                  <a:lnTo>
                    <a:pt x="180" y="114"/>
                  </a:lnTo>
                  <a:lnTo>
                    <a:pt x="172"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grpSp>
          <p:nvGrpSpPr>
            <p:cNvPr id="17" name="Group 16">
              <a:extLst>
                <a:ext uri="{FF2B5EF4-FFF2-40B4-BE49-F238E27FC236}">
                  <a16:creationId xmlns:a16="http://schemas.microsoft.com/office/drawing/2014/main" id="{15A61399-0B91-4EA3-950B-04FC73BFAB43}"/>
                </a:ext>
              </a:extLst>
            </p:cNvPr>
            <p:cNvGrpSpPr/>
            <p:nvPr/>
          </p:nvGrpSpPr>
          <p:grpSpPr>
            <a:xfrm>
              <a:off x="5413104" y="2621197"/>
              <a:ext cx="1326042" cy="1326043"/>
              <a:chOff x="5413104" y="2598477"/>
              <a:chExt cx="1326042" cy="1326043"/>
            </a:xfrm>
          </p:grpSpPr>
          <p:sp>
            <p:nvSpPr>
              <p:cNvPr id="18" name="Freeform 5">
                <a:extLst>
                  <a:ext uri="{FF2B5EF4-FFF2-40B4-BE49-F238E27FC236}">
                    <a16:creationId xmlns:a16="http://schemas.microsoft.com/office/drawing/2014/main" id="{E5EE77FF-74AC-4400-A59F-30F6B3913D37}"/>
                  </a:ext>
                </a:extLst>
              </p:cNvPr>
              <p:cNvSpPr>
                <a:spLocks/>
              </p:cNvSpPr>
              <p:nvPr/>
            </p:nvSpPr>
            <p:spPr bwMode="auto">
              <a:xfrm>
                <a:off x="5642613" y="3166154"/>
                <a:ext cx="838193" cy="391237"/>
              </a:xfrm>
              <a:custGeom>
                <a:avLst/>
                <a:gdLst>
                  <a:gd name="T0" fmla="*/ 1228 w 1384"/>
                  <a:gd name="T1" fmla="*/ 646 h 646"/>
                  <a:gd name="T2" fmla="*/ 1198 w 1384"/>
                  <a:gd name="T3" fmla="*/ 636 h 646"/>
                  <a:gd name="T4" fmla="*/ 1178 w 1384"/>
                  <a:gd name="T5" fmla="*/ 614 h 646"/>
                  <a:gd name="T6" fmla="*/ 1174 w 1384"/>
                  <a:gd name="T7" fmla="*/ 106 h 646"/>
                  <a:gd name="T8" fmla="*/ 1118 w 1384"/>
                  <a:gd name="T9" fmla="*/ 594 h 646"/>
                  <a:gd name="T10" fmla="*/ 1108 w 1384"/>
                  <a:gd name="T11" fmla="*/ 622 h 646"/>
                  <a:gd name="T12" fmla="*/ 1086 w 1384"/>
                  <a:gd name="T13" fmla="*/ 642 h 646"/>
                  <a:gd name="T14" fmla="*/ 824 w 1384"/>
                  <a:gd name="T15" fmla="*/ 646 h 646"/>
                  <a:gd name="T16" fmla="*/ 804 w 1384"/>
                  <a:gd name="T17" fmla="*/ 642 h 646"/>
                  <a:gd name="T18" fmla="*/ 780 w 1384"/>
                  <a:gd name="T19" fmla="*/ 622 h 646"/>
                  <a:gd name="T20" fmla="*/ 772 w 1384"/>
                  <a:gd name="T21" fmla="*/ 594 h 646"/>
                  <a:gd name="T22" fmla="*/ 714 w 1384"/>
                  <a:gd name="T23" fmla="*/ 594 h 646"/>
                  <a:gd name="T24" fmla="*/ 710 w 1384"/>
                  <a:gd name="T25" fmla="*/ 614 h 646"/>
                  <a:gd name="T26" fmla="*/ 690 w 1384"/>
                  <a:gd name="T27" fmla="*/ 636 h 646"/>
                  <a:gd name="T28" fmla="*/ 662 w 1384"/>
                  <a:gd name="T29" fmla="*/ 646 h 646"/>
                  <a:gd name="T30" fmla="*/ 410 w 1384"/>
                  <a:gd name="T31" fmla="*/ 644 h 646"/>
                  <a:gd name="T32" fmla="*/ 384 w 1384"/>
                  <a:gd name="T33" fmla="*/ 630 h 646"/>
                  <a:gd name="T34" fmla="*/ 368 w 1384"/>
                  <a:gd name="T35" fmla="*/ 604 h 646"/>
                  <a:gd name="T36" fmla="*/ 310 w 1384"/>
                  <a:gd name="T37" fmla="*/ 322 h 646"/>
                  <a:gd name="T38" fmla="*/ 310 w 1384"/>
                  <a:gd name="T39" fmla="*/ 604 h 646"/>
                  <a:gd name="T40" fmla="*/ 296 w 1384"/>
                  <a:gd name="T41" fmla="*/ 630 h 646"/>
                  <a:gd name="T42" fmla="*/ 268 w 1384"/>
                  <a:gd name="T43" fmla="*/ 644 h 646"/>
                  <a:gd name="T44" fmla="*/ 52 w 1384"/>
                  <a:gd name="T45" fmla="*/ 646 h 646"/>
                  <a:gd name="T46" fmla="*/ 24 w 1384"/>
                  <a:gd name="T47" fmla="*/ 636 h 646"/>
                  <a:gd name="T48" fmla="*/ 4 w 1384"/>
                  <a:gd name="T49" fmla="*/ 614 h 646"/>
                  <a:gd name="T50" fmla="*/ 0 w 1384"/>
                  <a:gd name="T51" fmla="*/ 594 h 646"/>
                  <a:gd name="T52" fmla="*/ 10 w 1384"/>
                  <a:gd name="T53" fmla="*/ 564 h 646"/>
                  <a:gd name="T54" fmla="*/ 32 w 1384"/>
                  <a:gd name="T55" fmla="*/ 544 h 646"/>
                  <a:gd name="T56" fmla="*/ 206 w 1384"/>
                  <a:gd name="T57" fmla="*/ 540 h 646"/>
                  <a:gd name="T58" fmla="*/ 208 w 1384"/>
                  <a:gd name="T59" fmla="*/ 278 h 646"/>
                  <a:gd name="T60" fmla="*/ 228 w 1384"/>
                  <a:gd name="T61" fmla="*/ 240 h 646"/>
                  <a:gd name="T62" fmla="*/ 266 w 1384"/>
                  <a:gd name="T63" fmla="*/ 218 h 646"/>
                  <a:gd name="T64" fmla="*/ 398 w 1384"/>
                  <a:gd name="T65" fmla="*/ 218 h 646"/>
                  <a:gd name="T66" fmla="*/ 440 w 1384"/>
                  <a:gd name="T67" fmla="*/ 230 h 646"/>
                  <a:gd name="T68" fmla="*/ 466 w 1384"/>
                  <a:gd name="T69" fmla="*/ 264 h 646"/>
                  <a:gd name="T70" fmla="*/ 472 w 1384"/>
                  <a:gd name="T71" fmla="*/ 540 h 646"/>
                  <a:gd name="T72" fmla="*/ 608 w 1384"/>
                  <a:gd name="T73" fmla="*/ 152 h 646"/>
                  <a:gd name="T74" fmla="*/ 622 w 1384"/>
                  <a:gd name="T75" fmla="*/ 110 h 646"/>
                  <a:gd name="T76" fmla="*/ 654 w 1384"/>
                  <a:gd name="T77" fmla="*/ 82 h 646"/>
                  <a:gd name="T78" fmla="*/ 800 w 1384"/>
                  <a:gd name="T79" fmla="*/ 76 h 646"/>
                  <a:gd name="T80" fmla="*/ 830 w 1384"/>
                  <a:gd name="T81" fmla="*/ 82 h 646"/>
                  <a:gd name="T82" fmla="*/ 864 w 1384"/>
                  <a:gd name="T83" fmla="*/ 110 h 646"/>
                  <a:gd name="T84" fmla="*/ 876 w 1384"/>
                  <a:gd name="T85" fmla="*/ 152 h 646"/>
                  <a:gd name="T86" fmla="*/ 1012 w 1384"/>
                  <a:gd name="T87" fmla="*/ 76 h 646"/>
                  <a:gd name="T88" fmla="*/ 1018 w 1384"/>
                  <a:gd name="T89" fmla="*/ 46 h 646"/>
                  <a:gd name="T90" fmla="*/ 1046 w 1384"/>
                  <a:gd name="T91" fmla="*/ 12 h 646"/>
                  <a:gd name="T92" fmla="*/ 1088 w 1384"/>
                  <a:gd name="T93" fmla="*/ 0 h 646"/>
                  <a:gd name="T94" fmla="*/ 1220 w 1384"/>
                  <a:gd name="T95" fmla="*/ 2 h 646"/>
                  <a:gd name="T96" fmla="*/ 1258 w 1384"/>
                  <a:gd name="T97" fmla="*/ 22 h 646"/>
                  <a:gd name="T98" fmla="*/ 1278 w 1384"/>
                  <a:gd name="T99" fmla="*/ 60 h 646"/>
                  <a:gd name="T100" fmla="*/ 1332 w 1384"/>
                  <a:gd name="T101" fmla="*/ 540 h 646"/>
                  <a:gd name="T102" fmla="*/ 1352 w 1384"/>
                  <a:gd name="T103" fmla="*/ 544 h 646"/>
                  <a:gd name="T104" fmla="*/ 1376 w 1384"/>
                  <a:gd name="T105" fmla="*/ 564 h 646"/>
                  <a:gd name="T106" fmla="*/ 1384 w 1384"/>
                  <a:gd name="T107" fmla="*/ 594 h 646"/>
                  <a:gd name="T108" fmla="*/ 1380 w 1384"/>
                  <a:gd name="T109" fmla="*/ 614 h 646"/>
                  <a:gd name="T110" fmla="*/ 1362 w 1384"/>
                  <a:gd name="T111" fmla="*/ 636 h 646"/>
                  <a:gd name="T112" fmla="*/ 1332 w 1384"/>
                  <a:gd name="T113" fmla="*/ 646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384" h="646">
                    <a:moveTo>
                      <a:pt x="1332" y="646"/>
                    </a:moveTo>
                    <a:lnTo>
                      <a:pt x="1228" y="646"/>
                    </a:lnTo>
                    <a:lnTo>
                      <a:pt x="1228" y="646"/>
                    </a:lnTo>
                    <a:lnTo>
                      <a:pt x="1216" y="644"/>
                    </a:lnTo>
                    <a:lnTo>
                      <a:pt x="1206" y="642"/>
                    </a:lnTo>
                    <a:lnTo>
                      <a:pt x="1198" y="636"/>
                    </a:lnTo>
                    <a:lnTo>
                      <a:pt x="1190" y="630"/>
                    </a:lnTo>
                    <a:lnTo>
                      <a:pt x="1184" y="622"/>
                    </a:lnTo>
                    <a:lnTo>
                      <a:pt x="1178" y="614"/>
                    </a:lnTo>
                    <a:lnTo>
                      <a:pt x="1176" y="604"/>
                    </a:lnTo>
                    <a:lnTo>
                      <a:pt x="1174" y="594"/>
                    </a:lnTo>
                    <a:lnTo>
                      <a:pt x="1174" y="106"/>
                    </a:lnTo>
                    <a:lnTo>
                      <a:pt x="1118" y="106"/>
                    </a:lnTo>
                    <a:lnTo>
                      <a:pt x="1118" y="594"/>
                    </a:lnTo>
                    <a:lnTo>
                      <a:pt x="1118" y="594"/>
                    </a:lnTo>
                    <a:lnTo>
                      <a:pt x="1116" y="604"/>
                    </a:lnTo>
                    <a:lnTo>
                      <a:pt x="1114" y="614"/>
                    </a:lnTo>
                    <a:lnTo>
                      <a:pt x="1108" y="622"/>
                    </a:lnTo>
                    <a:lnTo>
                      <a:pt x="1102" y="630"/>
                    </a:lnTo>
                    <a:lnTo>
                      <a:pt x="1094" y="636"/>
                    </a:lnTo>
                    <a:lnTo>
                      <a:pt x="1086" y="642"/>
                    </a:lnTo>
                    <a:lnTo>
                      <a:pt x="1076" y="644"/>
                    </a:lnTo>
                    <a:lnTo>
                      <a:pt x="1064" y="646"/>
                    </a:lnTo>
                    <a:lnTo>
                      <a:pt x="824" y="646"/>
                    </a:lnTo>
                    <a:lnTo>
                      <a:pt x="824" y="646"/>
                    </a:lnTo>
                    <a:lnTo>
                      <a:pt x="814" y="644"/>
                    </a:lnTo>
                    <a:lnTo>
                      <a:pt x="804" y="642"/>
                    </a:lnTo>
                    <a:lnTo>
                      <a:pt x="794" y="636"/>
                    </a:lnTo>
                    <a:lnTo>
                      <a:pt x="786" y="630"/>
                    </a:lnTo>
                    <a:lnTo>
                      <a:pt x="780" y="622"/>
                    </a:lnTo>
                    <a:lnTo>
                      <a:pt x="776" y="614"/>
                    </a:lnTo>
                    <a:lnTo>
                      <a:pt x="772" y="604"/>
                    </a:lnTo>
                    <a:lnTo>
                      <a:pt x="772" y="594"/>
                    </a:lnTo>
                    <a:lnTo>
                      <a:pt x="772" y="182"/>
                    </a:lnTo>
                    <a:lnTo>
                      <a:pt x="714" y="182"/>
                    </a:lnTo>
                    <a:lnTo>
                      <a:pt x="714" y="594"/>
                    </a:lnTo>
                    <a:lnTo>
                      <a:pt x="714" y="594"/>
                    </a:lnTo>
                    <a:lnTo>
                      <a:pt x="712" y="604"/>
                    </a:lnTo>
                    <a:lnTo>
                      <a:pt x="710" y="614"/>
                    </a:lnTo>
                    <a:lnTo>
                      <a:pt x="706" y="622"/>
                    </a:lnTo>
                    <a:lnTo>
                      <a:pt x="698" y="630"/>
                    </a:lnTo>
                    <a:lnTo>
                      <a:pt x="690" y="636"/>
                    </a:lnTo>
                    <a:lnTo>
                      <a:pt x="682" y="642"/>
                    </a:lnTo>
                    <a:lnTo>
                      <a:pt x="672" y="644"/>
                    </a:lnTo>
                    <a:lnTo>
                      <a:pt x="662" y="646"/>
                    </a:lnTo>
                    <a:lnTo>
                      <a:pt x="420" y="646"/>
                    </a:lnTo>
                    <a:lnTo>
                      <a:pt x="420" y="646"/>
                    </a:lnTo>
                    <a:lnTo>
                      <a:pt x="410" y="644"/>
                    </a:lnTo>
                    <a:lnTo>
                      <a:pt x="400" y="642"/>
                    </a:lnTo>
                    <a:lnTo>
                      <a:pt x="390" y="636"/>
                    </a:lnTo>
                    <a:lnTo>
                      <a:pt x="384" y="630"/>
                    </a:lnTo>
                    <a:lnTo>
                      <a:pt x="376" y="622"/>
                    </a:lnTo>
                    <a:lnTo>
                      <a:pt x="372" y="614"/>
                    </a:lnTo>
                    <a:lnTo>
                      <a:pt x="368" y="604"/>
                    </a:lnTo>
                    <a:lnTo>
                      <a:pt x="368" y="594"/>
                    </a:lnTo>
                    <a:lnTo>
                      <a:pt x="368" y="322"/>
                    </a:lnTo>
                    <a:lnTo>
                      <a:pt x="310" y="322"/>
                    </a:lnTo>
                    <a:lnTo>
                      <a:pt x="310" y="594"/>
                    </a:lnTo>
                    <a:lnTo>
                      <a:pt x="310" y="594"/>
                    </a:lnTo>
                    <a:lnTo>
                      <a:pt x="310" y="604"/>
                    </a:lnTo>
                    <a:lnTo>
                      <a:pt x="306" y="614"/>
                    </a:lnTo>
                    <a:lnTo>
                      <a:pt x="302" y="622"/>
                    </a:lnTo>
                    <a:lnTo>
                      <a:pt x="296" y="630"/>
                    </a:lnTo>
                    <a:lnTo>
                      <a:pt x="288" y="636"/>
                    </a:lnTo>
                    <a:lnTo>
                      <a:pt x="278" y="642"/>
                    </a:lnTo>
                    <a:lnTo>
                      <a:pt x="268" y="644"/>
                    </a:lnTo>
                    <a:lnTo>
                      <a:pt x="258" y="646"/>
                    </a:lnTo>
                    <a:lnTo>
                      <a:pt x="52" y="646"/>
                    </a:lnTo>
                    <a:lnTo>
                      <a:pt x="52" y="646"/>
                    </a:lnTo>
                    <a:lnTo>
                      <a:pt x="42" y="644"/>
                    </a:lnTo>
                    <a:lnTo>
                      <a:pt x="32" y="642"/>
                    </a:lnTo>
                    <a:lnTo>
                      <a:pt x="24" y="636"/>
                    </a:lnTo>
                    <a:lnTo>
                      <a:pt x="16" y="630"/>
                    </a:lnTo>
                    <a:lnTo>
                      <a:pt x="10" y="622"/>
                    </a:lnTo>
                    <a:lnTo>
                      <a:pt x="4" y="614"/>
                    </a:lnTo>
                    <a:lnTo>
                      <a:pt x="2" y="604"/>
                    </a:lnTo>
                    <a:lnTo>
                      <a:pt x="0" y="594"/>
                    </a:lnTo>
                    <a:lnTo>
                      <a:pt x="0" y="594"/>
                    </a:lnTo>
                    <a:lnTo>
                      <a:pt x="2" y="582"/>
                    </a:lnTo>
                    <a:lnTo>
                      <a:pt x="4" y="572"/>
                    </a:lnTo>
                    <a:lnTo>
                      <a:pt x="10" y="564"/>
                    </a:lnTo>
                    <a:lnTo>
                      <a:pt x="16" y="556"/>
                    </a:lnTo>
                    <a:lnTo>
                      <a:pt x="24" y="550"/>
                    </a:lnTo>
                    <a:lnTo>
                      <a:pt x="32" y="544"/>
                    </a:lnTo>
                    <a:lnTo>
                      <a:pt x="42" y="542"/>
                    </a:lnTo>
                    <a:lnTo>
                      <a:pt x="52" y="540"/>
                    </a:lnTo>
                    <a:lnTo>
                      <a:pt x="206" y="540"/>
                    </a:lnTo>
                    <a:lnTo>
                      <a:pt x="206" y="292"/>
                    </a:lnTo>
                    <a:lnTo>
                      <a:pt x="206" y="292"/>
                    </a:lnTo>
                    <a:lnTo>
                      <a:pt x="208" y="278"/>
                    </a:lnTo>
                    <a:lnTo>
                      <a:pt x="212" y="264"/>
                    </a:lnTo>
                    <a:lnTo>
                      <a:pt x="218" y="250"/>
                    </a:lnTo>
                    <a:lnTo>
                      <a:pt x="228" y="240"/>
                    </a:lnTo>
                    <a:lnTo>
                      <a:pt x="238" y="230"/>
                    </a:lnTo>
                    <a:lnTo>
                      <a:pt x="252" y="224"/>
                    </a:lnTo>
                    <a:lnTo>
                      <a:pt x="266" y="218"/>
                    </a:lnTo>
                    <a:lnTo>
                      <a:pt x="280" y="218"/>
                    </a:lnTo>
                    <a:lnTo>
                      <a:pt x="398" y="218"/>
                    </a:lnTo>
                    <a:lnTo>
                      <a:pt x="398" y="218"/>
                    </a:lnTo>
                    <a:lnTo>
                      <a:pt x="412" y="218"/>
                    </a:lnTo>
                    <a:lnTo>
                      <a:pt x="426" y="224"/>
                    </a:lnTo>
                    <a:lnTo>
                      <a:pt x="440" y="230"/>
                    </a:lnTo>
                    <a:lnTo>
                      <a:pt x="450" y="240"/>
                    </a:lnTo>
                    <a:lnTo>
                      <a:pt x="460" y="250"/>
                    </a:lnTo>
                    <a:lnTo>
                      <a:pt x="466" y="264"/>
                    </a:lnTo>
                    <a:lnTo>
                      <a:pt x="472" y="278"/>
                    </a:lnTo>
                    <a:lnTo>
                      <a:pt x="472" y="292"/>
                    </a:lnTo>
                    <a:lnTo>
                      <a:pt x="472" y="540"/>
                    </a:lnTo>
                    <a:lnTo>
                      <a:pt x="608" y="540"/>
                    </a:lnTo>
                    <a:lnTo>
                      <a:pt x="608" y="152"/>
                    </a:lnTo>
                    <a:lnTo>
                      <a:pt x="608" y="152"/>
                    </a:lnTo>
                    <a:lnTo>
                      <a:pt x="610" y="136"/>
                    </a:lnTo>
                    <a:lnTo>
                      <a:pt x="614" y="122"/>
                    </a:lnTo>
                    <a:lnTo>
                      <a:pt x="622" y="110"/>
                    </a:lnTo>
                    <a:lnTo>
                      <a:pt x="632" y="98"/>
                    </a:lnTo>
                    <a:lnTo>
                      <a:pt x="642" y="90"/>
                    </a:lnTo>
                    <a:lnTo>
                      <a:pt x="654" y="82"/>
                    </a:lnTo>
                    <a:lnTo>
                      <a:pt x="668" y="78"/>
                    </a:lnTo>
                    <a:lnTo>
                      <a:pt x="684" y="76"/>
                    </a:lnTo>
                    <a:lnTo>
                      <a:pt x="800" y="76"/>
                    </a:lnTo>
                    <a:lnTo>
                      <a:pt x="800" y="76"/>
                    </a:lnTo>
                    <a:lnTo>
                      <a:pt x="816" y="78"/>
                    </a:lnTo>
                    <a:lnTo>
                      <a:pt x="830" y="82"/>
                    </a:lnTo>
                    <a:lnTo>
                      <a:pt x="842" y="90"/>
                    </a:lnTo>
                    <a:lnTo>
                      <a:pt x="854" y="98"/>
                    </a:lnTo>
                    <a:lnTo>
                      <a:pt x="864" y="110"/>
                    </a:lnTo>
                    <a:lnTo>
                      <a:pt x="870" y="122"/>
                    </a:lnTo>
                    <a:lnTo>
                      <a:pt x="874" y="136"/>
                    </a:lnTo>
                    <a:lnTo>
                      <a:pt x="876" y="152"/>
                    </a:lnTo>
                    <a:lnTo>
                      <a:pt x="876" y="540"/>
                    </a:lnTo>
                    <a:lnTo>
                      <a:pt x="1012" y="540"/>
                    </a:lnTo>
                    <a:lnTo>
                      <a:pt x="1012" y="76"/>
                    </a:lnTo>
                    <a:lnTo>
                      <a:pt x="1012" y="76"/>
                    </a:lnTo>
                    <a:lnTo>
                      <a:pt x="1014" y="60"/>
                    </a:lnTo>
                    <a:lnTo>
                      <a:pt x="1018" y="46"/>
                    </a:lnTo>
                    <a:lnTo>
                      <a:pt x="1026" y="34"/>
                    </a:lnTo>
                    <a:lnTo>
                      <a:pt x="1034" y="22"/>
                    </a:lnTo>
                    <a:lnTo>
                      <a:pt x="1046" y="12"/>
                    </a:lnTo>
                    <a:lnTo>
                      <a:pt x="1058" y="6"/>
                    </a:lnTo>
                    <a:lnTo>
                      <a:pt x="1072" y="2"/>
                    </a:lnTo>
                    <a:lnTo>
                      <a:pt x="1088" y="0"/>
                    </a:lnTo>
                    <a:lnTo>
                      <a:pt x="1204" y="0"/>
                    </a:lnTo>
                    <a:lnTo>
                      <a:pt x="1204" y="0"/>
                    </a:lnTo>
                    <a:lnTo>
                      <a:pt x="1220" y="2"/>
                    </a:lnTo>
                    <a:lnTo>
                      <a:pt x="1234" y="6"/>
                    </a:lnTo>
                    <a:lnTo>
                      <a:pt x="1246" y="12"/>
                    </a:lnTo>
                    <a:lnTo>
                      <a:pt x="1258" y="22"/>
                    </a:lnTo>
                    <a:lnTo>
                      <a:pt x="1266" y="34"/>
                    </a:lnTo>
                    <a:lnTo>
                      <a:pt x="1274" y="46"/>
                    </a:lnTo>
                    <a:lnTo>
                      <a:pt x="1278" y="60"/>
                    </a:lnTo>
                    <a:lnTo>
                      <a:pt x="1280" y="76"/>
                    </a:lnTo>
                    <a:lnTo>
                      <a:pt x="1280" y="540"/>
                    </a:lnTo>
                    <a:lnTo>
                      <a:pt x="1332" y="540"/>
                    </a:lnTo>
                    <a:lnTo>
                      <a:pt x="1332" y="540"/>
                    </a:lnTo>
                    <a:lnTo>
                      <a:pt x="1342" y="542"/>
                    </a:lnTo>
                    <a:lnTo>
                      <a:pt x="1352" y="544"/>
                    </a:lnTo>
                    <a:lnTo>
                      <a:pt x="1362" y="550"/>
                    </a:lnTo>
                    <a:lnTo>
                      <a:pt x="1370" y="556"/>
                    </a:lnTo>
                    <a:lnTo>
                      <a:pt x="1376" y="564"/>
                    </a:lnTo>
                    <a:lnTo>
                      <a:pt x="1380" y="572"/>
                    </a:lnTo>
                    <a:lnTo>
                      <a:pt x="1384" y="582"/>
                    </a:lnTo>
                    <a:lnTo>
                      <a:pt x="1384" y="594"/>
                    </a:lnTo>
                    <a:lnTo>
                      <a:pt x="1384" y="594"/>
                    </a:lnTo>
                    <a:lnTo>
                      <a:pt x="1384" y="604"/>
                    </a:lnTo>
                    <a:lnTo>
                      <a:pt x="1380" y="614"/>
                    </a:lnTo>
                    <a:lnTo>
                      <a:pt x="1376" y="622"/>
                    </a:lnTo>
                    <a:lnTo>
                      <a:pt x="1370" y="630"/>
                    </a:lnTo>
                    <a:lnTo>
                      <a:pt x="1362" y="636"/>
                    </a:lnTo>
                    <a:lnTo>
                      <a:pt x="1352" y="642"/>
                    </a:lnTo>
                    <a:lnTo>
                      <a:pt x="1342" y="644"/>
                    </a:lnTo>
                    <a:lnTo>
                      <a:pt x="1332" y="646"/>
                    </a:lnTo>
                    <a:lnTo>
                      <a:pt x="1332" y="64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19" name="Freeform 6">
                <a:extLst>
                  <a:ext uri="{FF2B5EF4-FFF2-40B4-BE49-F238E27FC236}">
                    <a16:creationId xmlns:a16="http://schemas.microsoft.com/office/drawing/2014/main" id="{3253E709-7A11-4CC8-8F19-B4965C51C2D8}"/>
                  </a:ext>
                </a:extLst>
              </p:cNvPr>
              <p:cNvSpPr>
                <a:spLocks noEditPoints="1"/>
              </p:cNvSpPr>
              <p:nvPr/>
            </p:nvSpPr>
            <p:spPr bwMode="auto">
              <a:xfrm>
                <a:off x="5757683" y="2925113"/>
                <a:ext cx="184112" cy="184112"/>
              </a:xfrm>
              <a:custGeom>
                <a:avLst/>
                <a:gdLst>
                  <a:gd name="T0" fmla="*/ 152 w 304"/>
                  <a:gd name="T1" fmla="*/ 304 h 304"/>
                  <a:gd name="T2" fmla="*/ 122 w 304"/>
                  <a:gd name="T3" fmla="*/ 302 h 304"/>
                  <a:gd name="T4" fmla="*/ 92 w 304"/>
                  <a:gd name="T5" fmla="*/ 292 h 304"/>
                  <a:gd name="T6" fmla="*/ 66 w 304"/>
                  <a:gd name="T7" fmla="*/ 278 h 304"/>
                  <a:gd name="T8" fmla="*/ 44 w 304"/>
                  <a:gd name="T9" fmla="*/ 260 h 304"/>
                  <a:gd name="T10" fmla="*/ 26 w 304"/>
                  <a:gd name="T11" fmla="*/ 238 h 304"/>
                  <a:gd name="T12" fmla="*/ 12 w 304"/>
                  <a:gd name="T13" fmla="*/ 212 h 304"/>
                  <a:gd name="T14" fmla="*/ 2 w 304"/>
                  <a:gd name="T15" fmla="*/ 182 h 304"/>
                  <a:gd name="T16" fmla="*/ 0 w 304"/>
                  <a:gd name="T17" fmla="*/ 152 h 304"/>
                  <a:gd name="T18" fmla="*/ 0 w 304"/>
                  <a:gd name="T19" fmla="*/ 136 h 304"/>
                  <a:gd name="T20" fmla="*/ 6 w 304"/>
                  <a:gd name="T21" fmla="*/ 106 h 304"/>
                  <a:gd name="T22" fmla="*/ 18 w 304"/>
                  <a:gd name="T23" fmla="*/ 80 h 304"/>
                  <a:gd name="T24" fmla="*/ 34 w 304"/>
                  <a:gd name="T25" fmla="*/ 56 h 304"/>
                  <a:gd name="T26" fmla="*/ 56 w 304"/>
                  <a:gd name="T27" fmla="*/ 34 h 304"/>
                  <a:gd name="T28" fmla="*/ 80 w 304"/>
                  <a:gd name="T29" fmla="*/ 18 h 304"/>
                  <a:gd name="T30" fmla="*/ 106 w 304"/>
                  <a:gd name="T31" fmla="*/ 6 h 304"/>
                  <a:gd name="T32" fmla="*/ 136 w 304"/>
                  <a:gd name="T33" fmla="*/ 0 h 304"/>
                  <a:gd name="T34" fmla="*/ 152 w 304"/>
                  <a:gd name="T35" fmla="*/ 0 h 304"/>
                  <a:gd name="T36" fmla="*/ 182 w 304"/>
                  <a:gd name="T37" fmla="*/ 2 h 304"/>
                  <a:gd name="T38" fmla="*/ 212 w 304"/>
                  <a:gd name="T39" fmla="*/ 12 h 304"/>
                  <a:gd name="T40" fmla="*/ 238 w 304"/>
                  <a:gd name="T41" fmla="*/ 26 h 304"/>
                  <a:gd name="T42" fmla="*/ 260 w 304"/>
                  <a:gd name="T43" fmla="*/ 44 h 304"/>
                  <a:gd name="T44" fmla="*/ 278 w 304"/>
                  <a:gd name="T45" fmla="*/ 66 h 304"/>
                  <a:gd name="T46" fmla="*/ 292 w 304"/>
                  <a:gd name="T47" fmla="*/ 92 h 304"/>
                  <a:gd name="T48" fmla="*/ 302 w 304"/>
                  <a:gd name="T49" fmla="*/ 122 h 304"/>
                  <a:gd name="T50" fmla="*/ 304 w 304"/>
                  <a:gd name="T51" fmla="*/ 152 h 304"/>
                  <a:gd name="T52" fmla="*/ 304 w 304"/>
                  <a:gd name="T53" fmla="*/ 168 h 304"/>
                  <a:gd name="T54" fmla="*/ 298 w 304"/>
                  <a:gd name="T55" fmla="*/ 198 h 304"/>
                  <a:gd name="T56" fmla="*/ 286 w 304"/>
                  <a:gd name="T57" fmla="*/ 224 h 304"/>
                  <a:gd name="T58" fmla="*/ 270 w 304"/>
                  <a:gd name="T59" fmla="*/ 250 h 304"/>
                  <a:gd name="T60" fmla="*/ 250 w 304"/>
                  <a:gd name="T61" fmla="*/ 270 h 304"/>
                  <a:gd name="T62" fmla="*/ 224 w 304"/>
                  <a:gd name="T63" fmla="*/ 286 h 304"/>
                  <a:gd name="T64" fmla="*/ 198 w 304"/>
                  <a:gd name="T65" fmla="*/ 298 h 304"/>
                  <a:gd name="T66" fmla="*/ 168 w 304"/>
                  <a:gd name="T67" fmla="*/ 304 h 304"/>
                  <a:gd name="T68" fmla="*/ 152 w 304"/>
                  <a:gd name="T69" fmla="*/ 304 h 304"/>
                  <a:gd name="T70" fmla="*/ 152 w 304"/>
                  <a:gd name="T71" fmla="*/ 104 h 304"/>
                  <a:gd name="T72" fmla="*/ 134 w 304"/>
                  <a:gd name="T73" fmla="*/ 108 h 304"/>
                  <a:gd name="T74" fmla="*/ 118 w 304"/>
                  <a:gd name="T75" fmla="*/ 118 h 304"/>
                  <a:gd name="T76" fmla="*/ 108 w 304"/>
                  <a:gd name="T77" fmla="*/ 134 h 304"/>
                  <a:gd name="T78" fmla="*/ 104 w 304"/>
                  <a:gd name="T79" fmla="*/ 152 h 304"/>
                  <a:gd name="T80" fmla="*/ 106 w 304"/>
                  <a:gd name="T81" fmla="*/ 162 h 304"/>
                  <a:gd name="T82" fmla="*/ 112 w 304"/>
                  <a:gd name="T83" fmla="*/ 178 h 304"/>
                  <a:gd name="T84" fmla="*/ 126 w 304"/>
                  <a:gd name="T85" fmla="*/ 192 h 304"/>
                  <a:gd name="T86" fmla="*/ 142 w 304"/>
                  <a:gd name="T87" fmla="*/ 198 h 304"/>
                  <a:gd name="T88" fmla="*/ 152 w 304"/>
                  <a:gd name="T89" fmla="*/ 200 h 304"/>
                  <a:gd name="T90" fmla="*/ 170 w 304"/>
                  <a:gd name="T91" fmla="*/ 196 h 304"/>
                  <a:gd name="T92" fmla="*/ 186 w 304"/>
                  <a:gd name="T93" fmla="*/ 186 h 304"/>
                  <a:gd name="T94" fmla="*/ 196 w 304"/>
                  <a:gd name="T95" fmla="*/ 170 h 304"/>
                  <a:gd name="T96" fmla="*/ 200 w 304"/>
                  <a:gd name="T97" fmla="*/ 152 h 304"/>
                  <a:gd name="T98" fmla="*/ 198 w 304"/>
                  <a:gd name="T99" fmla="*/ 142 h 304"/>
                  <a:gd name="T100" fmla="*/ 192 w 304"/>
                  <a:gd name="T101" fmla="*/ 126 h 304"/>
                  <a:gd name="T102" fmla="*/ 178 w 304"/>
                  <a:gd name="T103" fmla="*/ 112 h 304"/>
                  <a:gd name="T104" fmla="*/ 162 w 304"/>
                  <a:gd name="T105" fmla="*/ 106 h 304"/>
                  <a:gd name="T106" fmla="*/ 152 w 304"/>
                  <a:gd name="T107" fmla="*/ 10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4">
                    <a:moveTo>
                      <a:pt x="152" y="304"/>
                    </a:moveTo>
                    <a:lnTo>
                      <a:pt x="152" y="304"/>
                    </a:lnTo>
                    <a:lnTo>
                      <a:pt x="136" y="304"/>
                    </a:lnTo>
                    <a:lnTo>
                      <a:pt x="122" y="302"/>
                    </a:lnTo>
                    <a:lnTo>
                      <a:pt x="106" y="298"/>
                    </a:lnTo>
                    <a:lnTo>
                      <a:pt x="92" y="292"/>
                    </a:lnTo>
                    <a:lnTo>
                      <a:pt x="80" y="286"/>
                    </a:lnTo>
                    <a:lnTo>
                      <a:pt x="66" y="278"/>
                    </a:lnTo>
                    <a:lnTo>
                      <a:pt x="56" y="270"/>
                    </a:lnTo>
                    <a:lnTo>
                      <a:pt x="44" y="260"/>
                    </a:lnTo>
                    <a:lnTo>
                      <a:pt x="34" y="250"/>
                    </a:lnTo>
                    <a:lnTo>
                      <a:pt x="26" y="238"/>
                    </a:lnTo>
                    <a:lnTo>
                      <a:pt x="18" y="224"/>
                    </a:lnTo>
                    <a:lnTo>
                      <a:pt x="12" y="212"/>
                    </a:lnTo>
                    <a:lnTo>
                      <a:pt x="6" y="198"/>
                    </a:lnTo>
                    <a:lnTo>
                      <a:pt x="2" y="182"/>
                    </a:lnTo>
                    <a:lnTo>
                      <a:pt x="0" y="168"/>
                    </a:lnTo>
                    <a:lnTo>
                      <a:pt x="0" y="152"/>
                    </a:lnTo>
                    <a:lnTo>
                      <a:pt x="0" y="152"/>
                    </a:lnTo>
                    <a:lnTo>
                      <a:pt x="0" y="136"/>
                    </a:lnTo>
                    <a:lnTo>
                      <a:pt x="2" y="122"/>
                    </a:lnTo>
                    <a:lnTo>
                      <a:pt x="6" y="106"/>
                    </a:lnTo>
                    <a:lnTo>
                      <a:pt x="12" y="92"/>
                    </a:lnTo>
                    <a:lnTo>
                      <a:pt x="18" y="80"/>
                    </a:lnTo>
                    <a:lnTo>
                      <a:pt x="26" y="66"/>
                    </a:lnTo>
                    <a:lnTo>
                      <a:pt x="34" y="56"/>
                    </a:lnTo>
                    <a:lnTo>
                      <a:pt x="44" y="44"/>
                    </a:lnTo>
                    <a:lnTo>
                      <a:pt x="56" y="34"/>
                    </a:lnTo>
                    <a:lnTo>
                      <a:pt x="66" y="26"/>
                    </a:lnTo>
                    <a:lnTo>
                      <a:pt x="80" y="18"/>
                    </a:lnTo>
                    <a:lnTo>
                      <a:pt x="92" y="12"/>
                    </a:lnTo>
                    <a:lnTo>
                      <a:pt x="106" y="6"/>
                    </a:lnTo>
                    <a:lnTo>
                      <a:pt x="122" y="2"/>
                    </a:lnTo>
                    <a:lnTo>
                      <a:pt x="136" y="0"/>
                    </a:lnTo>
                    <a:lnTo>
                      <a:pt x="152" y="0"/>
                    </a:lnTo>
                    <a:lnTo>
                      <a:pt x="152" y="0"/>
                    </a:lnTo>
                    <a:lnTo>
                      <a:pt x="168" y="0"/>
                    </a:lnTo>
                    <a:lnTo>
                      <a:pt x="182" y="2"/>
                    </a:lnTo>
                    <a:lnTo>
                      <a:pt x="198" y="6"/>
                    </a:lnTo>
                    <a:lnTo>
                      <a:pt x="212" y="12"/>
                    </a:lnTo>
                    <a:lnTo>
                      <a:pt x="224" y="18"/>
                    </a:lnTo>
                    <a:lnTo>
                      <a:pt x="238" y="26"/>
                    </a:lnTo>
                    <a:lnTo>
                      <a:pt x="250" y="34"/>
                    </a:lnTo>
                    <a:lnTo>
                      <a:pt x="260" y="44"/>
                    </a:lnTo>
                    <a:lnTo>
                      <a:pt x="270" y="56"/>
                    </a:lnTo>
                    <a:lnTo>
                      <a:pt x="278" y="66"/>
                    </a:lnTo>
                    <a:lnTo>
                      <a:pt x="286" y="80"/>
                    </a:lnTo>
                    <a:lnTo>
                      <a:pt x="292" y="92"/>
                    </a:lnTo>
                    <a:lnTo>
                      <a:pt x="298" y="106"/>
                    </a:lnTo>
                    <a:lnTo>
                      <a:pt x="302" y="122"/>
                    </a:lnTo>
                    <a:lnTo>
                      <a:pt x="304" y="136"/>
                    </a:lnTo>
                    <a:lnTo>
                      <a:pt x="304" y="152"/>
                    </a:lnTo>
                    <a:lnTo>
                      <a:pt x="304" y="152"/>
                    </a:lnTo>
                    <a:lnTo>
                      <a:pt x="304" y="168"/>
                    </a:lnTo>
                    <a:lnTo>
                      <a:pt x="302" y="182"/>
                    </a:lnTo>
                    <a:lnTo>
                      <a:pt x="298" y="198"/>
                    </a:lnTo>
                    <a:lnTo>
                      <a:pt x="292" y="212"/>
                    </a:lnTo>
                    <a:lnTo>
                      <a:pt x="286" y="224"/>
                    </a:lnTo>
                    <a:lnTo>
                      <a:pt x="278" y="238"/>
                    </a:lnTo>
                    <a:lnTo>
                      <a:pt x="270" y="250"/>
                    </a:lnTo>
                    <a:lnTo>
                      <a:pt x="260" y="260"/>
                    </a:lnTo>
                    <a:lnTo>
                      <a:pt x="250" y="270"/>
                    </a:lnTo>
                    <a:lnTo>
                      <a:pt x="238" y="278"/>
                    </a:lnTo>
                    <a:lnTo>
                      <a:pt x="224" y="286"/>
                    </a:lnTo>
                    <a:lnTo>
                      <a:pt x="212" y="292"/>
                    </a:lnTo>
                    <a:lnTo>
                      <a:pt x="198" y="298"/>
                    </a:lnTo>
                    <a:lnTo>
                      <a:pt x="182" y="302"/>
                    </a:lnTo>
                    <a:lnTo>
                      <a:pt x="168" y="304"/>
                    </a:lnTo>
                    <a:lnTo>
                      <a:pt x="152" y="304"/>
                    </a:lnTo>
                    <a:lnTo>
                      <a:pt x="152" y="304"/>
                    </a:lnTo>
                    <a:close/>
                    <a:moveTo>
                      <a:pt x="152" y="104"/>
                    </a:moveTo>
                    <a:lnTo>
                      <a:pt x="152" y="104"/>
                    </a:lnTo>
                    <a:lnTo>
                      <a:pt x="142" y="106"/>
                    </a:lnTo>
                    <a:lnTo>
                      <a:pt x="134" y="108"/>
                    </a:lnTo>
                    <a:lnTo>
                      <a:pt x="126" y="112"/>
                    </a:lnTo>
                    <a:lnTo>
                      <a:pt x="118" y="118"/>
                    </a:lnTo>
                    <a:lnTo>
                      <a:pt x="112" y="126"/>
                    </a:lnTo>
                    <a:lnTo>
                      <a:pt x="108" y="134"/>
                    </a:lnTo>
                    <a:lnTo>
                      <a:pt x="106" y="142"/>
                    </a:lnTo>
                    <a:lnTo>
                      <a:pt x="104" y="152"/>
                    </a:lnTo>
                    <a:lnTo>
                      <a:pt x="104" y="152"/>
                    </a:lnTo>
                    <a:lnTo>
                      <a:pt x="106" y="162"/>
                    </a:lnTo>
                    <a:lnTo>
                      <a:pt x="108" y="170"/>
                    </a:lnTo>
                    <a:lnTo>
                      <a:pt x="112" y="178"/>
                    </a:lnTo>
                    <a:lnTo>
                      <a:pt x="118" y="186"/>
                    </a:lnTo>
                    <a:lnTo>
                      <a:pt x="126" y="192"/>
                    </a:lnTo>
                    <a:lnTo>
                      <a:pt x="134" y="196"/>
                    </a:lnTo>
                    <a:lnTo>
                      <a:pt x="142" y="198"/>
                    </a:lnTo>
                    <a:lnTo>
                      <a:pt x="152" y="200"/>
                    </a:lnTo>
                    <a:lnTo>
                      <a:pt x="152" y="200"/>
                    </a:lnTo>
                    <a:lnTo>
                      <a:pt x="162" y="198"/>
                    </a:lnTo>
                    <a:lnTo>
                      <a:pt x="170" y="196"/>
                    </a:lnTo>
                    <a:lnTo>
                      <a:pt x="178" y="192"/>
                    </a:lnTo>
                    <a:lnTo>
                      <a:pt x="186" y="186"/>
                    </a:lnTo>
                    <a:lnTo>
                      <a:pt x="192" y="178"/>
                    </a:lnTo>
                    <a:lnTo>
                      <a:pt x="196" y="170"/>
                    </a:lnTo>
                    <a:lnTo>
                      <a:pt x="198" y="162"/>
                    </a:lnTo>
                    <a:lnTo>
                      <a:pt x="200" y="152"/>
                    </a:lnTo>
                    <a:lnTo>
                      <a:pt x="200" y="152"/>
                    </a:lnTo>
                    <a:lnTo>
                      <a:pt x="198" y="142"/>
                    </a:lnTo>
                    <a:lnTo>
                      <a:pt x="196" y="134"/>
                    </a:lnTo>
                    <a:lnTo>
                      <a:pt x="192" y="126"/>
                    </a:lnTo>
                    <a:lnTo>
                      <a:pt x="186" y="118"/>
                    </a:lnTo>
                    <a:lnTo>
                      <a:pt x="178" y="112"/>
                    </a:lnTo>
                    <a:lnTo>
                      <a:pt x="170" y="108"/>
                    </a:lnTo>
                    <a:lnTo>
                      <a:pt x="162" y="106"/>
                    </a:lnTo>
                    <a:lnTo>
                      <a:pt x="152" y="104"/>
                    </a:lnTo>
                    <a:lnTo>
                      <a:pt x="152"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20" name="Freeform 7">
                <a:extLst>
                  <a:ext uri="{FF2B5EF4-FFF2-40B4-BE49-F238E27FC236}">
                    <a16:creationId xmlns:a16="http://schemas.microsoft.com/office/drawing/2014/main" id="{F49B82ED-CC45-433B-929A-775EB6EA5D41}"/>
                  </a:ext>
                </a:extLst>
              </p:cNvPr>
              <p:cNvSpPr>
                <a:spLocks noEditPoints="1"/>
              </p:cNvSpPr>
              <p:nvPr/>
            </p:nvSpPr>
            <p:spPr bwMode="auto">
              <a:xfrm>
                <a:off x="6002359" y="2994156"/>
                <a:ext cx="184112" cy="185323"/>
              </a:xfrm>
              <a:custGeom>
                <a:avLst/>
                <a:gdLst>
                  <a:gd name="T0" fmla="*/ 152 w 304"/>
                  <a:gd name="T1" fmla="*/ 306 h 306"/>
                  <a:gd name="T2" fmla="*/ 120 w 304"/>
                  <a:gd name="T3" fmla="*/ 302 h 306"/>
                  <a:gd name="T4" fmla="*/ 92 w 304"/>
                  <a:gd name="T5" fmla="*/ 294 h 306"/>
                  <a:gd name="T6" fmla="*/ 66 w 304"/>
                  <a:gd name="T7" fmla="*/ 280 h 306"/>
                  <a:gd name="T8" fmla="*/ 44 w 304"/>
                  <a:gd name="T9" fmla="*/ 262 h 306"/>
                  <a:gd name="T10" fmla="*/ 26 w 304"/>
                  <a:gd name="T11" fmla="*/ 238 h 306"/>
                  <a:gd name="T12" fmla="*/ 12 w 304"/>
                  <a:gd name="T13" fmla="*/ 212 h 306"/>
                  <a:gd name="T14" fmla="*/ 2 w 304"/>
                  <a:gd name="T15" fmla="*/ 184 h 306"/>
                  <a:gd name="T16" fmla="*/ 0 w 304"/>
                  <a:gd name="T17" fmla="*/ 154 h 306"/>
                  <a:gd name="T18" fmla="*/ 0 w 304"/>
                  <a:gd name="T19" fmla="*/ 138 h 306"/>
                  <a:gd name="T20" fmla="*/ 6 w 304"/>
                  <a:gd name="T21" fmla="*/ 108 h 306"/>
                  <a:gd name="T22" fmla="*/ 18 w 304"/>
                  <a:gd name="T23" fmla="*/ 80 h 306"/>
                  <a:gd name="T24" fmla="*/ 34 w 304"/>
                  <a:gd name="T25" fmla="*/ 56 h 306"/>
                  <a:gd name="T26" fmla="*/ 54 w 304"/>
                  <a:gd name="T27" fmla="*/ 36 h 306"/>
                  <a:gd name="T28" fmla="*/ 78 w 304"/>
                  <a:gd name="T29" fmla="*/ 20 h 306"/>
                  <a:gd name="T30" fmla="*/ 106 w 304"/>
                  <a:gd name="T31" fmla="*/ 8 h 306"/>
                  <a:gd name="T32" fmla="*/ 136 w 304"/>
                  <a:gd name="T33" fmla="*/ 2 h 306"/>
                  <a:gd name="T34" fmla="*/ 152 w 304"/>
                  <a:gd name="T35" fmla="*/ 0 h 306"/>
                  <a:gd name="T36" fmla="*/ 182 w 304"/>
                  <a:gd name="T37" fmla="*/ 4 h 306"/>
                  <a:gd name="T38" fmla="*/ 212 w 304"/>
                  <a:gd name="T39" fmla="*/ 12 h 306"/>
                  <a:gd name="T40" fmla="*/ 236 w 304"/>
                  <a:gd name="T41" fmla="*/ 26 h 306"/>
                  <a:gd name="T42" fmla="*/ 260 w 304"/>
                  <a:gd name="T43" fmla="*/ 46 h 306"/>
                  <a:gd name="T44" fmla="*/ 278 w 304"/>
                  <a:gd name="T45" fmla="*/ 68 h 306"/>
                  <a:gd name="T46" fmla="*/ 292 w 304"/>
                  <a:gd name="T47" fmla="*/ 94 h 306"/>
                  <a:gd name="T48" fmla="*/ 302 w 304"/>
                  <a:gd name="T49" fmla="*/ 122 h 306"/>
                  <a:gd name="T50" fmla="*/ 304 w 304"/>
                  <a:gd name="T51" fmla="*/ 154 h 306"/>
                  <a:gd name="T52" fmla="*/ 304 w 304"/>
                  <a:gd name="T53" fmla="*/ 168 h 306"/>
                  <a:gd name="T54" fmla="*/ 298 w 304"/>
                  <a:gd name="T55" fmla="*/ 198 h 306"/>
                  <a:gd name="T56" fmla="*/ 286 w 304"/>
                  <a:gd name="T57" fmla="*/ 226 h 306"/>
                  <a:gd name="T58" fmla="*/ 270 w 304"/>
                  <a:gd name="T59" fmla="*/ 250 h 306"/>
                  <a:gd name="T60" fmla="*/ 248 w 304"/>
                  <a:gd name="T61" fmla="*/ 272 h 306"/>
                  <a:gd name="T62" fmla="*/ 224 w 304"/>
                  <a:gd name="T63" fmla="*/ 288 h 306"/>
                  <a:gd name="T64" fmla="*/ 198 w 304"/>
                  <a:gd name="T65" fmla="*/ 300 h 306"/>
                  <a:gd name="T66" fmla="*/ 168 w 304"/>
                  <a:gd name="T67" fmla="*/ 306 h 306"/>
                  <a:gd name="T68" fmla="*/ 152 w 304"/>
                  <a:gd name="T69" fmla="*/ 306 h 306"/>
                  <a:gd name="T70" fmla="*/ 152 w 304"/>
                  <a:gd name="T71" fmla="*/ 106 h 306"/>
                  <a:gd name="T72" fmla="*/ 134 w 304"/>
                  <a:gd name="T73" fmla="*/ 110 h 306"/>
                  <a:gd name="T74" fmla="*/ 118 w 304"/>
                  <a:gd name="T75" fmla="*/ 120 h 306"/>
                  <a:gd name="T76" fmla="*/ 108 w 304"/>
                  <a:gd name="T77" fmla="*/ 134 h 306"/>
                  <a:gd name="T78" fmla="*/ 104 w 304"/>
                  <a:gd name="T79" fmla="*/ 154 h 306"/>
                  <a:gd name="T80" fmla="*/ 106 w 304"/>
                  <a:gd name="T81" fmla="*/ 164 h 306"/>
                  <a:gd name="T82" fmla="*/ 112 w 304"/>
                  <a:gd name="T83" fmla="*/ 180 h 306"/>
                  <a:gd name="T84" fmla="*/ 126 w 304"/>
                  <a:gd name="T85" fmla="*/ 192 h 306"/>
                  <a:gd name="T86" fmla="*/ 142 w 304"/>
                  <a:gd name="T87" fmla="*/ 200 h 306"/>
                  <a:gd name="T88" fmla="*/ 152 w 304"/>
                  <a:gd name="T89" fmla="*/ 202 h 306"/>
                  <a:gd name="T90" fmla="*/ 170 w 304"/>
                  <a:gd name="T91" fmla="*/ 198 h 306"/>
                  <a:gd name="T92" fmla="*/ 186 w 304"/>
                  <a:gd name="T93" fmla="*/ 188 h 306"/>
                  <a:gd name="T94" fmla="*/ 196 w 304"/>
                  <a:gd name="T95" fmla="*/ 172 h 306"/>
                  <a:gd name="T96" fmla="*/ 200 w 304"/>
                  <a:gd name="T97" fmla="*/ 154 h 306"/>
                  <a:gd name="T98" fmla="*/ 198 w 304"/>
                  <a:gd name="T99" fmla="*/ 144 h 306"/>
                  <a:gd name="T100" fmla="*/ 192 w 304"/>
                  <a:gd name="T101" fmla="*/ 126 h 306"/>
                  <a:gd name="T102" fmla="*/ 178 w 304"/>
                  <a:gd name="T103" fmla="*/ 114 h 306"/>
                  <a:gd name="T104" fmla="*/ 162 w 304"/>
                  <a:gd name="T105" fmla="*/ 106 h 306"/>
                  <a:gd name="T106" fmla="*/ 152 w 304"/>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6">
                    <a:moveTo>
                      <a:pt x="152" y="306"/>
                    </a:moveTo>
                    <a:lnTo>
                      <a:pt x="152" y="306"/>
                    </a:lnTo>
                    <a:lnTo>
                      <a:pt x="136" y="306"/>
                    </a:lnTo>
                    <a:lnTo>
                      <a:pt x="120" y="302"/>
                    </a:lnTo>
                    <a:lnTo>
                      <a:pt x="106" y="300"/>
                    </a:lnTo>
                    <a:lnTo>
                      <a:pt x="92" y="294"/>
                    </a:lnTo>
                    <a:lnTo>
                      <a:pt x="78" y="288"/>
                    </a:lnTo>
                    <a:lnTo>
                      <a:pt x="66" y="280"/>
                    </a:lnTo>
                    <a:lnTo>
                      <a:pt x="54" y="272"/>
                    </a:lnTo>
                    <a:lnTo>
                      <a:pt x="44" y="262"/>
                    </a:lnTo>
                    <a:lnTo>
                      <a:pt x="34" y="250"/>
                    </a:lnTo>
                    <a:lnTo>
                      <a:pt x="26" y="238"/>
                    </a:lnTo>
                    <a:lnTo>
                      <a:pt x="18" y="226"/>
                    </a:lnTo>
                    <a:lnTo>
                      <a:pt x="12" y="212"/>
                    </a:lnTo>
                    <a:lnTo>
                      <a:pt x="6" y="198"/>
                    </a:lnTo>
                    <a:lnTo>
                      <a:pt x="2" y="184"/>
                    </a:lnTo>
                    <a:lnTo>
                      <a:pt x="0" y="168"/>
                    </a:lnTo>
                    <a:lnTo>
                      <a:pt x="0" y="154"/>
                    </a:lnTo>
                    <a:lnTo>
                      <a:pt x="0" y="154"/>
                    </a:lnTo>
                    <a:lnTo>
                      <a:pt x="0" y="138"/>
                    </a:lnTo>
                    <a:lnTo>
                      <a:pt x="2" y="122"/>
                    </a:lnTo>
                    <a:lnTo>
                      <a:pt x="6" y="108"/>
                    </a:lnTo>
                    <a:lnTo>
                      <a:pt x="12" y="94"/>
                    </a:lnTo>
                    <a:lnTo>
                      <a:pt x="18" y="80"/>
                    </a:lnTo>
                    <a:lnTo>
                      <a:pt x="26" y="68"/>
                    </a:lnTo>
                    <a:lnTo>
                      <a:pt x="34" y="56"/>
                    </a:lnTo>
                    <a:lnTo>
                      <a:pt x="44" y="46"/>
                    </a:lnTo>
                    <a:lnTo>
                      <a:pt x="54" y="36"/>
                    </a:lnTo>
                    <a:lnTo>
                      <a:pt x="66" y="26"/>
                    </a:lnTo>
                    <a:lnTo>
                      <a:pt x="78" y="20"/>
                    </a:lnTo>
                    <a:lnTo>
                      <a:pt x="92" y="12"/>
                    </a:lnTo>
                    <a:lnTo>
                      <a:pt x="106" y="8"/>
                    </a:lnTo>
                    <a:lnTo>
                      <a:pt x="120" y="4"/>
                    </a:lnTo>
                    <a:lnTo>
                      <a:pt x="136" y="2"/>
                    </a:lnTo>
                    <a:lnTo>
                      <a:pt x="152" y="0"/>
                    </a:lnTo>
                    <a:lnTo>
                      <a:pt x="152" y="0"/>
                    </a:lnTo>
                    <a:lnTo>
                      <a:pt x="168" y="2"/>
                    </a:lnTo>
                    <a:lnTo>
                      <a:pt x="182" y="4"/>
                    </a:lnTo>
                    <a:lnTo>
                      <a:pt x="198" y="8"/>
                    </a:lnTo>
                    <a:lnTo>
                      <a:pt x="212" y="12"/>
                    </a:lnTo>
                    <a:lnTo>
                      <a:pt x="224" y="20"/>
                    </a:lnTo>
                    <a:lnTo>
                      <a:pt x="236" y="26"/>
                    </a:lnTo>
                    <a:lnTo>
                      <a:pt x="248" y="36"/>
                    </a:lnTo>
                    <a:lnTo>
                      <a:pt x="260" y="46"/>
                    </a:lnTo>
                    <a:lnTo>
                      <a:pt x="270" y="56"/>
                    </a:lnTo>
                    <a:lnTo>
                      <a:pt x="278" y="68"/>
                    </a:lnTo>
                    <a:lnTo>
                      <a:pt x="286" y="80"/>
                    </a:lnTo>
                    <a:lnTo>
                      <a:pt x="292" y="94"/>
                    </a:lnTo>
                    <a:lnTo>
                      <a:pt x="298" y="108"/>
                    </a:lnTo>
                    <a:lnTo>
                      <a:pt x="302" y="122"/>
                    </a:lnTo>
                    <a:lnTo>
                      <a:pt x="304" y="138"/>
                    </a:lnTo>
                    <a:lnTo>
                      <a:pt x="304" y="154"/>
                    </a:lnTo>
                    <a:lnTo>
                      <a:pt x="304" y="154"/>
                    </a:lnTo>
                    <a:lnTo>
                      <a:pt x="304" y="168"/>
                    </a:lnTo>
                    <a:lnTo>
                      <a:pt x="302" y="184"/>
                    </a:lnTo>
                    <a:lnTo>
                      <a:pt x="298" y="198"/>
                    </a:lnTo>
                    <a:lnTo>
                      <a:pt x="292" y="212"/>
                    </a:lnTo>
                    <a:lnTo>
                      <a:pt x="286" y="226"/>
                    </a:lnTo>
                    <a:lnTo>
                      <a:pt x="278" y="238"/>
                    </a:lnTo>
                    <a:lnTo>
                      <a:pt x="270" y="250"/>
                    </a:lnTo>
                    <a:lnTo>
                      <a:pt x="260" y="262"/>
                    </a:lnTo>
                    <a:lnTo>
                      <a:pt x="248" y="272"/>
                    </a:lnTo>
                    <a:lnTo>
                      <a:pt x="236" y="280"/>
                    </a:lnTo>
                    <a:lnTo>
                      <a:pt x="224" y="288"/>
                    </a:lnTo>
                    <a:lnTo>
                      <a:pt x="212" y="294"/>
                    </a:lnTo>
                    <a:lnTo>
                      <a:pt x="198" y="300"/>
                    </a:lnTo>
                    <a:lnTo>
                      <a:pt x="182" y="302"/>
                    </a:lnTo>
                    <a:lnTo>
                      <a:pt x="168" y="306"/>
                    </a:lnTo>
                    <a:lnTo>
                      <a:pt x="152" y="306"/>
                    </a:lnTo>
                    <a:lnTo>
                      <a:pt x="152" y="306"/>
                    </a:lnTo>
                    <a:close/>
                    <a:moveTo>
                      <a:pt x="152" y="106"/>
                    </a:moveTo>
                    <a:lnTo>
                      <a:pt x="152" y="106"/>
                    </a:lnTo>
                    <a:lnTo>
                      <a:pt x="142" y="106"/>
                    </a:lnTo>
                    <a:lnTo>
                      <a:pt x="134" y="110"/>
                    </a:lnTo>
                    <a:lnTo>
                      <a:pt x="126" y="114"/>
                    </a:lnTo>
                    <a:lnTo>
                      <a:pt x="118" y="120"/>
                    </a:lnTo>
                    <a:lnTo>
                      <a:pt x="112" y="126"/>
                    </a:lnTo>
                    <a:lnTo>
                      <a:pt x="108" y="134"/>
                    </a:lnTo>
                    <a:lnTo>
                      <a:pt x="106" y="144"/>
                    </a:lnTo>
                    <a:lnTo>
                      <a:pt x="104" y="154"/>
                    </a:lnTo>
                    <a:lnTo>
                      <a:pt x="104" y="154"/>
                    </a:lnTo>
                    <a:lnTo>
                      <a:pt x="106" y="164"/>
                    </a:lnTo>
                    <a:lnTo>
                      <a:pt x="108" y="172"/>
                    </a:lnTo>
                    <a:lnTo>
                      <a:pt x="112" y="180"/>
                    </a:lnTo>
                    <a:lnTo>
                      <a:pt x="118" y="188"/>
                    </a:lnTo>
                    <a:lnTo>
                      <a:pt x="126" y="192"/>
                    </a:lnTo>
                    <a:lnTo>
                      <a:pt x="134" y="198"/>
                    </a:lnTo>
                    <a:lnTo>
                      <a:pt x="142" y="200"/>
                    </a:lnTo>
                    <a:lnTo>
                      <a:pt x="152" y="202"/>
                    </a:lnTo>
                    <a:lnTo>
                      <a:pt x="152" y="202"/>
                    </a:lnTo>
                    <a:lnTo>
                      <a:pt x="162" y="200"/>
                    </a:lnTo>
                    <a:lnTo>
                      <a:pt x="170" y="198"/>
                    </a:lnTo>
                    <a:lnTo>
                      <a:pt x="178" y="192"/>
                    </a:lnTo>
                    <a:lnTo>
                      <a:pt x="186" y="188"/>
                    </a:lnTo>
                    <a:lnTo>
                      <a:pt x="192" y="180"/>
                    </a:lnTo>
                    <a:lnTo>
                      <a:pt x="196" y="172"/>
                    </a:lnTo>
                    <a:lnTo>
                      <a:pt x="198" y="164"/>
                    </a:lnTo>
                    <a:lnTo>
                      <a:pt x="200" y="154"/>
                    </a:lnTo>
                    <a:lnTo>
                      <a:pt x="200" y="154"/>
                    </a:lnTo>
                    <a:lnTo>
                      <a:pt x="198" y="144"/>
                    </a:lnTo>
                    <a:lnTo>
                      <a:pt x="196" y="134"/>
                    </a:lnTo>
                    <a:lnTo>
                      <a:pt x="192" y="126"/>
                    </a:lnTo>
                    <a:lnTo>
                      <a:pt x="186" y="120"/>
                    </a:lnTo>
                    <a:lnTo>
                      <a:pt x="178" y="114"/>
                    </a:lnTo>
                    <a:lnTo>
                      <a:pt x="170" y="110"/>
                    </a:lnTo>
                    <a:lnTo>
                      <a:pt x="162" y="106"/>
                    </a:lnTo>
                    <a:lnTo>
                      <a:pt x="152" y="106"/>
                    </a:lnTo>
                    <a:lnTo>
                      <a:pt x="152"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21" name="Freeform 8">
                <a:extLst>
                  <a:ext uri="{FF2B5EF4-FFF2-40B4-BE49-F238E27FC236}">
                    <a16:creationId xmlns:a16="http://schemas.microsoft.com/office/drawing/2014/main" id="{DA9C014B-E237-4460-9B7D-841AAA82987F}"/>
                  </a:ext>
                </a:extLst>
              </p:cNvPr>
              <p:cNvSpPr>
                <a:spLocks noEditPoints="1"/>
              </p:cNvSpPr>
              <p:nvPr/>
            </p:nvSpPr>
            <p:spPr bwMode="auto">
              <a:xfrm>
                <a:off x="6245822" y="2850015"/>
                <a:ext cx="185323" cy="185323"/>
              </a:xfrm>
              <a:custGeom>
                <a:avLst/>
                <a:gdLst>
                  <a:gd name="T0" fmla="*/ 154 w 306"/>
                  <a:gd name="T1" fmla="*/ 306 h 306"/>
                  <a:gd name="T2" fmla="*/ 122 w 306"/>
                  <a:gd name="T3" fmla="*/ 302 h 306"/>
                  <a:gd name="T4" fmla="*/ 94 w 306"/>
                  <a:gd name="T5" fmla="*/ 294 h 306"/>
                  <a:gd name="T6" fmla="*/ 68 w 306"/>
                  <a:gd name="T7" fmla="*/ 280 h 306"/>
                  <a:gd name="T8" fmla="*/ 46 w 306"/>
                  <a:gd name="T9" fmla="*/ 262 h 306"/>
                  <a:gd name="T10" fmla="*/ 26 w 306"/>
                  <a:gd name="T11" fmla="*/ 238 h 306"/>
                  <a:gd name="T12" fmla="*/ 12 w 306"/>
                  <a:gd name="T13" fmla="*/ 212 h 306"/>
                  <a:gd name="T14" fmla="*/ 4 w 306"/>
                  <a:gd name="T15" fmla="*/ 184 h 306"/>
                  <a:gd name="T16" fmla="*/ 0 w 306"/>
                  <a:gd name="T17" fmla="*/ 154 h 306"/>
                  <a:gd name="T18" fmla="*/ 2 w 306"/>
                  <a:gd name="T19" fmla="*/ 138 h 306"/>
                  <a:gd name="T20" fmla="*/ 8 w 306"/>
                  <a:gd name="T21" fmla="*/ 108 h 306"/>
                  <a:gd name="T22" fmla="*/ 18 w 306"/>
                  <a:gd name="T23" fmla="*/ 80 h 306"/>
                  <a:gd name="T24" fmla="*/ 36 w 306"/>
                  <a:gd name="T25" fmla="*/ 56 h 306"/>
                  <a:gd name="T26" fmla="*/ 56 w 306"/>
                  <a:gd name="T27" fmla="*/ 36 h 306"/>
                  <a:gd name="T28" fmla="*/ 80 w 306"/>
                  <a:gd name="T29" fmla="*/ 18 h 306"/>
                  <a:gd name="T30" fmla="*/ 108 w 306"/>
                  <a:gd name="T31" fmla="*/ 8 h 306"/>
                  <a:gd name="T32" fmla="*/ 138 w 306"/>
                  <a:gd name="T33" fmla="*/ 2 h 306"/>
                  <a:gd name="T34" fmla="*/ 154 w 306"/>
                  <a:gd name="T35" fmla="*/ 0 h 306"/>
                  <a:gd name="T36" fmla="*/ 184 w 306"/>
                  <a:gd name="T37" fmla="*/ 4 h 306"/>
                  <a:gd name="T38" fmla="*/ 212 w 306"/>
                  <a:gd name="T39" fmla="*/ 12 h 306"/>
                  <a:gd name="T40" fmla="*/ 238 w 306"/>
                  <a:gd name="T41" fmla="*/ 26 h 306"/>
                  <a:gd name="T42" fmla="*/ 260 w 306"/>
                  <a:gd name="T43" fmla="*/ 46 h 306"/>
                  <a:gd name="T44" fmla="*/ 280 w 306"/>
                  <a:gd name="T45" fmla="*/ 68 h 306"/>
                  <a:gd name="T46" fmla="*/ 294 w 306"/>
                  <a:gd name="T47" fmla="*/ 94 h 306"/>
                  <a:gd name="T48" fmla="*/ 302 w 306"/>
                  <a:gd name="T49" fmla="*/ 122 h 306"/>
                  <a:gd name="T50" fmla="*/ 306 w 306"/>
                  <a:gd name="T51" fmla="*/ 154 h 306"/>
                  <a:gd name="T52" fmla="*/ 304 w 306"/>
                  <a:gd name="T53" fmla="*/ 168 h 306"/>
                  <a:gd name="T54" fmla="*/ 298 w 306"/>
                  <a:gd name="T55" fmla="*/ 198 h 306"/>
                  <a:gd name="T56" fmla="*/ 288 w 306"/>
                  <a:gd name="T57" fmla="*/ 226 h 306"/>
                  <a:gd name="T58" fmla="*/ 270 w 306"/>
                  <a:gd name="T59" fmla="*/ 250 h 306"/>
                  <a:gd name="T60" fmla="*/ 250 w 306"/>
                  <a:gd name="T61" fmla="*/ 270 h 306"/>
                  <a:gd name="T62" fmla="*/ 226 w 306"/>
                  <a:gd name="T63" fmla="*/ 288 h 306"/>
                  <a:gd name="T64" fmla="*/ 198 w 306"/>
                  <a:gd name="T65" fmla="*/ 298 h 306"/>
                  <a:gd name="T66" fmla="*/ 168 w 306"/>
                  <a:gd name="T67" fmla="*/ 306 h 306"/>
                  <a:gd name="T68" fmla="*/ 154 w 306"/>
                  <a:gd name="T69" fmla="*/ 306 h 306"/>
                  <a:gd name="T70" fmla="*/ 154 w 306"/>
                  <a:gd name="T71" fmla="*/ 106 h 306"/>
                  <a:gd name="T72" fmla="*/ 134 w 306"/>
                  <a:gd name="T73" fmla="*/ 110 h 306"/>
                  <a:gd name="T74" fmla="*/ 120 w 306"/>
                  <a:gd name="T75" fmla="*/ 120 h 306"/>
                  <a:gd name="T76" fmla="*/ 110 w 306"/>
                  <a:gd name="T77" fmla="*/ 134 h 306"/>
                  <a:gd name="T78" fmla="*/ 106 w 306"/>
                  <a:gd name="T79" fmla="*/ 154 h 306"/>
                  <a:gd name="T80" fmla="*/ 106 w 306"/>
                  <a:gd name="T81" fmla="*/ 162 h 306"/>
                  <a:gd name="T82" fmla="*/ 114 w 306"/>
                  <a:gd name="T83" fmla="*/ 180 h 306"/>
                  <a:gd name="T84" fmla="*/ 126 w 306"/>
                  <a:gd name="T85" fmla="*/ 192 h 306"/>
                  <a:gd name="T86" fmla="*/ 144 w 306"/>
                  <a:gd name="T87" fmla="*/ 200 h 306"/>
                  <a:gd name="T88" fmla="*/ 154 w 306"/>
                  <a:gd name="T89" fmla="*/ 200 h 306"/>
                  <a:gd name="T90" fmla="*/ 172 w 306"/>
                  <a:gd name="T91" fmla="*/ 198 h 306"/>
                  <a:gd name="T92" fmla="*/ 186 w 306"/>
                  <a:gd name="T93" fmla="*/ 186 h 306"/>
                  <a:gd name="T94" fmla="*/ 196 w 306"/>
                  <a:gd name="T95" fmla="*/ 172 h 306"/>
                  <a:gd name="T96" fmla="*/ 200 w 306"/>
                  <a:gd name="T97" fmla="*/ 154 h 306"/>
                  <a:gd name="T98" fmla="*/ 200 w 306"/>
                  <a:gd name="T99" fmla="*/ 144 h 306"/>
                  <a:gd name="T100" fmla="*/ 192 w 306"/>
                  <a:gd name="T101" fmla="*/ 126 h 306"/>
                  <a:gd name="T102" fmla="*/ 180 w 306"/>
                  <a:gd name="T103" fmla="*/ 114 h 306"/>
                  <a:gd name="T104" fmla="*/ 162 w 306"/>
                  <a:gd name="T105" fmla="*/ 106 h 306"/>
                  <a:gd name="T106" fmla="*/ 154 w 306"/>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6" h="306">
                    <a:moveTo>
                      <a:pt x="154" y="306"/>
                    </a:moveTo>
                    <a:lnTo>
                      <a:pt x="154" y="306"/>
                    </a:lnTo>
                    <a:lnTo>
                      <a:pt x="138" y="306"/>
                    </a:lnTo>
                    <a:lnTo>
                      <a:pt x="122" y="302"/>
                    </a:lnTo>
                    <a:lnTo>
                      <a:pt x="108" y="298"/>
                    </a:lnTo>
                    <a:lnTo>
                      <a:pt x="94" y="294"/>
                    </a:lnTo>
                    <a:lnTo>
                      <a:pt x="80" y="288"/>
                    </a:lnTo>
                    <a:lnTo>
                      <a:pt x="68" y="280"/>
                    </a:lnTo>
                    <a:lnTo>
                      <a:pt x="56" y="270"/>
                    </a:lnTo>
                    <a:lnTo>
                      <a:pt x="46" y="262"/>
                    </a:lnTo>
                    <a:lnTo>
                      <a:pt x="36" y="250"/>
                    </a:lnTo>
                    <a:lnTo>
                      <a:pt x="26" y="238"/>
                    </a:lnTo>
                    <a:lnTo>
                      <a:pt x="18" y="226"/>
                    </a:lnTo>
                    <a:lnTo>
                      <a:pt x="12" y="212"/>
                    </a:lnTo>
                    <a:lnTo>
                      <a:pt x="8" y="198"/>
                    </a:lnTo>
                    <a:lnTo>
                      <a:pt x="4" y="184"/>
                    </a:lnTo>
                    <a:lnTo>
                      <a:pt x="2" y="168"/>
                    </a:lnTo>
                    <a:lnTo>
                      <a:pt x="0" y="154"/>
                    </a:lnTo>
                    <a:lnTo>
                      <a:pt x="0" y="154"/>
                    </a:lnTo>
                    <a:lnTo>
                      <a:pt x="2" y="138"/>
                    </a:lnTo>
                    <a:lnTo>
                      <a:pt x="4" y="122"/>
                    </a:lnTo>
                    <a:lnTo>
                      <a:pt x="8" y="108"/>
                    </a:lnTo>
                    <a:lnTo>
                      <a:pt x="12" y="94"/>
                    </a:lnTo>
                    <a:lnTo>
                      <a:pt x="18" y="80"/>
                    </a:lnTo>
                    <a:lnTo>
                      <a:pt x="26" y="68"/>
                    </a:lnTo>
                    <a:lnTo>
                      <a:pt x="36" y="56"/>
                    </a:lnTo>
                    <a:lnTo>
                      <a:pt x="46" y="46"/>
                    </a:lnTo>
                    <a:lnTo>
                      <a:pt x="56" y="36"/>
                    </a:lnTo>
                    <a:lnTo>
                      <a:pt x="68" y="26"/>
                    </a:lnTo>
                    <a:lnTo>
                      <a:pt x="80" y="18"/>
                    </a:lnTo>
                    <a:lnTo>
                      <a:pt x="94" y="12"/>
                    </a:lnTo>
                    <a:lnTo>
                      <a:pt x="108" y="8"/>
                    </a:lnTo>
                    <a:lnTo>
                      <a:pt x="122" y="4"/>
                    </a:lnTo>
                    <a:lnTo>
                      <a:pt x="138" y="2"/>
                    </a:lnTo>
                    <a:lnTo>
                      <a:pt x="154" y="0"/>
                    </a:lnTo>
                    <a:lnTo>
                      <a:pt x="154" y="0"/>
                    </a:lnTo>
                    <a:lnTo>
                      <a:pt x="168" y="2"/>
                    </a:lnTo>
                    <a:lnTo>
                      <a:pt x="184" y="4"/>
                    </a:lnTo>
                    <a:lnTo>
                      <a:pt x="198" y="8"/>
                    </a:lnTo>
                    <a:lnTo>
                      <a:pt x="212" y="12"/>
                    </a:lnTo>
                    <a:lnTo>
                      <a:pt x="226" y="18"/>
                    </a:lnTo>
                    <a:lnTo>
                      <a:pt x="238" y="26"/>
                    </a:lnTo>
                    <a:lnTo>
                      <a:pt x="250" y="36"/>
                    </a:lnTo>
                    <a:lnTo>
                      <a:pt x="260" y="46"/>
                    </a:lnTo>
                    <a:lnTo>
                      <a:pt x="270" y="56"/>
                    </a:lnTo>
                    <a:lnTo>
                      <a:pt x="280" y="68"/>
                    </a:lnTo>
                    <a:lnTo>
                      <a:pt x="288" y="80"/>
                    </a:lnTo>
                    <a:lnTo>
                      <a:pt x="294" y="94"/>
                    </a:lnTo>
                    <a:lnTo>
                      <a:pt x="298" y="108"/>
                    </a:lnTo>
                    <a:lnTo>
                      <a:pt x="302" y="122"/>
                    </a:lnTo>
                    <a:lnTo>
                      <a:pt x="304" y="138"/>
                    </a:lnTo>
                    <a:lnTo>
                      <a:pt x="306" y="154"/>
                    </a:lnTo>
                    <a:lnTo>
                      <a:pt x="306" y="154"/>
                    </a:lnTo>
                    <a:lnTo>
                      <a:pt x="304" y="168"/>
                    </a:lnTo>
                    <a:lnTo>
                      <a:pt x="302" y="184"/>
                    </a:lnTo>
                    <a:lnTo>
                      <a:pt x="298" y="198"/>
                    </a:lnTo>
                    <a:lnTo>
                      <a:pt x="294" y="212"/>
                    </a:lnTo>
                    <a:lnTo>
                      <a:pt x="288" y="226"/>
                    </a:lnTo>
                    <a:lnTo>
                      <a:pt x="280" y="238"/>
                    </a:lnTo>
                    <a:lnTo>
                      <a:pt x="270" y="250"/>
                    </a:lnTo>
                    <a:lnTo>
                      <a:pt x="260" y="262"/>
                    </a:lnTo>
                    <a:lnTo>
                      <a:pt x="250" y="270"/>
                    </a:lnTo>
                    <a:lnTo>
                      <a:pt x="238" y="280"/>
                    </a:lnTo>
                    <a:lnTo>
                      <a:pt x="226" y="288"/>
                    </a:lnTo>
                    <a:lnTo>
                      <a:pt x="212" y="294"/>
                    </a:lnTo>
                    <a:lnTo>
                      <a:pt x="198" y="298"/>
                    </a:lnTo>
                    <a:lnTo>
                      <a:pt x="184" y="302"/>
                    </a:lnTo>
                    <a:lnTo>
                      <a:pt x="168" y="306"/>
                    </a:lnTo>
                    <a:lnTo>
                      <a:pt x="154" y="306"/>
                    </a:lnTo>
                    <a:lnTo>
                      <a:pt x="154" y="306"/>
                    </a:lnTo>
                    <a:close/>
                    <a:moveTo>
                      <a:pt x="154" y="106"/>
                    </a:moveTo>
                    <a:lnTo>
                      <a:pt x="154" y="106"/>
                    </a:lnTo>
                    <a:lnTo>
                      <a:pt x="144" y="106"/>
                    </a:lnTo>
                    <a:lnTo>
                      <a:pt x="134" y="110"/>
                    </a:lnTo>
                    <a:lnTo>
                      <a:pt x="126" y="114"/>
                    </a:lnTo>
                    <a:lnTo>
                      <a:pt x="120" y="120"/>
                    </a:lnTo>
                    <a:lnTo>
                      <a:pt x="114" y="126"/>
                    </a:lnTo>
                    <a:lnTo>
                      <a:pt x="110" y="134"/>
                    </a:lnTo>
                    <a:lnTo>
                      <a:pt x="106" y="144"/>
                    </a:lnTo>
                    <a:lnTo>
                      <a:pt x="106" y="154"/>
                    </a:lnTo>
                    <a:lnTo>
                      <a:pt x="106" y="154"/>
                    </a:lnTo>
                    <a:lnTo>
                      <a:pt x="106" y="162"/>
                    </a:lnTo>
                    <a:lnTo>
                      <a:pt x="110" y="172"/>
                    </a:lnTo>
                    <a:lnTo>
                      <a:pt x="114" y="180"/>
                    </a:lnTo>
                    <a:lnTo>
                      <a:pt x="120" y="186"/>
                    </a:lnTo>
                    <a:lnTo>
                      <a:pt x="126" y="192"/>
                    </a:lnTo>
                    <a:lnTo>
                      <a:pt x="134" y="198"/>
                    </a:lnTo>
                    <a:lnTo>
                      <a:pt x="144" y="200"/>
                    </a:lnTo>
                    <a:lnTo>
                      <a:pt x="154" y="200"/>
                    </a:lnTo>
                    <a:lnTo>
                      <a:pt x="154" y="200"/>
                    </a:lnTo>
                    <a:lnTo>
                      <a:pt x="162" y="200"/>
                    </a:lnTo>
                    <a:lnTo>
                      <a:pt x="172" y="198"/>
                    </a:lnTo>
                    <a:lnTo>
                      <a:pt x="180" y="192"/>
                    </a:lnTo>
                    <a:lnTo>
                      <a:pt x="186" y="186"/>
                    </a:lnTo>
                    <a:lnTo>
                      <a:pt x="192" y="180"/>
                    </a:lnTo>
                    <a:lnTo>
                      <a:pt x="196" y="172"/>
                    </a:lnTo>
                    <a:lnTo>
                      <a:pt x="200" y="162"/>
                    </a:lnTo>
                    <a:lnTo>
                      <a:pt x="200" y="154"/>
                    </a:lnTo>
                    <a:lnTo>
                      <a:pt x="200" y="154"/>
                    </a:lnTo>
                    <a:lnTo>
                      <a:pt x="200" y="144"/>
                    </a:lnTo>
                    <a:lnTo>
                      <a:pt x="196" y="134"/>
                    </a:lnTo>
                    <a:lnTo>
                      <a:pt x="192" y="126"/>
                    </a:lnTo>
                    <a:lnTo>
                      <a:pt x="186" y="120"/>
                    </a:lnTo>
                    <a:lnTo>
                      <a:pt x="180" y="114"/>
                    </a:lnTo>
                    <a:lnTo>
                      <a:pt x="172" y="110"/>
                    </a:lnTo>
                    <a:lnTo>
                      <a:pt x="162" y="106"/>
                    </a:lnTo>
                    <a:lnTo>
                      <a:pt x="154" y="106"/>
                    </a:lnTo>
                    <a:lnTo>
                      <a:pt x="154"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22" name="Freeform 9">
                <a:extLst>
                  <a:ext uri="{FF2B5EF4-FFF2-40B4-BE49-F238E27FC236}">
                    <a16:creationId xmlns:a16="http://schemas.microsoft.com/office/drawing/2014/main" id="{13C3B8EC-49B4-4361-8447-1D3ED63577AB}"/>
                  </a:ext>
                </a:extLst>
              </p:cNvPr>
              <p:cNvSpPr>
                <a:spLocks/>
              </p:cNvSpPr>
              <p:nvPr/>
            </p:nvSpPr>
            <p:spPr bwMode="auto">
              <a:xfrm>
                <a:off x="5875176" y="3006268"/>
                <a:ext cx="190168" cy="102957"/>
              </a:xfrm>
              <a:custGeom>
                <a:avLst/>
                <a:gdLst>
                  <a:gd name="T0" fmla="*/ 262 w 314"/>
                  <a:gd name="T1" fmla="*/ 170 h 170"/>
                  <a:gd name="T2" fmla="*/ 262 w 314"/>
                  <a:gd name="T3" fmla="*/ 170 h 170"/>
                  <a:gd name="T4" fmla="*/ 254 w 314"/>
                  <a:gd name="T5" fmla="*/ 170 h 170"/>
                  <a:gd name="T6" fmla="*/ 246 w 314"/>
                  <a:gd name="T7" fmla="*/ 168 h 170"/>
                  <a:gd name="T8" fmla="*/ 36 w 314"/>
                  <a:gd name="T9" fmla="*/ 104 h 170"/>
                  <a:gd name="T10" fmla="*/ 36 w 314"/>
                  <a:gd name="T11" fmla="*/ 104 h 170"/>
                  <a:gd name="T12" fmla="*/ 26 w 314"/>
                  <a:gd name="T13" fmla="*/ 100 h 170"/>
                  <a:gd name="T14" fmla="*/ 18 w 314"/>
                  <a:gd name="T15" fmla="*/ 94 h 170"/>
                  <a:gd name="T16" fmla="*/ 10 w 314"/>
                  <a:gd name="T17" fmla="*/ 86 h 170"/>
                  <a:gd name="T18" fmla="*/ 6 w 314"/>
                  <a:gd name="T19" fmla="*/ 78 h 170"/>
                  <a:gd name="T20" fmla="*/ 2 w 314"/>
                  <a:gd name="T21" fmla="*/ 68 h 170"/>
                  <a:gd name="T22" fmla="*/ 0 w 314"/>
                  <a:gd name="T23" fmla="*/ 58 h 170"/>
                  <a:gd name="T24" fmla="*/ 0 w 314"/>
                  <a:gd name="T25" fmla="*/ 48 h 170"/>
                  <a:gd name="T26" fmla="*/ 2 w 314"/>
                  <a:gd name="T27" fmla="*/ 38 h 170"/>
                  <a:gd name="T28" fmla="*/ 2 w 314"/>
                  <a:gd name="T29" fmla="*/ 38 h 170"/>
                  <a:gd name="T30" fmla="*/ 6 w 314"/>
                  <a:gd name="T31" fmla="*/ 28 h 170"/>
                  <a:gd name="T32" fmla="*/ 12 w 314"/>
                  <a:gd name="T33" fmla="*/ 20 h 170"/>
                  <a:gd name="T34" fmla="*/ 18 w 314"/>
                  <a:gd name="T35" fmla="*/ 12 h 170"/>
                  <a:gd name="T36" fmla="*/ 28 w 314"/>
                  <a:gd name="T37" fmla="*/ 6 h 170"/>
                  <a:gd name="T38" fmla="*/ 36 w 314"/>
                  <a:gd name="T39" fmla="*/ 2 h 170"/>
                  <a:gd name="T40" fmla="*/ 46 w 314"/>
                  <a:gd name="T41" fmla="*/ 0 h 170"/>
                  <a:gd name="T42" fmla="*/ 56 w 314"/>
                  <a:gd name="T43" fmla="*/ 0 h 170"/>
                  <a:gd name="T44" fmla="*/ 68 w 314"/>
                  <a:gd name="T45" fmla="*/ 4 h 170"/>
                  <a:gd name="T46" fmla="*/ 278 w 314"/>
                  <a:gd name="T47" fmla="*/ 68 h 170"/>
                  <a:gd name="T48" fmla="*/ 278 w 314"/>
                  <a:gd name="T49" fmla="*/ 68 h 170"/>
                  <a:gd name="T50" fmla="*/ 286 w 314"/>
                  <a:gd name="T51" fmla="*/ 72 h 170"/>
                  <a:gd name="T52" fmla="*/ 296 w 314"/>
                  <a:gd name="T53" fmla="*/ 78 h 170"/>
                  <a:gd name="T54" fmla="*/ 302 w 314"/>
                  <a:gd name="T55" fmla="*/ 86 h 170"/>
                  <a:gd name="T56" fmla="*/ 308 w 314"/>
                  <a:gd name="T57" fmla="*/ 94 h 170"/>
                  <a:gd name="T58" fmla="*/ 312 w 314"/>
                  <a:gd name="T59" fmla="*/ 104 h 170"/>
                  <a:gd name="T60" fmla="*/ 314 w 314"/>
                  <a:gd name="T61" fmla="*/ 114 h 170"/>
                  <a:gd name="T62" fmla="*/ 314 w 314"/>
                  <a:gd name="T63" fmla="*/ 124 h 170"/>
                  <a:gd name="T64" fmla="*/ 312 w 314"/>
                  <a:gd name="T65" fmla="*/ 134 h 170"/>
                  <a:gd name="T66" fmla="*/ 312 w 314"/>
                  <a:gd name="T67" fmla="*/ 134 h 170"/>
                  <a:gd name="T68" fmla="*/ 308 w 314"/>
                  <a:gd name="T69" fmla="*/ 142 h 170"/>
                  <a:gd name="T70" fmla="*/ 304 w 314"/>
                  <a:gd name="T71" fmla="*/ 150 h 170"/>
                  <a:gd name="T72" fmla="*/ 298 w 314"/>
                  <a:gd name="T73" fmla="*/ 156 h 170"/>
                  <a:gd name="T74" fmla="*/ 292 w 314"/>
                  <a:gd name="T75" fmla="*/ 160 h 170"/>
                  <a:gd name="T76" fmla="*/ 286 w 314"/>
                  <a:gd name="T77" fmla="*/ 166 h 170"/>
                  <a:gd name="T78" fmla="*/ 278 w 314"/>
                  <a:gd name="T79" fmla="*/ 168 h 170"/>
                  <a:gd name="T80" fmla="*/ 270 w 314"/>
                  <a:gd name="T81" fmla="*/ 170 h 170"/>
                  <a:gd name="T82" fmla="*/ 262 w 314"/>
                  <a:gd name="T83" fmla="*/ 170 h 170"/>
                  <a:gd name="T84" fmla="*/ 262 w 314"/>
                  <a:gd name="T85" fmla="*/ 17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4" h="170">
                    <a:moveTo>
                      <a:pt x="262" y="170"/>
                    </a:moveTo>
                    <a:lnTo>
                      <a:pt x="262" y="170"/>
                    </a:lnTo>
                    <a:lnTo>
                      <a:pt x="254" y="170"/>
                    </a:lnTo>
                    <a:lnTo>
                      <a:pt x="246" y="168"/>
                    </a:lnTo>
                    <a:lnTo>
                      <a:pt x="36" y="104"/>
                    </a:lnTo>
                    <a:lnTo>
                      <a:pt x="36" y="104"/>
                    </a:lnTo>
                    <a:lnTo>
                      <a:pt x="26" y="100"/>
                    </a:lnTo>
                    <a:lnTo>
                      <a:pt x="18" y="94"/>
                    </a:lnTo>
                    <a:lnTo>
                      <a:pt x="10" y="86"/>
                    </a:lnTo>
                    <a:lnTo>
                      <a:pt x="6" y="78"/>
                    </a:lnTo>
                    <a:lnTo>
                      <a:pt x="2" y="68"/>
                    </a:lnTo>
                    <a:lnTo>
                      <a:pt x="0" y="58"/>
                    </a:lnTo>
                    <a:lnTo>
                      <a:pt x="0" y="48"/>
                    </a:lnTo>
                    <a:lnTo>
                      <a:pt x="2" y="38"/>
                    </a:lnTo>
                    <a:lnTo>
                      <a:pt x="2" y="38"/>
                    </a:lnTo>
                    <a:lnTo>
                      <a:pt x="6" y="28"/>
                    </a:lnTo>
                    <a:lnTo>
                      <a:pt x="12" y="20"/>
                    </a:lnTo>
                    <a:lnTo>
                      <a:pt x="18" y="12"/>
                    </a:lnTo>
                    <a:lnTo>
                      <a:pt x="28" y="6"/>
                    </a:lnTo>
                    <a:lnTo>
                      <a:pt x="36" y="2"/>
                    </a:lnTo>
                    <a:lnTo>
                      <a:pt x="46" y="0"/>
                    </a:lnTo>
                    <a:lnTo>
                      <a:pt x="56" y="0"/>
                    </a:lnTo>
                    <a:lnTo>
                      <a:pt x="68" y="4"/>
                    </a:lnTo>
                    <a:lnTo>
                      <a:pt x="278" y="68"/>
                    </a:lnTo>
                    <a:lnTo>
                      <a:pt x="278" y="68"/>
                    </a:lnTo>
                    <a:lnTo>
                      <a:pt x="286" y="72"/>
                    </a:lnTo>
                    <a:lnTo>
                      <a:pt x="296" y="78"/>
                    </a:lnTo>
                    <a:lnTo>
                      <a:pt x="302" y="86"/>
                    </a:lnTo>
                    <a:lnTo>
                      <a:pt x="308" y="94"/>
                    </a:lnTo>
                    <a:lnTo>
                      <a:pt x="312" y="104"/>
                    </a:lnTo>
                    <a:lnTo>
                      <a:pt x="314" y="114"/>
                    </a:lnTo>
                    <a:lnTo>
                      <a:pt x="314" y="124"/>
                    </a:lnTo>
                    <a:lnTo>
                      <a:pt x="312" y="134"/>
                    </a:lnTo>
                    <a:lnTo>
                      <a:pt x="312" y="134"/>
                    </a:lnTo>
                    <a:lnTo>
                      <a:pt x="308" y="142"/>
                    </a:lnTo>
                    <a:lnTo>
                      <a:pt x="304" y="150"/>
                    </a:lnTo>
                    <a:lnTo>
                      <a:pt x="298" y="156"/>
                    </a:lnTo>
                    <a:lnTo>
                      <a:pt x="292" y="160"/>
                    </a:lnTo>
                    <a:lnTo>
                      <a:pt x="286" y="166"/>
                    </a:lnTo>
                    <a:lnTo>
                      <a:pt x="278" y="168"/>
                    </a:lnTo>
                    <a:lnTo>
                      <a:pt x="270" y="170"/>
                    </a:lnTo>
                    <a:lnTo>
                      <a:pt x="262" y="170"/>
                    </a:lnTo>
                    <a:lnTo>
                      <a:pt x="262" y="170"/>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23" name="Freeform 10">
                <a:extLst>
                  <a:ext uri="{FF2B5EF4-FFF2-40B4-BE49-F238E27FC236}">
                    <a16:creationId xmlns:a16="http://schemas.microsoft.com/office/drawing/2014/main" id="{B4DB99EF-D41B-4312-98AF-CF764443A430}"/>
                  </a:ext>
                </a:extLst>
              </p:cNvPr>
              <p:cNvSpPr>
                <a:spLocks/>
              </p:cNvSpPr>
              <p:nvPr/>
            </p:nvSpPr>
            <p:spPr bwMode="auto">
              <a:xfrm>
                <a:off x="6123485" y="2952972"/>
                <a:ext cx="202281" cy="156253"/>
              </a:xfrm>
              <a:custGeom>
                <a:avLst/>
                <a:gdLst>
                  <a:gd name="T0" fmla="*/ 52 w 334"/>
                  <a:gd name="T1" fmla="*/ 258 h 258"/>
                  <a:gd name="T2" fmla="*/ 52 w 334"/>
                  <a:gd name="T3" fmla="*/ 258 h 258"/>
                  <a:gd name="T4" fmla="*/ 40 w 334"/>
                  <a:gd name="T5" fmla="*/ 258 h 258"/>
                  <a:gd name="T6" fmla="*/ 28 w 334"/>
                  <a:gd name="T7" fmla="*/ 252 h 258"/>
                  <a:gd name="T8" fmla="*/ 16 w 334"/>
                  <a:gd name="T9" fmla="*/ 246 h 258"/>
                  <a:gd name="T10" fmla="*/ 8 w 334"/>
                  <a:gd name="T11" fmla="*/ 236 h 258"/>
                  <a:gd name="T12" fmla="*/ 8 w 334"/>
                  <a:gd name="T13" fmla="*/ 236 h 258"/>
                  <a:gd name="T14" fmla="*/ 4 w 334"/>
                  <a:gd name="T15" fmla="*/ 226 h 258"/>
                  <a:gd name="T16" fmla="*/ 0 w 334"/>
                  <a:gd name="T17" fmla="*/ 216 h 258"/>
                  <a:gd name="T18" fmla="*/ 0 w 334"/>
                  <a:gd name="T19" fmla="*/ 206 h 258"/>
                  <a:gd name="T20" fmla="*/ 0 w 334"/>
                  <a:gd name="T21" fmla="*/ 196 h 258"/>
                  <a:gd name="T22" fmla="*/ 4 w 334"/>
                  <a:gd name="T23" fmla="*/ 186 h 258"/>
                  <a:gd name="T24" fmla="*/ 8 w 334"/>
                  <a:gd name="T25" fmla="*/ 178 h 258"/>
                  <a:gd name="T26" fmla="*/ 14 w 334"/>
                  <a:gd name="T27" fmla="*/ 170 h 258"/>
                  <a:gd name="T28" fmla="*/ 22 w 334"/>
                  <a:gd name="T29" fmla="*/ 162 h 258"/>
                  <a:gd name="T30" fmla="*/ 252 w 334"/>
                  <a:gd name="T31" fmla="*/ 8 h 258"/>
                  <a:gd name="T32" fmla="*/ 252 w 334"/>
                  <a:gd name="T33" fmla="*/ 8 h 258"/>
                  <a:gd name="T34" fmla="*/ 262 w 334"/>
                  <a:gd name="T35" fmla="*/ 4 h 258"/>
                  <a:gd name="T36" fmla="*/ 272 w 334"/>
                  <a:gd name="T37" fmla="*/ 0 h 258"/>
                  <a:gd name="T38" fmla="*/ 282 w 334"/>
                  <a:gd name="T39" fmla="*/ 0 h 258"/>
                  <a:gd name="T40" fmla="*/ 292 w 334"/>
                  <a:gd name="T41" fmla="*/ 0 h 258"/>
                  <a:gd name="T42" fmla="*/ 302 w 334"/>
                  <a:gd name="T43" fmla="*/ 4 h 258"/>
                  <a:gd name="T44" fmla="*/ 310 w 334"/>
                  <a:gd name="T45" fmla="*/ 8 h 258"/>
                  <a:gd name="T46" fmla="*/ 318 w 334"/>
                  <a:gd name="T47" fmla="*/ 14 h 258"/>
                  <a:gd name="T48" fmla="*/ 326 w 334"/>
                  <a:gd name="T49" fmla="*/ 22 h 258"/>
                  <a:gd name="T50" fmla="*/ 326 w 334"/>
                  <a:gd name="T51" fmla="*/ 22 h 258"/>
                  <a:gd name="T52" fmla="*/ 330 w 334"/>
                  <a:gd name="T53" fmla="*/ 32 h 258"/>
                  <a:gd name="T54" fmla="*/ 334 w 334"/>
                  <a:gd name="T55" fmla="*/ 42 h 258"/>
                  <a:gd name="T56" fmla="*/ 334 w 334"/>
                  <a:gd name="T57" fmla="*/ 52 h 258"/>
                  <a:gd name="T58" fmla="*/ 334 w 334"/>
                  <a:gd name="T59" fmla="*/ 62 h 258"/>
                  <a:gd name="T60" fmla="*/ 330 w 334"/>
                  <a:gd name="T61" fmla="*/ 72 h 258"/>
                  <a:gd name="T62" fmla="*/ 326 w 334"/>
                  <a:gd name="T63" fmla="*/ 80 h 258"/>
                  <a:gd name="T64" fmla="*/ 320 w 334"/>
                  <a:gd name="T65" fmla="*/ 88 h 258"/>
                  <a:gd name="T66" fmla="*/ 312 w 334"/>
                  <a:gd name="T67" fmla="*/ 96 h 258"/>
                  <a:gd name="T68" fmla="*/ 82 w 334"/>
                  <a:gd name="T69" fmla="*/ 250 h 258"/>
                  <a:gd name="T70" fmla="*/ 82 w 334"/>
                  <a:gd name="T71" fmla="*/ 250 h 258"/>
                  <a:gd name="T72" fmla="*/ 74 w 334"/>
                  <a:gd name="T73" fmla="*/ 254 h 258"/>
                  <a:gd name="T74" fmla="*/ 66 w 334"/>
                  <a:gd name="T75" fmla="*/ 256 h 258"/>
                  <a:gd name="T76" fmla="*/ 52 w 334"/>
                  <a:gd name="T77" fmla="*/ 258 h 258"/>
                  <a:gd name="T78" fmla="*/ 52 w 334"/>
                  <a:gd name="T79" fmla="*/ 258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34" h="258">
                    <a:moveTo>
                      <a:pt x="52" y="258"/>
                    </a:moveTo>
                    <a:lnTo>
                      <a:pt x="52" y="258"/>
                    </a:lnTo>
                    <a:lnTo>
                      <a:pt x="40" y="258"/>
                    </a:lnTo>
                    <a:lnTo>
                      <a:pt x="28" y="252"/>
                    </a:lnTo>
                    <a:lnTo>
                      <a:pt x="16" y="246"/>
                    </a:lnTo>
                    <a:lnTo>
                      <a:pt x="8" y="236"/>
                    </a:lnTo>
                    <a:lnTo>
                      <a:pt x="8" y="236"/>
                    </a:lnTo>
                    <a:lnTo>
                      <a:pt x="4" y="226"/>
                    </a:lnTo>
                    <a:lnTo>
                      <a:pt x="0" y="216"/>
                    </a:lnTo>
                    <a:lnTo>
                      <a:pt x="0" y="206"/>
                    </a:lnTo>
                    <a:lnTo>
                      <a:pt x="0" y="196"/>
                    </a:lnTo>
                    <a:lnTo>
                      <a:pt x="4" y="186"/>
                    </a:lnTo>
                    <a:lnTo>
                      <a:pt x="8" y="178"/>
                    </a:lnTo>
                    <a:lnTo>
                      <a:pt x="14" y="170"/>
                    </a:lnTo>
                    <a:lnTo>
                      <a:pt x="22" y="162"/>
                    </a:lnTo>
                    <a:lnTo>
                      <a:pt x="252" y="8"/>
                    </a:lnTo>
                    <a:lnTo>
                      <a:pt x="252" y="8"/>
                    </a:lnTo>
                    <a:lnTo>
                      <a:pt x="262" y="4"/>
                    </a:lnTo>
                    <a:lnTo>
                      <a:pt x="272" y="0"/>
                    </a:lnTo>
                    <a:lnTo>
                      <a:pt x="282" y="0"/>
                    </a:lnTo>
                    <a:lnTo>
                      <a:pt x="292" y="0"/>
                    </a:lnTo>
                    <a:lnTo>
                      <a:pt x="302" y="4"/>
                    </a:lnTo>
                    <a:lnTo>
                      <a:pt x="310" y="8"/>
                    </a:lnTo>
                    <a:lnTo>
                      <a:pt x="318" y="14"/>
                    </a:lnTo>
                    <a:lnTo>
                      <a:pt x="326" y="22"/>
                    </a:lnTo>
                    <a:lnTo>
                      <a:pt x="326" y="22"/>
                    </a:lnTo>
                    <a:lnTo>
                      <a:pt x="330" y="32"/>
                    </a:lnTo>
                    <a:lnTo>
                      <a:pt x="334" y="42"/>
                    </a:lnTo>
                    <a:lnTo>
                      <a:pt x="334" y="52"/>
                    </a:lnTo>
                    <a:lnTo>
                      <a:pt x="334" y="62"/>
                    </a:lnTo>
                    <a:lnTo>
                      <a:pt x="330" y="72"/>
                    </a:lnTo>
                    <a:lnTo>
                      <a:pt x="326" y="80"/>
                    </a:lnTo>
                    <a:lnTo>
                      <a:pt x="320" y="88"/>
                    </a:lnTo>
                    <a:lnTo>
                      <a:pt x="312" y="96"/>
                    </a:lnTo>
                    <a:lnTo>
                      <a:pt x="82" y="250"/>
                    </a:lnTo>
                    <a:lnTo>
                      <a:pt x="82" y="250"/>
                    </a:lnTo>
                    <a:lnTo>
                      <a:pt x="74" y="254"/>
                    </a:lnTo>
                    <a:lnTo>
                      <a:pt x="66" y="256"/>
                    </a:lnTo>
                    <a:lnTo>
                      <a:pt x="52" y="258"/>
                    </a:lnTo>
                    <a:lnTo>
                      <a:pt x="52" y="25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24" name="Freeform 11">
                <a:extLst>
                  <a:ext uri="{FF2B5EF4-FFF2-40B4-BE49-F238E27FC236}">
                    <a16:creationId xmlns:a16="http://schemas.microsoft.com/office/drawing/2014/main" id="{8B3BDC7C-6389-4571-98B8-1E822271A0CF}"/>
                  </a:ext>
                </a:extLst>
              </p:cNvPr>
              <p:cNvSpPr>
                <a:spLocks/>
              </p:cNvSpPr>
              <p:nvPr/>
            </p:nvSpPr>
            <p:spPr bwMode="auto">
              <a:xfrm>
                <a:off x="5628079" y="3026859"/>
                <a:ext cx="208337" cy="180478"/>
              </a:xfrm>
              <a:custGeom>
                <a:avLst/>
                <a:gdLst>
                  <a:gd name="T0" fmla="*/ 52 w 344"/>
                  <a:gd name="T1" fmla="*/ 298 h 298"/>
                  <a:gd name="T2" fmla="*/ 52 w 344"/>
                  <a:gd name="T3" fmla="*/ 298 h 298"/>
                  <a:gd name="T4" fmla="*/ 42 w 344"/>
                  <a:gd name="T5" fmla="*/ 298 h 298"/>
                  <a:gd name="T6" fmla="*/ 30 w 344"/>
                  <a:gd name="T7" fmla="*/ 294 h 298"/>
                  <a:gd name="T8" fmla="*/ 20 w 344"/>
                  <a:gd name="T9" fmla="*/ 288 h 298"/>
                  <a:gd name="T10" fmla="*/ 12 w 344"/>
                  <a:gd name="T11" fmla="*/ 278 h 298"/>
                  <a:gd name="T12" fmla="*/ 12 w 344"/>
                  <a:gd name="T13" fmla="*/ 278 h 298"/>
                  <a:gd name="T14" fmla="*/ 6 w 344"/>
                  <a:gd name="T15" fmla="*/ 270 h 298"/>
                  <a:gd name="T16" fmla="*/ 2 w 344"/>
                  <a:gd name="T17" fmla="*/ 260 h 298"/>
                  <a:gd name="T18" fmla="*/ 0 w 344"/>
                  <a:gd name="T19" fmla="*/ 250 h 298"/>
                  <a:gd name="T20" fmla="*/ 0 w 344"/>
                  <a:gd name="T21" fmla="*/ 240 h 298"/>
                  <a:gd name="T22" fmla="*/ 2 w 344"/>
                  <a:gd name="T23" fmla="*/ 230 h 298"/>
                  <a:gd name="T24" fmla="*/ 6 w 344"/>
                  <a:gd name="T25" fmla="*/ 220 h 298"/>
                  <a:gd name="T26" fmla="*/ 12 w 344"/>
                  <a:gd name="T27" fmla="*/ 212 h 298"/>
                  <a:gd name="T28" fmla="*/ 20 w 344"/>
                  <a:gd name="T29" fmla="*/ 204 h 298"/>
                  <a:gd name="T30" fmla="*/ 260 w 344"/>
                  <a:gd name="T31" fmla="*/ 10 h 298"/>
                  <a:gd name="T32" fmla="*/ 260 w 344"/>
                  <a:gd name="T33" fmla="*/ 10 h 298"/>
                  <a:gd name="T34" fmla="*/ 268 w 344"/>
                  <a:gd name="T35" fmla="*/ 6 h 298"/>
                  <a:gd name="T36" fmla="*/ 278 w 344"/>
                  <a:gd name="T37" fmla="*/ 2 h 298"/>
                  <a:gd name="T38" fmla="*/ 288 w 344"/>
                  <a:gd name="T39" fmla="*/ 0 h 298"/>
                  <a:gd name="T40" fmla="*/ 298 w 344"/>
                  <a:gd name="T41" fmla="*/ 0 h 298"/>
                  <a:gd name="T42" fmla="*/ 308 w 344"/>
                  <a:gd name="T43" fmla="*/ 2 h 298"/>
                  <a:gd name="T44" fmla="*/ 318 w 344"/>
                  <a:gd name="T45" fmla="*/ 6 h 298"/>
                  <a:gd name="T46" fmla="*/ 326 w 344"/>
                  <a:gd name="T47" fmla="*/ 12 h 298"/>
                  <a:gd name="T48" fmla="*/ 334 w 344"/>
                  <a:gd name="T49" fmla="*/ 18 h 298"/>
                  <a:gd name="T50" fmla="*/ 334 w 344"/>
                  <a:gd name="T51" fmla="*/ 18 h 298"/>
                  <a:gd name="T52" fmla="*/ 340 w 344"/>
                  <a:gd name="T53" fmla="*/ 28 h 298"/>
                  <a:gd name="T54" fmla="*/ 344 w 344"/>
                  <a:gd name="T55" fmla="*/ 38 h 298"/>
                  <a:gd name="T56" fmla="*/ 344 w 344"/>
                  <a:gd name="T57" fmla="*/ 48 h 298"/>
                  <a:gd name="T58" fmla="*/ 344 w 344"/>
                  <a:gd name="T59" fmla="*/ 58 h 298"/>
                  <a:gd name="T60" fmla="*/ 342 w 344"/>
                  <a:gd name="T61" fmla="*/ 68 h 298"/>
                  <a:gd name="T62" fmla="*/ 338 w 344"/>
                  <a:gd name="T63" fmla="*/ 76 h 298"/>
                  <a:gd name="T64" fmla="*/ 334 w 344"/>
                  <a:gd name="T65" fmla="*/ 86 h 298"/>
                  <a:gd name="T66" fmla="*/ 326 w 344"/>
                  <a:gd name="T67" fmla="*/ 92 h 298"/>
                  <a:gd name="T68" fmla="*/ 86 w 344"/>
                  <a:gd name="T69" fmla="*/ 286 h 298"/>
                  <a:gd name="T70" fmla="*/ 86 w 344"/>
                  <a:gd name="T71" fmla="*/ 286 h 298"/>
                  <a:gd name="T72" fmla="*/ 78 w 344"/>
                  <a:gd name="T73" fmla="*/ 292 h 298"/>
                  <a:gd name="T74" fmla="*/ 70 w 344"/>
                  <a:gd name="T75" fmla="*/ 296 h 298"/>
                  <a:gd name="T76" fmla="*/ 62 w 344"/>
                  <a:gd name="T77" fmla="*/ 298 h 298"/>
                  <a:gd name="T78" fmla="*/ 52 w 344"/>
                  <a:gd name="T79" fmla="*/ 298 h 298"/>
                  <a:gd name="T80" fmla="*/ 52 w 344"/>
                  <a:gd name="T81" fmla="*/ 298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4" h="298">
                    <a:moveTo>
                      <a:pt x="52" y="298"/>
                    </a:moveTo>
                    <a:lnTo>
                      <a:pt x="52" y="298"/>
                    </a:lnTo>
                    <a:lnTo>
                      <a:pt x="42" y="298"/>
                    </a:lnTo>
                    <a:lnTo>
                      <a:pt x="30" y="294"/>
                    </a:lnTo>
                    <a:lnTo>
                      <a:pt x="20" y="288"/>
                    </a:lnTo>
                    <a:lnTo>
                      <a:pt x="12" y="278"/>
                    </a:lnTo>
                    <a:lnTo>
                      <a:pt x="12" y="278"/>
                    </a:lnTo>
                    <a:lnTo>
                      <a:pt x="6" y="270"/>
                    </a:lnTo>
                    <a:lnTo>
                      <a:pt x="2" y="260"/>
                    </a:lnTo>
                    <a:lnTo>
                      <a:pt x="0" y="250"/>
                    </a:lnTo>
                    <a:lnTo>
                      <a:pt x="0" y="240"/>
                    </a:lnTo>
                    <a:lnTo>
                      <a:pt x="2" y="230"/>
                    </a:lnTo>
                    <a:lnTo>
                      <a:pt x="6" y="220"/>
                    </a:lnTo>
                    <a:lnTo>
                      <a:pt x="12" y="212"/>
                    </a:lnTo>
                    <a:lnTo>
                      <a:pt x="20" y="204"/>
                    </a:lnTo>
                    <a:lnTo>
                      <a:pt x="260" y="10"/>
                    </a:lnTo>
                    <a:lnTo>
                      <a:pt x="260" y="10"/>
                    </a:lnTo>
                    <a:lnTo>
                      <a:pt x="268" y="6"/>
                    </a:lnTo>
                    <a:lnTo>
                      <a:pt x="278" y="2"/>
                    </a:lnTo>
                    <a:lnTo>
                      <a:pt x="288" y="0"/>
                    </a:lnTo>
                    <a:lnTo>
                      <a:pt x="298" y="0"/>
                    </a:lnTo>
                    <a:lnTo>
                      <a:pt x="308" y="2"/>
                    </a:lnTo>
                    <a:lnTo>
                      <a:pt x="318" y="6"/>
                    </a:lnTo>
                    <a:lnTo>
                      <a:pt x="326" y="12"/>
                    </a:lnTo>
                    <a:lnTo>
                      <a:pt x="334" y="18"/>
                    </a:lnTo>
                    <a:lnTo>
                      <a:pt x="334" y="18"/>
                    </a:lnTo>
                    <a:lnTo>
                      <a:pt x="340" y="28"/>
                    </a:lnTo>
                    <a:lnTo>
                      <a:pt x="344" y="38"/>
                    </a:lnTo>
                    <a:lnTo>
                      <a:pt x="344" y="48"/>
                    </a:lnTo>
                    <a:lnTo>
                      <a:pt x="344" y="58"/>
                    </a:lnTo>
                    <a:lnTo>
                      <a:pt x="342" y="68"/>
                    </a:lnTo>
                    <a:lnTo>
                      <a:pt x="338" y="76"/>
                    </a:lnTo>
                    <a:lnTo>
                      <a:pt x="334" y="86"/>
                    </a:lnTo>
                    <a:lnTo>
                      <a:pt x="326" y="92"/>
                    </a:lnTo>
                    <a:lnTo>
                      <a:pt x="86" y="286"/>
                    </a:lnTo>
                    <a:lnTo>
                      <a:pt x="86" y="286"/>
                    </a:lnTo>
                    <a:lnTo>
                      <a:pt x="78" y="292"/>
                    </a:lnTo>
                    <a:lnTo>
                      <a:pt x="70" y="296"/>
                    </a:lnTo>
                    <a:lnTo>
                      <a:pt x="62" y="298"/>
                    </a:lnTo>
                    <a:lnTo>
                      <a:pt x="52" y="298"/>
                    </a:lnTo>
                    <a:lnTo>
                      <a:pt x="52" y="29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25" name="Oval 24">
                <a:extLst>
                  <a:ext uri="{FF2B5EF4-FFF2-40B4-BE49-F238E27FC236}">
                    <a16:creationId xmlns:a16="http://schemas.microsoft.com/office/drawing/2014/main" id="{2DCD9E25-037E-4320-8352-C516EE2E6238}"/>
                  </a:ext>
                </a:extLst>
              </p:cNvPr>
              <p:cNvSpPr/>
              <p:nvPr/>
            </p:nvSpPr>
            <p:spPr bwMode="auto">
              <a:xfrm>
                <a:off x="5413104" y="2598477"/>
                <a:ext cx="1326042" cy="1326043"/>
              </a:xfrm>
              <a:prstGeom prst="ellipse">
                <a:avLst/>
              </a:prstGeom>
              <a:noFill/>
              <a:ln w="5715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699354"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grpSp>
        <p:nvGrpSpPr>
          <p:cNvPr id="26" name="Group 25">
            <a:extLst>
              <a:ext uri="{FF2B5EF4-FFF2-40B4-BE49-F238E27FC236}">
                <a16:creationId xmlns:a16="http://schemas.microsoft.com/office/drawing/2014/main" id="{999B9909-46A7-4B5E-872D-8147581DEE32}"/>
              </a:ext>
            </a:extLst>
          </p:cNvPr>
          <p:cNvGrpSpPr/>
          <p:nvPr userDrawn="1"/>
        </p:nvGrpSpPr>
        <p:grpSpPr>
          <a:xfrm rot="16200000">
            <a:off x="2686558" y="3784724"/>
            <a:ext cx="182438" cy="5555552"/>
            <a:chOff x="9312007" y="34787"/>
            <a:chExt cx="1212906" cy="3143923"/>
          </a:xfrm>
        </p:grpSpPr>
        <p:sp>
          <p:nvSpPr>
            <p:cNvPr id="27" name="Bent Arrow 26">
              <a:extLst>
                <a:ext uri="{FF2B5EF4-FFF2-40B4-BE49-F238E27FC236}">
                  <a16:creationId xmlns:a16="http://schemas.microsoft.com/office/drawing/2014/main" id="{37DFB64E-F825-4DB0-BF10-C994178000CA}"/>
                </a:ext>
              </a:extLst>
            </p:cNvPr>
            <p:cNvSpPr/>
            <p:nvPr/>
          </p:nvSpPr>
          <p:spPr bwMode="auto">
            <a:xfrm flipH="1">
              <a:off x="9832459" y="1745357"/>
              <a:ext cx="692454" cy="1433353"/>
            </a:xfrm>
            <a:prstGeom prst="bentArrow">
              <a:avLst>
                <a:gd name="adj1" fmla="val 25000"/>
                <a:gd name="adj2" fmla="val 0"/>
                <a:gd name="adj3" fmla="val 25000"/>
                <a:gd name="adj4" fmla="val 75000"/>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699354"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 name="Bent Arrow 27">
              <a:extLst>
                <a:ext uri="{FF2B5EF4-FFF2-40B4-BE49-F238E27FC236}">
                  <a16:creationId xmlns:a16="http://schemas.microsoft.com/office/drawing/2014/main" id="{09C12913-2299-430A-B8DD-B4DB3AA8E19A}"/>
                </a:ext>
              </a:extLst>
            </p:cNvPr>
            <p:cNvSpPr/>
            <p:nvPr/>
          </p:nvSpPr>
          <p:spPr bwMode="auto">
            <a:xfrm rot="10800000" flipH="1">
              <a:off x="9312007" y="34787"/>
              <a:ext cx="805099" cy="1711160"/>
            </a:xfrm>
            <a:prstGeom prst="bentArrow">
              <a:avLst>
                <a:gd name="adj1" fmla="val 25000"/>
                <a:gd name="adj2" fmla="val 0"/>
                <a:gd name="adj3" fmla="val 25000"/>
                <a:gd name="adj4" fmla="val 52871"/>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699354"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9" name="Bent Arrow 28">
            <a:extLst>
              <a:ext uri="{FF2B5EF4-FFF2-40B4-BE49-F238E27FC236}">
                <a16:creationId xmlns:a16="http://schemas.microsoft.com/office/drawing/2014/main" id="{47402E8B-275E-4A27-B358-76E8B6FB9C10}"/>
              </a:ext>
            </a:extLst>
          </p:cNvPr>
          <p:cNvSpPr/>
          <p:nvPr userDrawn="1"/>
        </p:nvSpPr>
        <p:spPr bwMode="auto">
          <a:xfrm>
            <a:off x="5686283" y="6687741"/>
            <a:ext cx="3820135" cy="163512"/>
          </a:xfrm>
          <a:prstGeom prst="bentArrow">
            <a:avLst>
              <a:gd name="adj1" fmla="val 25000"/>
              <a:gd name="adj2" fmla="val 0"/>
              <a:gd name="adj3" fmla="val 25000"/>
              <a:gd name="adj4" fmla="val 100000"/>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marL="0" marR="0" lvl="0" indent="0" algn="ctr" defTabSz="699354"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 name="Bent Arrow 43">
            <a:extLst>
              <a:ext uri="{FF2B5EF4-FFF2-40B4-BE49-F238E27FC236}">
                <a16:creationId xmlns:a16="http://schemas.microsoft.com/office/drawing/2014/main" id="{FA82716B-7CD5-4DEB-A1D3-305F770CCE6F}"/>
              </a:ext>
            </a:extLst>
          </p:cNvPr>
          <p:cNvSpPr/>
          <p:nvPr userDrawn="1"/>
        </p:nvSpPr>
        <p:spPr bwMode="auto">
          <a:xfrm rot="10800000">
            <a:off x="11224378" y="6302646"/>
            <a:ext cx="709317" cy="266055"/>
          </a:xfrm>
          <a:prstGeom prst="bentArrow">
            <a:avLst>
              <a:gd name="adj1" fmla="val 25000"/>
              <a:gd name="adj2" fmla="val 0"/>
              <a:gd name="adj3" fmla="val 25000"/>
              <a:gd name="adj4" fmla="val 100000"/>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marL="0" marR="0" lvl="0" indent="0" algn="ctr" defTabSz="699354"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 name="Freeform 15">
            <a:extLst>
              <a:ext uri="{FF2B5EF4-FFF2-40B4-BE49-F238E27FC236}">
                <a16:creationId xmlns:a16="http://schemas.microsoft.com/office/drawing/2014/main" id="{01E794A3-C200-4A35-8FC3-46E5E7CBA21E}"/>
              </a:ext>
            </a:extLst>
          </p:cNvPr>
          <p:cNvSpPr>
            <a:spLocks noEditPoints="1"/>
          </p:cNvSpPr>
          <p:nvPr userDrawn="1"/>
        </p:nvSpPr>
        <p:spPr bwMode="auto">
          <a:xfrm>
            <a:off x="4389233" y="6600372"/>
            <a:ext cx="121561" cy="121561"/>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68580" tIns="34290" rIns="68580" bIns="3429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35" name="Freeform 18">
            <a:extLst>
              <a:ext uri="{FF2B5EF4-FFF2-40B4-BE49-F238E27FC236}">
                <a16:creationId xmlns:a16="http://schemas.microsoft.com/office/drawing/2014/main" id="{F72E9563-D444-4FAA-BE45-5C9EA8B58269}"/>
              </a:ext>
            </a:extLst>
          </p:cNvPr>
          <p:cNvSpPr>
            <a:spLocks/>
          </p:cNvSpPr>
          <p:nvPr userDrawn="1"/>
        </p:nvSpPr>
        <p:spPr bwMode="auto">
          <a:xfrm>
            <a:off x="4431636" y="6462555"/>
            <a:ext cx="37459" cy="124388"/>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68580" tIns="34290" rIns="68580" bIns="3429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36" name="Rectangle 35">
            <a:extLst>
              <a:ext uri="{FF2B5EF4-FFF2-40B4-BE49-F238E27FC236}">
                <a16:creationId xmlns:a16="http://schemas.microsoft.com/office/drawing/2014/main" id="{E36C32AF-84CF-473B-96BC-3E089C11218E}"/>
              </a:ext>
            </a:extLst>
          </p:cNvPr>
          <p:cNvSpPr/>
          <p:nvPr userDrawn="1"/>
        </p:nvSpPr>
        <p:spPr bwMode="auto">
          <a:xfrm>
            <a:off x="-391886" y="6074231"/>
            <a:ext cx="391887" cy="783771"/>
          </a:xfrm>
          <a:prstGeom prst="rect">
            <a:avLst/>
          </a:prstGeom>
          <a:solidFill>
            <a:srgbClr val="E6E6E6"/>
          </a:solidFill>
          <a:ln w="9525" cap="flat" cmpd="sng" algn="ctr">
            <a:noFill/>
            <a:prstDash val="solid"/>
            <a:headEnd type="none" w="med" len="med"/>
            <a:tailEnd type="none" w="med" len="me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699354"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7" name="Rectangle 36">
            <a:extLst>
              <a:ext uri="{FF2B5EF4-FFF2-40B4-BE49-F238E27FC236}">
                <a16:creationId xmlns:a16="http://schemas.microsoft.com/office/drawing/2014/main" id="{CA19A4B7-45A3-4E00-9871-F8A6FAB5D96A}"/>
              </a:ext>
            </a:extLst>
          </p:cNvPr>
          <p:cNvSpPr/>
          <p:nvPr userDrawn="1"/>
        </p:nvSpPr>
        <p:spPr bwMode="auto">
          <a:xfrm>
            <a:off x="0" y="6344999"/>
            <a:ext cx="12192000" cy="513003"/>
          </a:xfrm>
          <a:prstGeom prst="rect">
            <a:avLst/>
          </a:prstGeom>
          <a:solidFill>
            <a:srgbClr val="0078D7">
              <a:alpha val="35000"/>
            </a:srgbClr>
          </a:solidFill>
          <a:ln w="9525" cap="flat" cmpd="sng" algn="ctr">
            <a:noFill/>
            <a:prstDash val="solid"/>
            <a:headEnd type="none" w="med" len="med"/>
            <a:tailEnd type="none" w="med" len="me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699354"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pic>
        <p:nvPicPr>
          <p:cNvPr id="38" name="Picture 37">
            <a:extLst>
              <a:ext uri="{FF2B5EF4-FFF2-40B4-BE49-F238E27FC236}">
                <a16:creationId xmlns:a16="http://schemas.microsoft.com/office/drawing/2014/main" id="{0D97322B-9249-46BB-8C0C-05F4619FCB41}"/>
              </a:ext>
            </a:extLst>
          </p:cNvPr>
          <p:cNvPicPr>
            <a:picLocks noChangeAspect="1"/>
          </p:cNvPicPr>
          <p:nvPr userDrawn="1"/>
        </p:nvPicPr>
        <p:blipFill>
          <a:blip r:embed="rId2">
            <a:biLevel thresh="25000"/>
          </a:blip>
          <a:stretch>
            <a:fillRect/>
          </a:stretch>
        </p:blipFill>
        <p:spPr>
          <a:xfrm>
            <a:off x="171512" y="6491045"/>
            <a:ext cx="936609" cy="206372"/>
          </a:xfrm>
          <a:prstGeom prst="rect">
            <a:avLst/>
          </a:prstGeom>
        </p:spPr>
      </p:pic>
    </p:spTree>
    <p:extLst>
      <p:ext uri="{BB962C8B-B14F-4D97-AF65-F5344CB8AC3E}">
        <p14:creationId xmlns:p14="http://schemas.microsoft.com/office/powerpoint/2010/main" val="1422714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917880"/>
          </a:xfrm>
          <a:noFill/>
        </p:spPr>
        <p:txBody>
          <a:bodyPr tIns="91440" bIns="91440" anchor="t" anchorCtr="0">
            <a:spAutoFit/>
          </a:bodyPr>
          <a:lstStyle>
            <a:lvl1pPr>
              <a:defRPr sz="5294" spc="-74"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588618183"/>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Half Cyan">
    <p:spTree>
      <p:nvGrpSpPr>
        <p:cNvPr id="1" name=""/>
        <p:cNvGrpSpPr/>
        <p:nvPr/>
      </p:nvGrpSpPr>
      <p:grpSpPr>
        <a:xfrm>
          <a:off x="0" y="0"/>
          <a:ext cx="0" cy="0"/>
          <a:chOff x="0" y="0"/>
          <a:chExt cx="0" cy="0"/>
        </a:xfrm>
      </p:grpSpPr>
      <p:sp>
        <p:nvSpPr>
          <p:cNvPr id="3" name="Rectangle 2"/>
          <p:cNvSpPr/>
          <p:nvPr userDrawn="1"/>
        </p:nvSpPr>
        <p:spPr bwMode="gray">
          <a:xfrm>
            <a:off x="-1" y="0"/>
            <a:ext cx="6089301" cy="6866412"/>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err="1">
              <a:solidFill>
                <a:srgbClr val="FFFFFF"/>
              </a:solidFill>
              <a:ea typeface="Segoe UI" pitchFamily="34" charset="0"/>
              <a:cs typeface="Segoe UI" pitchFamily="34" charset="0"/>
            </a:endParaRPr>
          </a:p>
        </p:txBody>
      </p:sp>
      <p:sp>
        <p:nvSpPr>
          <p:cNvPr id="2" name="Title 1"/>
          <p:cNvSpPr>
            <a:spLocks noGrp="1"/>
          </p:cNvSpPr>
          <p:nvPr>
            <p:ph type="title"/>
          </p:nvPr>
        </p:nvSpPr>
        <p:spPr>
          <a:xfrm>
            <a:off x="269241" y="289514"/>
            <a:ext cx="5327691" cy="899665"/>
          </a:xfrm>
        </p:spPr>
        <p:txBody>
          <a:bodyPr/>
          <a:lstStyle/>
          <a:p>
            <a:endParaRPr lang="en-GB"/>
          </a:p>
        </p:txBody>
      </p:sp>
      <p:sp>
        <p:nvSpPr>
          <p:cNvPr id="5" name="Text Placeholder 2"/>
          <p:cNvSpPr>
            <a:spLocks noGrp="1"/>
          </p:cNvSpPr>
          <p:nvPr>
            <p:ph type="body" sz="quarter" idx="14"/>
          </p:nvPr>
        </p:nvSpPr>
        <p:spPr bwMode="ltGray">
          <a:xfrm>
            <a:off x="269241" y="1478691"/>
            <a:ext cx="5327691" cy="1789991"/>
          </a:xfrm>
          <a:noFill/>
        </p:spPr>
        <p:txBody>
          <a:bodyPr tIns="109728" bIns="109728">
            <a:noAutofit/>
          </a:bodyPr>
          <a:lstStyle>
            <a:lvl1pPr marL="0" indent="0">
              <a:spcBef>
                <a:spcPts val="0"/>
              </a:spcBef>
              <a:buNone/>
              <a:defRPr sz="2400">
                <a:solidFill>
                  <a:schemeClr val="tx1"/>
                </a:solidFill>
              </a:defRPr>
            </a:lvl1pPr>
          </a:lstStyle>
          <a:p>
            <a:pPr lvl="0"/>
            <a:endParaRPr lang="en-US"/>
          </a:p>
        </p:txBody>
      </p:sp>
      <p:sp>
        <p:nvSpPr>
          <p:cNvPr id="6" name="Text Placeholder 2"/>
          <p:cNvSpPr>
            <a:spLocks noGrp="1"/>
          </p:cNvSpPr>
          <p:nvPr>
            <p:ph type="body" sz="quarter" idx="15"/>
          </p:nvPr>
        </p:nvSpPr>
        <p:spPr bwMode="ltGray">
          <a:xfrm>
            <a:off x="6358543" y="1478690"/>
            <a:ext cx="5327691" cy="1789991"/>
          </a:xfrm>
          <a:noFill/>
        </p:spPr>
        <p:txBody>
          <a:bodyPr tIns="109728" bIns="109728">
            <a:noAutofit/>
          </a:bodyPr>
          <a:lstStyle>
            <a:lvl1pPr marL="0" indent="0">
              <a:spcBef>
                <a:spcPts val="0"/>
              </a:spcBef>
              <a:buNone/>
              <a:defRPr sz="2400">
                <a:solidFill>
                  <a:schemeClr val="tx1"/>
                </a:solidFill>
              </a:defRPr>
            </a:lvl1pPr>
          </a:lstStyle>
          <a:p>
            <a:pPr lvl="0"/>
            <a:endParaRPr lang="en-US"/>
          </a:p>
        </p:txBody>
      </p:sp>
      <p:sp>
        <p:nvSpPr>
          <p:cNvPr id="7" name="Rectangle 6">
            <a:extLst>
              <a:ext uri="{FF2B5EF4-FFF2-40B4-BE49-F238E27FC236}">
                <a16:creationId xmlns:a16="http://schemas.microsoft.com/office/drawing/2014/main" id="{0252697D-71EB-4613-9E0D-DBAB56D41F9B}"/>
              </a:ext>
            </a:extLst>
          </p:cNvPr>
          <p:cNvSpPr/>
          <p:nvPr userDrawn="1"/>
        </p:nvSpPr>
        <p:spPr bwMode="auto">
          <a:xfrm>
            <a:off x="0" y="6325187"/>
            <a:ext cx="12192000" cy="532814"/>
          </a:xfrm>
          <a:prstGeom prst="rect">
            <a:avLst/>
          </a:prstGeom>
          <a:solidFill>
            <a:srgbClr val="409AE1"/>
          </a:solidFill>
          <a:ln w="28575">
            <a:noFill/>
          </a:ln>
        </p:spPr>
        <p:txBody>
          <a:bodyPr vert="horz" wrap="square" lIns="68570" tIns="34285" rIns="68570" bIns="34285" numCol="1" anchor="t" anchorCtr="0" compatLnSpc="1">
            <a:prstTxWarp prst="textNoShape">
              <a:avLst/>
            </a:prstTxWarp>
          </a:bodyPr>
          <a:lstStyle/>
          <a:p>
            <a:pPr marL="0" marR="0" lvl="0" indent="0" defTabSz="699422" eaLnBrk="1" fontAlgn="auto" latinLnBrk="0" hangingPunct="1">
              <a:lnSpc>
                <a:spcPct val="100000"/>
              </a:lnSpc>
              <a:spcBef>
                <a:spcPts val="0"/>
              </a:spcBef>
              <a:spcAft>
                <a:spcPts val="0"/>
              </a:spcAft>
              <a:buClrTx/>
              <a:buSzTx/>
              <a:buFontTx/>
              <a:buNone/>
              <a:tabLst/>
              <a:defRPr/>
            </a:pPr>
            <a:endParaRPr kumimoji="0" lang="en-US" sz="788" b="0" i="0" u="none" strike="noStrike" kern="0" cap="none" spc="0" normalizeH="0" baseline="0" noProof="0">
              <a:ln>
                <a:noFill/>
              </a:ln>
              <a:solidFill>
                <a:srgbClr val="333333"/>
              </a:solidFill>
              <a:effectLst/>
              <a:uLnTx/>
              <a:uFillTx/>
            </a:endParaRPr>
          </a:p>
        </p:txBody>
      </p:sp>
      <p:grpSp>
        <p:nvGrpSpPr>
          <p:cNvPr id="9" name="Group 8">
            <a:extLst>
              <a:ext uri="{FF2B5EF4-FFF2-40B4-BE49-F238E27FC236}">
                <a16:creationId xmlns:a16="http://schemas.microsoft.com/office/drawing/2014/main" id="{0D914A44-BFCD-42C5-AA80-2DE54BC5FD45}"/>
              </a:ext>
            </a:extLst>
          </p:cNvPr>
          <p:cNvGrpSpPr/>
          <p:nvPr userDrawn="1"/>
        </p:nvGrpSpPr>
        <p:grpSpPr>
          <a:xfrm>
            <a:off x="9338575" y="6216164"/>
            <a:ext cx="1824627" cy="773723"/>
            <a:chOff x="4494770" y="2621197"/>
            <a:chExt cx="3127126" cy="1326043"/>
          </a:xfrm>
        </p:grpSpPr>
        <p:sp>
          <p:nvSpPr>
            <p:cNvPr id="10" name="Freeform 12">
              <a:extLst>
                <a:ext uri="{FF2B5EF4-FFF2-40B4-BE49-F238E27FC236}">
                  <a16:creationId xmlns:a16="http://schemas.microsoft.com/office/drawing/2014/main" id="{AAA01862-836F-4A23-870A-3B2E18BD1A43}"/>
                </a:ext>
              </a:extLst>
            </p:cNvPr>
            <p:cNvSpPr>
              <a:spLocks/>
            </p:cNvSpPr>
            <p:nvPr/>
          </p:nvSpPr>
          <p:spPr bwMode="auto">
            <a:xfrm>
              <a:off x="4494770" y="3400845"/>
              <a:ext cx="457856" cy="62986"/>
            </a:xfrm>
            <a:custGeom>
              <a:avLst/>
              <a:gdLst>
                <a:gd name="T0" fmla="*/ 704 w 756"/>
                <a:gd name="T1" fmla="*/ 104 h 104"/>
                <a:gd name="T2" fmla="*/ 52 w 756"/>
                <a:gd name="T3" fmla="*/ 104 h 104"/>
                <a:gd name="T4" fmla="*/ 52 w 756"/>
                <a:gd name="T5" fmla="*/ 104 h 104"/>
                <a:gd name="T6" fmla="*/ 42 w 756"/>
                <a:gd name="T7" fmla="*/ 104 h 104"/>
                <a:gd name="T8" fmla="*/ 32 w 756"/>
                <a:gd name="T9" fmla="*/ 100 h 104"/>
                <a:gd name="T10" fmla="*/ 22 w 756"/>
                <a:gd name="T11" fmla="*/ 96 h 104"/>
                <a:gd name="T12" fmla="*/ 14 w 756"/>
                <a:gd name="T13" fmla="*/ 90 h 104"/>
                <a:gd name="T14" fmla="*/ 8 w 756"/>
                <a:gd name="T15" fmla="*/ 82 h 104"/>
                <a:gd name="T16" fmla="*/ 4 w 756"/>
                <a:gd name="T17" fmla="*/ 72 h 104"/>
                <a:gd name="T18" fmla="*/ 0 w 756"/>
                <a:gd name="T19" fmla="*/ 62 h 104"/>
                <a:gd name="T20" fmla="*/ 0 w 756"/>
                <a:gd name="T21" fmla="*/ 52 h 104"/>
                <a:gd name="T22" fmla="*/ 0 w 756"/>
                <a:gd name="T23" fmla="*/ 52 h 104"/>
                <a:gd name="T24" fmla="*/ 0 w 756"/>
                <a:gd name="T25" fmla="*/ 42 h 104"/>
                <a:gd name="T26" fmla="*/ 4 w 756"/>
                <a:gd name="T27" fmla="*/ 32 h 104"/>
                <a:gd name="T28" fmla="*/ 8 w 756"/>
                <a:gd name="T29" fmla="*/ 22 h 104"/>
                <a:gd name="T30" fmla="*/ 14 w 756"/>
                <a:gd name="T31" fmla="*/ 16 h 104"/>
                <a:gd name="T32" fmla="*/ 22 w 756"/>
                <a:gd name="T33" fmla="*/ 8 h 104"/>
                <a:gd name="T34" fmla="*/ 32 w 756"/>
                <a:gd name="T35" fmla="*/ 4 h 104"/>
                <a:gd name="T36" fmla="*/ 42 w 756"/>
                <a:gd name="T37" fmla="*/ 0 h 104"/>
                <a:gd name="T38" fmla="*/ 52 w 756"/>
                <a:gd name="T39" fmla="*/ 0 h 104"/>
                <a:gd name="T40" fmla="*/ 704 w 756"/>
                <a:gd name="T41" fmla="*/ 0 h 104"/>
                <a:gd name="T42" fmla="*/ 704 w 756"/>
                <a:gd name="T43" fmla="*/ 0 h 104"/>
                <a:gd name="T44" fmla="*/ 714 w 756"/>
                <a:gd name="T45" fmla="*/ 0 h 104"/>
                <a:gd name="T46" fmla="*/ 724 w 756"/>
                <a:gd name="T47" fmla="*/ 4 h 104"/>
                <a:gd name="T48" fmla="*/ 732 w 756"/>
                <a:gd name="T49" fmla="*/ 8 h 104"/>
                <a:gd name="T50" fmla="*/ 740 w 756"/>
                <a:gd name="T51" fmla="*/ 16 h 104"/>
                <a:gd name="T52" fmla="*/ 748 w 756"/>
                <a:gd name="T53" fmla="*/ 22 h 104"/>
                <a:gd name="T54" fmla="*/ 752 w 756"/>
                <a:gd name="T55" fmla="*/ 32 h 104"/>
                <a:gd name="T56" fmla="*/ 756 w 756"/>
                <a:gd name="T57" fmla="*/ 42 h 104"/>
                <a:gd name="T58" fmla="*/ 756 w 756"/>
                <a:gd name="T59" fmla="*/ 52 h 104"/>
                <a:gd name="T60" fmla="*/ 756 w 756"/>
                <a:gd name="T61" fmla="*/ 52 h 104"/>
                <a:gd name="T62" fmla="*/ 756 w 756"/>
                <a:gd name="T63" fmla="*/ 62 h 104"/>
                <a:gd name="T64" fmla="*/ 752 w 756"/>
                <a:gd name="T65" fmla="*/ 72 h 104"/>
                <a:gd name="T66" fmla="*/ 748 w 756"/>
                <a:gd name="T67" fmla="*/ 82 h 104"/>
                <a:gd name="T68" fmla="*/ 740 w 756"/>
                <a:gd name="T69" fmla="*/ 90 h 104"/>
                <a:gd name="T70" fmla="*/ 732 w 756"/>
                <a:gd name="T71" fmla="*/ 96 h 104"/>
                <a:gd name="T72" fmla="*/ 724 w 756"/>
                <a:gd name="T73" fmla="*/ 100 h 104"/>
                <a:gd name="T74" fmla="*/ 714 w 756"/>
                <a:gd name="T75" fmla="*/ 104 h 104"/>
                <a:gd name="T76" fmla="*/ 704 w 756"/>
                <a:gd name="T77" fmla="*/ 104 h 104"/>
                <a:gd name="T78" fmla="*/ 704 w 756"/>
                <a:gd name="T79"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56" h="104">
                  <a:moveTo>
                    <a:pt x="704" y="104"/>
                  </a:moveTo>
                  <a:lnTo>
                    <a:pt x="52" y="104"/>
                  </a:lnTo>
                  <a:lnTo>
                    <a:pt x="52" y="104"/>
                  </a:lnTo>
                  <a:lnTo>
                    <a:pt x="42" y="104"/>
                  </a:lnTo>
                  <a:lnTo>
                    <a:pt x="32" y="100"/>
                  </a:lnTo>
                  <a:lnTo>
                    <a:pt x="22" y="96"/>
                  </a:lnTo>
                  <a:lnTo>
                    <a:pt x="14" y="90"/>
                  </a:lnTo>
                  <a:lnTo>
                    <a:pt x="8" y="82"/>
                  </a:lnTo>
                  <a:lnTo>
                    <a:pt x="4" y="72"/>
                  </a:lnTo>
                  <a:lnTo>
                    <a:pt x="0" y="62"/>
                  </a:lnTo>
                  <a:lnTo>
                    <a:pt x="0" y="52"/>
                  </a:lnTo>
                  <a:lnTo>
                    <a:pt x="0" y="52"/>
                  </a:lnTo>
                  <a:lnTo>
                    <a:pt x="0" y="42"/>
                  </a:lnTo>
                  <a:lnTo>
                    <a:pt x="4" y="32"/>
                  </a:lnTo>
                  <a:lnTo>
                    <a:pt x="8" y="22"/>
                  </a:lnTo>
                  <a:lnTo>
                    <a:pt x="14" y="16"/>
                  </a:lnTo>
                  <a:lnTo>
                    <a:pt x="22" y="8"/>
                  </a:lnTo>
                  <a:lnTo>
                    <a:pt x="32" y="4"/>
                  </a:lnTo>
                  <a:lnTo>
                    <a:pt x="42" y="0"/>
                  </a:lnTo>
                  <a:lnTo>
                    <a:pt x="52" y="0"/>
                  </a:lnTo>
                  <a:lnTo>
                    <a:pt x="704" y="0"/>
                  </a:lnTo>
                  <a:lnTo>
                    <a:pt x="704" y="0"/>
                  </a:lnTo>
                  <a:lnTo>
                    <a:pt x="714" y="0"/>
                  </a:lnTo>
                  <a:lnTo>
                    <a:pt x="724" y="4"/>
                  </a:lnTo>
                  <a:lnTo>
                    <a:pt x="732" y="8"/>
                  </a:lnTo>
                  <a:lnTo>
                    <a:pt x="740" y="16"/>
                  </a:lnTo>
                  <a:lnTo>
                    <a:pt x="748" y="22"/>
                  </a:lnTo>
                  <a:lnTo>
                    <a:pt x="752" y="32"/>
                  </a:lnTo>
                  <a:lnTo>
                    <a:pt x="756" y="42"/>
                  </a:lnTo>
                  <a:lnTo>
                    <a:pt x="756" y="52"/>
                  </a:lnTo>
                  <a:lnTo>
                    <a:pt x="756" y="52"/>
                  </a:lnTo>
                  <a:lnTo>
                    <a:pt x="756" y="62"/>
                  </a:lnTo>
                  <a:lnTo>
                    <a:pt x="752" y="72"/>
                  </a:lnTo>
                  <a:lnTo>
                    <a:pt x="748" y="82"/>
                  </a:lnTo>
                  <a:lnTo>
                    <a:pt x="740" y="90"/>
                  </a:lnTo>
                  <a:lnTo>
                    <a:pt x="732" y="96"/>
                  </a:lnTo>
                  <a:lnTo>
                    <a:pt x="724" y="100"/>
                  </a:lnTo>
                  <a:lnTo>
                    <a:pt x="714" y="104"/>
                  </a:lnTo>
                  <a:lnTo>
                    <a:pt x="704" y="104"/>
                  </a:lnTo>
                  <a:lnTo>
                    <a:pt x="70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11" name="Freeform 13">
              <a:extLst>
                <a:ext uri="{FF2B5EF4-FFF2-40B4-BE49-F238E27FC236}">
                  <a16:creationId xmlns:a16="http://schemas.microsoft.com/office/drawing/2014/main" id="{63ABF774-D3F7-4A2D-B041-2B53F088AB9C}"/>
                </a:ext>
              </a:extLst>
            </p:cNvPr>
            <p:cNvSpPr>
              <a:spLocks/>
            </p:cNvSpPr>
            <p:nvPr/>
          </p:nvSpPr>
          <p:spPr bwMode="auto">
            <a:xfrm>
              <a:off x="4889641" y="3331803"/>
              <a:ext cx="540222" cy="245886"/>
            </a:xfrm>
            <a:custGeom>
              <a:avLst/>
              <a:gdLst>
                <a:gd name="T0" fmla="*/ 456 w 892"/>
                <a:gd name="T1" fmla="*/ 406 h 406"/>
                <a:gd name="T2" fmla="*/ 436 w 892"/>
                <a:gd name="T3" fmla="*/ 402 h 406"/>
                <a:gd name="T4" fmla="*/ 418 w 892"/>
                <a:gd name="T5" fmla="*/ 390 h 406"/>
                <a:gd name="T6" fmla="*/ 408 w 892"/>
                <a:gd name="T7" fmla="*/ 374 h 406"/>
                <a:gd name="T8" fmla="*/ 404 w 892"/>
                <a:gd name="T9" fmla="*/ 354 h 406"/>
                <a:gd name="T10" fmla="*/ 402 w 892"/>
                <a:gd name="T11" fmla="*/ 346 h 406"/>
                <a:gd name="T12" fmla="*/ 396 w 892"/>
                <a:gd name="T13" fmla="*/ 344 h 406"/>
                <a:gd name="T14" fmla="*/ 164 w 892"/>
                <a:gd name="T15" fmla="*/ 344 h 406"/>
                <a:gd name="T16" fmla="*/ 138 w 892"/>
                <a:gd name="T17" fmla="*/ 344 h 406"/>
                <a:gd name="T18" fmla="*/ 104 w 892"/>
                <a:gd name="T19" fmla="*/ 336 h 406"/>
                <a:gd name="T20" fmla="*/ 66 w 892"/>
                <a:gd name="T21" fmla="*/ 318 h 406"/>
                <a:gd name="T22" fmla="*/ 46 w 892"/>
                <a:gd name="T23" fmla="*/ 302 h 406"/>
                <a:gd name="T24" fmla="*/ 30 w 892"/>
                <a:gd name="T25" fmla="*/ 284 h 406"/>
                <a:gd name="T26" fmla="*/ 14 w 892"/>
                <a:gd name="T27" fmla="*/ 258 h 406"/>
                <a:gd name="T28" fmla="*/ 4 w 892"/>
                <a:gd name="T29" fmla="*/ 224 h 406"/>
                <a:gd name="T30" fmla="*/ 0 w 892"/>
                <a:gd name="T31" fmla="*/ 180 h 406"/>
                <a:gd name="T32" fmla="*/ 0 w 892"/>
                <a:gd name="T33" fmla="*/ 156 h 406"/>
                <a:gd name="T34" fmla="*/ 10 w 892"/>
                <a:gd name="T35" fmla="*/ 114 h 406"/>
                <a:gd name="T36" fmla="*/ 28 w 892"/>
                <a:gd name="T37" fmla="*/ 80 h 406"/>
                <a:gd name="T38" fmla="*/ 52 w 892"/>
                <a:gd name="T39" fmla="*/ 54 h 406"/>
                <a:gd name="T40" fmla="*/ 78 w 892"/>
                <a:gd name="T41" fmla="*/ 32 h 406"/>
                <a:gd name="T42" fmla="*/ 108 w 892"/>
                <a:gd name="T43" fmla="*/ 18 h 406"/>
                <a:gd name="T44" fmla="*/ 150 w 892"/>
                <a:gd name="T45" fmla="*/ 4 h 406"/>
                <a:gd name="T46" fmla="*/ 840 w 892"/>
                <a:gd name="T47" fmla="*/ 0 h 406"/>
                <a:gd name="T48" fmla="*/ 852 w 892"/>
                <a:gd name="T49" fmla="*/ 2 h 406"/>
                <a:gd name="T50" fmla="*/ 870 w 892"/>
                <a:gd name="T51" fmla="*/ 10 h 406"/>
                <a:gd name="T52" fmla="*/ 884 w 892"/>
                <a:gd name="T53" fmla="*/ 24 h 406"/>
                <a:gd name="T54" fmla="*/ 892 w 892"/>
                <a:gd name="T55" fmla="*/ 42 h 406"/>
                <a:gd name="T56" fmla="*/ 892 w 892"/>
                <a:gd name="T57" fmla="*/ 52 h 406"/>
                <a:gd name="T58" fmla="*/ 888 w 892"/>
                <a:gd name="T59" fmla="*/ 74 h 406"/>
                <a:gd name="T60" fmla="*/ 878 w 892"/>
                <a:gd name="T61" fmla="*/ 90 h 406"/>
                <a:gd name="T62" fmla="*/ 860 w 892"/>
                <a:gd name="T63" fmla="*/ 102 h 406"/>
                <a:gd name="T64" fmla="*/ 840 w 892"/>
                <a:gd name="T65" fmla="*/ 106 h 406"/>
                <a:gd name="T66" fmla="*/ 180 w 892"/>
                <a:gd name="T67" fmla="*/ 106 h 406"/>
                <a:gd name="T68" fmla="*/ 148 w 892"/>
                <a:gd name="T69" fmla="*/ 114 h 406"/>
                <a:gd name="T70" fmla="*/ 124 w 892"/>
                <a:gd name="T71" fmla="*/ 130 h 406"/>
                <a:gd name="T72" fmla="*/ 110 w 892"/>
                <a:gd name="T73" fmla="*/ 150 h 406"/>
                <a:gd name="T74" fmla="*/ 104 w 892"/>
                <a:gd name="T75" fmla="*/ 170 h 406"/>
                <a:gd name="T76" fmla="*/ 104 w 892"/>
                <a:gd name="T77" fmla="*/ 180 h 406"/>
                <a:gd name="T78" fmla="*/ 108 w 892"/>
                <a:gd name="T79" fmla="*/ 208 h 406"/>
                <a:gd name="T80" fmla="*/ 118 w 892"/>
                <a:gd name="T81" fmla="*/ 226 h 406"/>
                <a:gd name="T82" fmla="*/ 130 w 892"/>
                <a:gd name="T83" fmla="*/ 234 h 406"/>
                <a:gd name="T84" fmla="*/ 152 w 892"/>
                <a:gd name="T85" fmla="*/ 240 h 406"/>
                <a:gd name="T86" fmla="*/ 394 w 892"/>
                <a:gd name="T87" fmla="*/ 240 h 406"/>
                <a:gd name="T88" fmla="*/ 406 w 892"/>
                <a:gd name="T89" fmla="*/ 240 h 406"/>
                <a:gd name="T90" fmla="*/ 438 w 892"/>
                <a:gd name="T91" fmla="*/ 248 h 406"/>
                <a:gd name="T92" fmla="*/ 464 w 892"/>
                <a:gd name="T93" fmla="*/ 260 h 406"/>
                <a:gd name="T94" fmla="*/ 476 w 892"/>
                <a:gd name="T95" fmla="*/ 270 h 406"/>
                <a:gd name="T96" fmla="*/ 498 w 892"/>
                <a:gd name="T97" fmla="*/ 302 h 406"/>
                <a:gd name="T98" fmla="*/ 506 w 892"/>
                <a:gd name="T99" fmla="*/ 324 h 406"/>
                <a:gd name="T100" fmla="*/ 508 w 892"/>
                <a:gd name="T101" fmla="*/ 354 h 406"/>
                <a:gd name="T102" fmla="*/ 508 w 892"/>
                <a:gd name="T103" fmla="*/ 364 h 406"/>
                <a:gd name="T104" fmla="*/ 500 w 892"/>
                <a:gd name="T105" fmla="*/ 384 h 406"/>
                <a:gd name="T106" fmla="*/ 486 w 892"/>
                <a:gd name="T107" fmla="*/ 398 h 406"/>
                <a:gd name="T108" fmla="*/ 466 w 892"/>
                <a:gd name="T109" fmla="*/ 406 h 406"/>
                <a:gd name="T110" fmla="*/ 456 w 892"/>
                <a:gd name="T111"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92" h="406">
                  <a:moveTo>
                    <a:pt x="456" y="406"/>
                  </a:moveTo>
                  <a:lnTo>
                    <a:pt x="456" y="406"/>
                  </a:lnTo>
                  <a:lnTo>
                    <a:pt x="446" y="406"/>
                  </a:lnTo>
                  <a:lnTo>
                    <a:pt x="436" y="402"/>
                  </a:lnTo>
                  <a:lnTo>
                    <a:pt x="426" y="398"/>
                  </a:lnTo>
                  <a:lnTo>
                    <a:pt x="418" y="390"/>
                  </a:lnTo>
                  <a:lnTo>
                    <a:pt x="412" y="384"/>
                  </a:lnTo>
                  <a:lnTo>
                    <a:pt x="408" y="374"/>
                  </a:lnTo>
                  <a:lnTo>
                    <a:pt x="404" y="364"/>
                  </a:lnTo>
                  <a:lnTo>
                    <a:pt x="404" y="354"/>
                  </a:lnTo>
                  <a:lnTo>
                    <a:pt x="404" y="354"/>
                  </a:lnTo>
                  <a:lnTo>
                    <a:pt x="402" y="346"/>
                  </a:lnTo>
                  <a:lnTo>
                    <a:pt x="402" y="346"/>
                  </a:lnTo>
                  <a:lnTo>
                    <a:pt x="396" y="344"/>
                  </a:lnTo>
                  <a:lnTo>
                    <a:pt x="164" y="344"/>
                  </a:lnTo>
                  <a:lnTo>
                    <a:pt x="164" y="344"/>
                  </a:lnTo>
                  <a:lnTo>
                    <a:pt x="150" y="344"/>
                  </a:lnTo>
                  <a:lnTo>
                    <a:pt x="138" y="344"/>
                  </a:lnTo>
                  <a:lnTo>
                    <a:pt x="122" y="340"/>
                  </a:lnTo>
                  <a:lnTo>
                    <a:pt x="104" y="336"/>
                  </a:lnTo>
                  <a:lnTo>
                    <a:pt x="84" y="328"/>
                  </a:lnTo>
                  <a:lnTo>
                    <a:pt x="66" y="318"/>
                  </a:lnTo>
                  <a:lnTo>
                    <a:pt x="46" y="302"/>
                  </a:lnTo>
                  <a:lnTo>
                    <a:pt x="46" y="302"/>
                  </a:lnTo>
                  <a:lnTo>
                    <a:pt x="38" y="294"/>
                  </a:lnTo>
                  <a:lnTo>
                    <a:pt x="30" y="284"/>
                  </a:lnTo>
                  <a:lnTo>
                    <a:pt x="22" y="272"/>
                  </a:lnTo>
                  <a:lnTo>
                    <a:pt x="14" y="258"/>
                  </a:lnTo>
                  <a:lnTo>
                    <a:pt x="8" y="242"/>
                  </a:lnTo>
                  <a:lnTo>
                    <a:pt x="4" y="224"/>
                  </a:lnTo>
                  <a:lnTo>
                    <a:pt x="0" y="204"/>
                  </a:lnTo>
                  <a:lnTo>
                    <a:pt x="0" y="180"/>
                  </a:lnTo>
                  <a:lnTo>
                    <a:pt x="0" y="180"/>
                  </a:lnTo>
                  <a:lnTo>
                    <a:pt x="0" y="156"/>
                  </a:lnTo>
                  <a:lnTo>
                    <a:pt x="4" y="134"/>
                  </a:lnTo>
                  <a:lnTo>
                    <a:pt x="10" y="114"/>
                  </a:lnTo>
                  <a:lnTo>
                    <a:pt x="18" y="96"/>
                  </a:lnTo>
                  <a:lnTo>
                    <a:pt x="28" y="80"/>
                  </a:lnTo>
                  <a:lnTo>
                    <a:pt x="38" y="66"/>
                  </a:lnTo>
                  <a:lnTo>
                    <a:pt x="52" y="54"/>
                  </a:lnTo>
                  <a:lnTo>
                    <a:pt x="64" y="42"/>
                  </a:lnTo>
                  <a:lnTo>
                    <a:pt x="78" y="32"/>
                  </a:lnTo>
                  <a:lnTo>
                    <a:pt x="92" y="24"/>
                  </a:lnTo>
                  <a:lnTo>
                    <a:pt x="108" y="18"/>
                  </a:lnTo>
                  <a:lnTo>
                    <a:pt x="122" y="12"/>
                  </a:lnTo>
                  <a:lnTo>
                    <a:pt x="150" y="4"/>
                  </a:lnTo>
                  <a:lnTo>
                    <a:pt x="176" y="0"/>
                  </a:lnTo>
                  <a:lnTo>
                    <a:pt x="840" y="0"/>
                  </a:lnTo>
                  <a:lnTo>
                    <a:pt x="840" y="0"/>
                  </a:lnTo>
                  <a:lnTo>
                    <a:pt x="852" y="2"/>
                  </a:lnTo>
                  <a:lnTo>
                    <a:pt x="860" y="4"/>
                  </a:lnTo>
                  <a:lnTo>
                    <a:pt x="870" y="10"/>
                  </a:lnTo>
                  <a:lnTo>
                    <a:pt x="878" y="16"/>
                  </a:lnTo>
                  <a:lnTo>
                    <a:pt x="884" y="24"/>
                  </a:lnTo>
                  <a:lnTo>
                    <a:pt x="888" y="32"/>
                  </a:lnTo>
                  <a:lnTo>
                    <a:pt x="892" y="42"/>
                  </a:lnTo>
                  <a:lnTo>
                    <a:pt x="892" y="52"/>
                  </a:lnTo>
                  <a:lnTo>
                    <a:pt x="892" y="52"/>
                  </a:lnTo>
                  <a:lnTo>
                    <a:pt x="892" y="64"/>
                  </a:lnTo>
                  <a:lnTo>
                    <a:pt x="888" y="74"/>
                  </a:lnTo>
                  <a:lnTo>
                    <a:pt x="884" y="82"/>
                  </a:lnTo>
                  <a:lnTo>
                    <a:pt x="878" y="90"/>
                  </a:lnTo>
                  <a:lnTo>
                    <a:pt x="870" y="96"/>
                  </a:lnTo>
                  <a:lnTo>
                    <a:pt x="860" y="102"/>
                  </a:lnTo>
                  <a:lnTo>
                    <a:pt x="852" y="104"/>
                  </a:lnTo>
                  <a:lnTo>
                    <a:pt x="840" y="106"/>
                  </a:lnTo>
                  <a:lnTo>
                    <a:pt x="180" y="106"/>
                  </a:lnTo>
                  <a:lnTo>
                    <a:pt x="180" y="106"/>
                  </a:lnTo>
                  <a:lnTo>
                    <a:pt x="162" y="108"/>
                  </a:lnTo>
                  <a:lnTo>
                    <a:pt x="148" y="114"/>
                  </a:lnTo>
                  <a:lnTo>
                    <a:pt x="136" y="120"/>
                  </a:lnTo>
                  <a:lnTo>
                    <a:pt x="124" y="130"/>
                  </a:lnTo>
                  <a:lnTo>
                    <a:pt x="114" y="142"/>
                  </a:lnTo>
                  <a:lnTo>
                    <a:pt x="110" y="150"/>
                  </a:lnTo>
                  <a:lnTo>
                    <a:pt x="106" y="158"/>
                  </a:lnTo>
                  <a:lnTo>
                    <a:pt x="104" y="170"/>
                  </a:lnTo>
                  <a:lnTo>
                    <a:pt x="104" y="180"/>
                  </a:lnTo>
                  <a:lnTo>
                    <a:pt x="104" y="180"/>
                  </a:lnTo>
                  <a:lnTo>
                    <a:pt x="106" y="196"/>
                  </a:lnTo>
                  <a:lnTo>
                    <a:pt x="108" y="208"/>
                  </a:lnTo>
                  <a:lnTo>
                    <a:pt x="112" y="218"/>
                  </a:lnTo>
                  <a:lnTo>
                    <a:pt x="118" y="226"/>
                  </a:lnTo>
                  <a:lnTo>
                    <a:pt x="118" y="226"/>
                  </a:lnTo>
                  <a:lnTo>
                    <a:pt x="130" y="234"/>
                  </a:lnTo>
                  <a:lnTo>
                    <a:pt x="142" y="238"/>
                  </a:lnTo>
                  <a:lnTo>
                    <a:pt x="152" y="240"/>
                  </a:lnTo>
                  <a:lnTo>
                    <a:pt x="160" y="240"/>
                  </a:lnTo>
                  <a:lnTo>
                    <a:pt x="394" y="240"/>
                  </a:lnTo>
                  <a:lnTo>
                    <a:pt x="394" y="240"/>
                  </a:lnTo>
                  <a:lnTo>
                    <a:pt x="406" y="240"/>
                  </a:lnTo>
                  <a:lnTo>
                    <a:pt x="426" y="244"/>
                  </a:lnTo>
                  <a:lnTo>
                    <a:pt x="438" y="248"/>
                  </a:lnTo>
                  <a:lnTo>
                    <a:pt x="450" y="252"/>
                  </a:lnTo>
                  <a:lnTo>
                    <a:pt x="464" y="260"/>
                  </a:lnTo>
                  <a:lnTo>
                    <a:pt x="476" y="270"/>
                  </a:lnTo>
                  <a:lnTo>
                    <a:pt x="476" y="270"/>
                  </a:lnTo>
                  <a:lnTo>
                    <a:pt x="488" y="284"/>
                  </a:lnTo>
                  <a:lnTo>
                    <a:pt x="498" y="302"/>
                  </a:lnTo>
                  <a:lnTo>
                    <a:pt x="502" y="312"/>
                  </a:lnTo>
                  <a:lnTo>
                    <a:pt x="506" y="324"/>
                  </a:lnTo>
                  <a:lnTo>
                    <a:pt x="508" y="338"/>
                  </a:lnTo>
                  <a:lnTo>
                    <a:pt x="508" y="354"/>
                  </a:lnTo>
                  <a:lnTo>
                    <a:pt x="508" y="354"/>
                  </a:lnTo>
                  <a:lnTo>
                    <a:pt x="508" y="364"/>
                  </a:lnTo>
                  <a:lnTo>
                    <a:pt x="504" y="374"/>
                  </a:lnTo>
                  <a:lnTo>
                    <a:pt x="500" y="384"/>
                  </a:lnTo>
                  <a:lnTo>
                    <a:pt x="494" y="390"/>
                  </a:lnTo>
                  <a:lnTo>
                    <a:pt x="486" y="398"/>
                  </a:lnTo>
                  <a:lnTo>
                    <a:pt x="476" y="402"/>
                  </a:lnTo>
                  <a:lnTo>
                    <a:pt x="466" y="406"/>
                  </a:lnTo>
                  <a:lnTo>
                    <a:pt x="456" y="406"/>
                  </a:lnTo>
                  <a:lnTo>
                    <a:pt x="456"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12" name="Freeform 14">
              <a:extLst>
                <a:ext uri="{FF2B5EF4-FFF2-40B4-BE49-F238E27FC236}">
                  <a16:creationId xmlns:a16="http://schemas.microsoft.com/office/drawing/2014/main" id="{275111F7-A74B-4973-93F7-910377822876}"/>
                </a:ext>
              </a:extLst>
            </p:cNvPr>
            <p:cNvSpPr>
              <a:spLocks/>
            </p:cNvSpPr>
            <p:nvPr/>
          </p:nvSpPr>
          <p:spPr bwMode="auto">
            <a:xfrm>
              <a:off x="6726775" y="3077438"/>
              <a:ext cx="895121" cy="245886"/>
            </a:xfrm>
            <a:custGeom>
              <a:avLst/>
              <a:gdLst>
                <a:gd name="T0" fmla="*/ 52 w 1478"/>
                <a:gd name="T1" fmla="*/ 406 h 406"/>
                <a:gd name="T2" fmla="*/ 32 w 1478"/>
                <a:gd name="T3" fmla="*/ 402 h 406"/>
                <a:gd name="T4" fmla="*/ 14 w 1478"/>
                <a:gd name="T5" fmla="*/ 390 h 406"/>
                <a:gd name="T6" fmla="*/ 4 w 1478"/>
                <a:gd name="T7" fmla="*/ 374 h 406"/>
                <a:gd name="T8" fmla="*/ 0 w 1478"/>
                <a:gd name="T9" fmla="*/ 352 h 406"/>
                <a:gd name="T10" fmla="*/ 0 w 1478"/>
                <a:gd name="T11" fmla="*/ 342 h 406"/>
                <a:gd name="T12" fmla="*/ 8 w 1478"/>
                <a:gd name="T13" fmla="*/ 324 h 406"/>
                <a:gd name="T14" fmla="*/ 22 w 1478"/>
                <a:gd name="T15" fmla="*/ 310 h 406"/>
                <a:gd name="T16" fmla="*/ 42 w 1478"/>
                <a:gd name="T17" fmla="*/ 302 h 406"/>
                <a:gd name="T18" fmla="*/ 1300 w 1478"/>
                <a:gd name="T19" fmla="*/ 300 h 406"/>
                <a:gd name="T20" fmla="*/ 1316 w 1478"/>
                <a:gd name="T21" fmla="*/ 296 h 406"/>
                <a:gd name="T22" fmla="*/ 1342 w 1478"/>
                <a:gd name="T23" fmla="*/ 286 h 406"/>
                <a:gd name="T24" fmla="*/ 1364 w 1478"/>
                <a:gd name="T25" fmla="*/ 264 h 406"/>
                <a:gd name="T26" fmla="*/ 1372 w 1478"/>
                <a:gd name="T27" fmla="*/ 246 h 406"/>
                <a:gd name="T28" fmla="*/ 1374 w 1478"/>
                <a:gd name="T29" fmla="*/ 226 h 406"/>
                <a:gd name="T30" fmla="*/ 1374 w 1478"/>
                <a:gd name="T31" fmla="*/ 210 h 406"/>
                <a:gd name="T32" fmla="*/ 1366 w 1478"/>
                <a:gd name="T33" fmla="*/ 188 h 406"/>
                <a:gd name="T34" fmla="*/ 1360 w 1478"/>
                <a:gd name="T35" fmla="*/ 180 h 406"/>
                <a:gd name="T36" fmla="*/ 1336 w 1478"/>
                <a:gd name="T37" fmla="*/ 168 h 406"/>
                <a:gd name="T38" fmla="*/ 1318 w 1478"/>
                <a:gd name="T39" fmla="*/ 166 h 406"/>
                <a:gd name="T40" fmla="*/ 1084 w 1478"/>
                <a:gd name="T41" fmla="*/ 166 h 406"/>
                <a:gd name="T42" fmla="*/ 1052 w 1478"/>
                <a:gd name="T43" fmla="*/ 162 h 406"/>
                <a:gd name="T44" fmla="*/ 1028 w 1478"/>
                <a:gd name="T45" fmla="*/ 152 h 406"/>
                <a:gd name="T46" fmla="*/ 1002 w 1478"/>
                <a:gd name="T47" fmla="*/ 134 h 406"/>
                <a:gd name="T48" fmla="*/ 990 w 1478"/>
                <a:gd name="T49" fmla="*/ 122 h 406"/>
                <a:gd name="T50" fmla="*/ 976 w 1478"/>
                <a:gd name="T51" fmla="*/ 94 h 406"/>
                <a:gd name="T52" fmla="*/ 970 w 1478"/>
                <a:gd name="T53" fmla="*/ 68 h 406"/>
                <a:gd name="T54" fmla="*/ 970 w 1478"/>
                <a:gd name="T55" fmla="*/ 52 h 406"/>
                <a:gd name="T56" fmla="*/ 974 w 1478"/>
                <a:gd name="T57" fmla="*/ 32 h 406"/>
                <a:gd name="T58" fmla="*/ 984 w 1478"/>
                <a:gd name="T59" fmla="*/ 14 h 406"/>
                <a:gd name="T60" fmla="*/ 1002 w 1478"/>
                <a:gd name="T61" fmla="*/ 4 h 406"/>
                <a:gd name="T62" fmla="*/ 1022 w 1478"/>
                <a:gd name="T63" fmla="*/ 0 h 406"/>
                <a:gd name="T64" fmla="*/ 1032 w 1478"/>
                <a:gd name="T65" fmla="*/ 0 h 406"/>
                <a:gd name="T66" fmla="*/ 1052 w 1478"/>
                <a:gd name="T67" fmla="*/ 8 h 406"/>
                <a:gd name="T68" fmla="*/ 1066 w 1478"/>
                <a:gd name="T69" fmla="*/ 22 h 406"/>
                <a:gd name="T70" fmla="*/ 1074 w 1478"/>
                <a:gd name="T71" fmla="*/ 42 h 406"/>
                <a:gd name="T72" fmla="*/ 1074 w 1478"/>
                <a:gd name="T73" fmla="*/ 52 h 406"/>
                <a:gd name="T74" fmla="*/ 1076 w 1478"/>
                <a:gd name="T75" fmla="*/ 60 h 406"/>
                <a:gd name="T76" fmla="*/ 1314 w 1478"/>
                <a:gd name="T77" fmla="*/ 60 h 406"/>
                <a:gd name="T78" fmla="*/ 1328 w 1478"/>
                <a:gd name="T79" fmla="*/ 60 h 406"/>
                <a:gd name="T80" fmla="*/ 1356 w 1478"/>
                <a:gd name="T81" fmla="*/ 64 h 406"/>
                <a:gd name="T82" fmla="*/ 1394 w 1478"/>
                <a:gd name="T83" fmla="*/ 78 h 406"/>
                <a:gd name="T84" fmla="*/ 1432 w 1478"/>
                <a:gd name="T85" fmla="*/ 104 h 406"/>
                <a:gd name="T86" fmla="*/ 1440 w 1478"/>
                <a:gd name="T87" fmla="*/ 112 h 406"/>
                <a:gd name="T88" fmla="*/ 1456 w 1478"/>
                <a:gd name="T89" fmla="*/ 134 h 406"/>
                <a:gd name="T90" fmla="*/ 1470 w 1478"/>
                <a:gd name="T91" fmla="*/ 164 h 406"/>
                <a:gd name="T92" fmla="*/ 1478 w 1478"/>
                <a:gd name="T93" fmla="*/ 202 h 406"/>
                <a:gd name="T94" fmla="*/ 1478 w 1478"/>
                <a:gd name="T95" fmla="*/ 226 h 406"/>
                <a:gd name="T96" fmla="*/ 1474 w 1478"/>
                <a:gd name="T97" fmla="*/ 272 h 406"/>
                <a:gd name="T98" fmla="*/ 1460 w 1478"/>
                <a:gd name="T99" fmla="*/ 310 h 406"/>
                <a:gd name="T100" fmla="*/ 1440 w 1478"/>
                <a:gd name="T101" fmla="*/ 340 h 406"/>
                <a:gd name="T102" fmla="*/ 1414 w 1478"/>
                <a:gd name="T103" fmla="*/ 364 h 406"/>
                <a:gd name="T104" fmla="*/ 1386 w 1478"/>
                <a:gd name="T105" fmla="*/ 382 h 406"/>
                <a:gd name="T106" fmla="*/ 1356 w 1478"/>
                <a:gd name="T107" fmla="*/ 394 h 406"/>
                <a:gd name="T108" fmla="*/ 1302 w 1478"/>
                <a:gd name="T109"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78" h="406">
                  <a:moveTo>
                    <a:pt x="52" y="406"/>
                  </a:moveTo>
                  <a:lnTo>
                    <a:pt x="52" y="406"/>
                  </a:lnTo>
                  <a:lnTo>
                    <a:pt x="42" y="404"/>
                  </a:lnTo>
                  <a:lnTo>
                    <a:pt x="32" y="402"/>
                  </a:lnTo>
                  <a:lnTo>
                    <a:pt x="22" y="396"/>
                  </a:lnTo>
                  <a:lnTo>
                    <a:pt x="14" y="390"/>
                  </a:lnTo>
                  <a:lnTo>
                    <a:pt x="8" y="382"/>
                  </a:lnTo>
                  <a:lnTo>
                    <a:pt x="4" y="374"/>
                  </a:lnTo>
                  <a:lnTo>
                    <a:pt x="0" y="364"/>
                  </a:lnTo>
                  <a:lnTo>
                    <a:pt x="0" y="352"/>
                  </a:lnTo>
                  <a:lnTo>
                    <a:pt x="0" y="352"/>
                  </a:lnTo>
                  <a:lnTo>
                    <a:pt x="0" y="342"/>
                  </a:lnTo>
                  <a:lnTo>
                    <a:pt x="4" y="332"/>
                  </a:lnTo>
                  <a:lnTo>
                    <a:pt x="8" y="324"/>
                  </a:lnTo>
                  <a:lnTo>
                    <a:pt x="14" y="316"/>
                  </a:lnTo>
                  <a:lnTo>
                    <a:pt x="22" y="310"/>
                  </a:lnTo>
                  <a:lnTo>
                    <a:pt x="32" y="304"/>
                  </a:lnTo>
                  <a:lnTo>
                    <a:pt x="42" y="302"/>
                  </a:lnTo>
                  <a:lnTo>
                    <a:pt x="52" y="300"/>
                  </a:lnTo>
                  <a:lnTo>
                    <a:pt x="1300" y="300"/>
                  </a:lnTo>
                  <a:lnTo>
                    <a:pt x="1300" y="300"/>
                  </a:lnTo>
                  <a:lnTo>
                    <a:pt x="1316" y="296"/>
                  </a:lnTo>
                  <a:lnTo>
                    <a:pt x="1330" y="292"/>
                  </a:lnTo>
                  <a:lnTo>
                    <a:pt x="1342" y="286"/>
                  </a:lnTo>
                  <a:lnTo>
                    <a:pt x="1354" y="276"/>
                  </a:lnTo>
                  <a:lnTo>
                    <a:pt x="1364" y="264"/>
                  </a:lnTo>
                  <a:lnTo>
                    <a:pt x="1368" y="256"/>
                  </a:lnTo>
                  <a:lnTo>
                    <a:pt x="1372" y="246"/>
                  </a:lnTo>
                  <a:lnTo>
                    <a:pt x="1374" y="236"/>
                  </a:lnTo>
                  <a:lnTo>
                    <a:pt x="1374" y="226"/>
                  </a:lnTo>
                  <a:lnTo>
                    <a:pt x="1374" y="226"/>
                  </a:lnTo>
                  <a:lnTo>
                    <a:pt x="1374" y="210"/>
                  </a:lnTo>
                  <a:lnTo>
                    <a:pt x="1370" y="198"/>
                  </a:lnTo>
                  <a:lnTo>
                    <a:pt x="1366" y="188"/>
                  </a:lnTo>
                  <a:lnTo>
                    <a:pt x="1360" y="180"/>
                  </a:lnTo>
                  <a:lnTo>
                    <a:pt x="1360" y="180"/>
                  </a:lnTo>
                  <a:lnTo>
                    <a:pt x="1348" y="172"/>
                  </a:lnTo>
                  <a:lnTo>
                    <a:pt x="1336" y="168"/>
                  </a:lnTo>
                  <a:lnTo>
                    <a:pt x="1326" y="166"/>
                  </a:lnTo>
                  <a:lnTo>
                    <a:pt x="1318" y="166"/>
                  </a:lnTo>
                  <a:lnTo>
                    <a:pt x="1084" y="166"/>
                  </a:lnTo>
                  <a:lnTo>
                    <a:pt x="1084" y="166"/>
                  </a:lnTo>
                  <a:lnTo>
                    <a:pt x="1072" y="166"/>
                  </a:lnTo>
                  <a:lnTo>
                    <a:pt x="1052" y="162"/>
                  </a:lnTo>
                  <a:lnTo>
                    <a:pt x="1040" y="158"/>
                  </a:lnTo>
                  <a:lnTo>
                    <a:pt x="1028" y="152"/>
                  </a:lnTo>
                  <a:lnTo>
                    <a:pt x="1014" y="146"/>
                  </a:lnTo>
                  <a:lnTo>
                    <a:pt x="1002" y="134"/>
                  </a:lnTo>
                  <a:lnTo>
                    <a:pt x="1002" y="134"/>
                  </a:lnTo>
                  <a:lnTo>
                    <a:pt x="990" y="122"/>
                  </a:lnTo>
                  <a:lnTo>
                    <a:pt x="980" y="104"/>
                  </a:lnTo>
                  <a:lnTo>
                    <a:pt x="976" y="94"/>
                  </a:lnTo>
                  <a:lnTo>
                    <a:pt x="972" y="80"/>
                  </a:lnTo>
                  <a:lnTo>
                    <a:pt x="970" y="68"/>
                  </a:lnTo>
                  <a:lnTo>
                    <a:pt x="970" y="52"/>
                  </a:lnTo>
                  <a:lnTo>
                    <a:pt x="970" y="52"/>
                  </a:lnTo>
                  <a:lnTo>
                    <a:pt x="970" y="42"/>
                  </a:lnTo>
                  <a:lnTo>
                    <a:pt x="974" y="32"/>
                  </a:lnTo>
                  <a:lnTo>
                    <a:pt x="978" y="22"/>
                  </a:lnTo>
                  <a:lnTo>
                    <a:pt x="984" y="14"/>
                  </a:lnTo>
                  <a:lnTo>
                    <a:pt x="992" y="8"/>
                  </a:lnTo>
                  <a:lnTo>
                    <a:pt x="1002" y="4"/>
                  </a:lnTo>
                  <a:lnTo>
                    <a:pt x="1012" y="0"/>
                  </a:lnTo>
                  <a:lnTo>
                    <a:pt x="1022" y="0"/>
                  </a:lnTo>
                  <a:lnTo>
                    <a:pt x="1022" y="0"/>
                  </a:lnTo>
                  <a:lnTo>
                    <a:pt x="1032" y="0"/>
                  </a:lnTo>
                  <a:lnTo>
                    <a:pt x="1042" y="4"/>
                  </a:lnTo>
                  <a:lnTo>
                    <a:pt x="1052" y="8"/>
                  </a:lnTo>
                  <a:lnTo>
                    <a:pt x="1060" y="14"/>
                  </a:lnTo>
                  <a:lnTo>
                    <a:pt x="1066" y="22"/>
                  </a:lnTo>
                  <a:lnTo>
                    <a:pt x="1070" y="32"/>
                  </a:lnTo>
                  <a:lnTo>
                    <a:pt x="1074" y="42"/>
                  </a:lnTo>
                  <a:lnTo>
                    <a:pt x="1074" y="52"/>
                  </a:lnTo>
                  <a:lnTo>
                    <a:pt x="1074" y="52"/>
                  </a:lnTo>
                  <a:lnTo>
                    <a:pt x="1076" y="60"/>
                  </a:lnTo>
                  <a:lnTo>
                    <a:pt x="1076" y="60"/>
                  </a:lnTo>
                  <a:lnTo>
                    <a:pt x="1082" y="60"/>
                  </a:lnTo>
                  <a:lnTo>
                    <a:pt x="1314" y="60"/>
                  </a:lnTo>
                  <a:lnTo>
                    <a:pt x="1314" y="60"/>
                  </a:lnTo>
                  <a:lnTo>
                    <a:pt x="1328" y="60"/>
                  </a:lnTo>
                  <a:lnTo>
                    <a:pt x="1340" y="62"/>
                  </a:lnTo>
                  <a:lnTo>
                    <a:pt x="1356" y="64"/>
                  </a:lnTo>
                  <a:lnTo>
                    <a:pt x="1374" y="70"/>
                  </a:lnTo>
                  <a:lnTo>
                    <a:pt x="1394" y="78"/>
                  </a:lnTo>
                  <a:lnTo>
                    <a:pt x="1412" y="88"/>
                  </a:lnTo>
                  <a:lnTo>
                    <a:pt x="1432" y="104"/>
                  </a:lnTo>
                  <a:lnTo>
                    <a:pt x="1432" y="104"/>
                  </a:lnTo>
                  <a:lnTo>
                    <a:pt x="1440" y="112"/>
                  </a:lnTo>
                  <a:lnTo>
                    <a:pt x="1448" y="122"/>
                  </a:lnTo>
                  <a:lnTo>
                    <a:pt x="1456" y="134"/>
                  </a:lnTo>
                  <a:lnTo>
                    <a:pt x="1464" y="148"/>
                  </a:lnTo>
                  <a:lnTo>
                    <a:pt x="1470" y="164"/>
                  </a:lnTo>
                  <a:lnTo>
                    <a:pt x="1474" y="182"/>
                  </a:lnTo>
                  <a:lnTo>
                    <a:pt x="1478" y="202"/>
                  </a:lnTo>
                  <a:lnTo>
                    <a:pt x="1478" y="226"/>
                  </a:lnTo>
                  <a:lnTo>
                    <a:pt x="1478" y="226"/>
                  </a:lnTo>
                  <a:lnTo>
                    <a:pt x="1478" y="250"/>
                  </a:lnTo>
                  <a:lnTo>
                    <a:pt x="1474" y="272"/>
                  </a:lnTo>
                  <a:lnTo>
                    <a:pt x="1468" y="292"/>
                  </a:lnTo>
                  <a:lnTo>
                    <a:pt x="1460" y="310"/>
                  </a:lnTo>
                  <a:lnTo>
                    <a:pt x="1450" y="326"/>
                  </a:lnTo>
                  <a:lnTo>
                    <a:pt x="1440" y="340"/>
                  </a:lnTo>
                  <a:lnTo>
                    <a:pt x="1426" y="352"/>
                  </a:lnTo>
                  <a:lnTo>
                    <a:pt x="1414" y="364"/>
                  </a:lnTo>
                  <a:lnTo>
                    <a:pt x="1400" y="374"/>
                  </a:lnTo>
                  <a:lnTo>
                    <a:pt x="1386" y="382"/>
                  </a:lnTo>
                  <a:lnTo>
                    <a:pt x="1370" y="388"/>
                  </a:lnTo>
                  <a:lnTo>
                    <a:pt x="1356" y="394"/>
                  </a:lnTo>
                  <a:lnTo>
                    <a:pt x="1328" y="402"/>
                  </a:lnTo>
                  <a:lnTo>
                    <a:pt x="1302" y="406"/>
                  </a:lnTo>
                  <a:lnTo>
                    <a:pt x="52"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13" name="Freeform 15">
              <a:extLst>
                <a:ext uri="{FF2B5EF4-FFF2-40B4-BE49-F238E27FC236}">
                  <a16:creationId xmlns:a16="http://schemas.microsoft.com/office/drawing/2014/main" id="{EE80B4F4-E330-4D73-9FB7-FCA23F11061B}"/>
                </a:ext>
              </a:extLst>
            </p:cNvPr>
            <p:cNvSpPr>
              <a:spLocks noEditPoints="1"/>
            </p:cNvSpPr>
            <p:nvPr/>
          </p:nvSpPr>
          <p:spPr bwMode="auto">
            <a:xfrm>
              <a:off x="6892717" y="3505013"/>
              <a:ext cx="208337" cy="208337"/>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14" name="Freeform 18">
              <a:extLst>
                <a:ext uri="{FF2B5EF4-FFF2-40B4-BE49-F238E27FC236}">
                  <a16:creationId xmlns:a16="http://schemas.microsoft.com/office/drawing/2014/main" id="{4069058D-E4DA-4D5C-A9D7-83C45DAAF935}"/>
                </a:ext>
              </a:extLst>
            </p:cNvPr>
            <p:cNvSpPr>
              <a:spLocks/>
            </p:cNvSpPr>
            <p:nvPr/>
          </p:nvSpPr>
          <p:spPr bwMode="auto">
            <a:xfrm>
              <a:off x="6965393" y="3268818"/>
              <a:ext cx="64197" cy="213182"/>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15" name="Freeform 19">
              <a:extLst>
                <a:ext uri="{FF2B5EF4-FFF2-40B4-BE49-F238E27FC236}">
                  <a16:creationId xmlns:a16="http://schemas.microsoft.com/office/drawing/2014/main" id="{8F534960-770B-4258-AFC5-71F511394A12}"/>
                </a:ext>
              </a:extLst>
            </p:cNvPr>
            <p:cNvSpPr>
              <a:spLocks noEditPoints="1"/>
            </p:cNvSpPr>
            <p:nvPr/>
          </p:nvSpPr>
          <p:spPr bwMode="auto">
            <a:xfrm>
              <a:off x="5077386" y="3609182"/>
              <a:ext cx="186534" cy="185323"/>
            </a:xfrm>
            <a:custGeom>
              <a:avLst/>
              <a:gdLst>
                <a:gd name="T0" fmla="*/ 154 w 308"/>
                <a:gd name="T1" fmla="*/ 306 h 306"/>
                <a:gd name="T2" fmla="*/ 124 w 308"/>
                <a:gd name="T3" fmla="*/ 304 h 306"/>
                <a:gd name="T4" fmla="*/ 94 w 308"/>
                <a:gd name="T5" fmla="*/ 294 h 306"/>
                <a:gd name="T6" fmla="*/ 68 w 308"/>
                <a:gd name="T7" fmla="*/ 280 h 306"/>
                <a:gd name="T8" fmla="*/ 46 w 308"/>
                <a:gd name="T9" fmla="*/ 262 h 306"/>
                <a:gd name="T10" fmla="*/ 26 w 308"/>
                <a:gd name="T11" fmla="*/ 240 h 306"/>
                <a:gd name="T12" fmla="*/ 12 w 308"/>
                <a:gd name="T13" fmla="*/ 212 h 306"/>
                <a:gd name="T14" fmla="*/ 4 w 308"/>
                <a:gd name="T15" fmla="*/ 184 h 306"/>
                <a:gd name="T16" fmla="*/ 0 w 308"/>
                <a:gd name="T17" fmla="*/ 154 h 306"/>
                <a:gd name="T18" fmla="*/ 2 w 308"/>
                <a:gd name="T19" fmla="*/ 138 h 306"/>
                <a:gd name="T20" fmla="*/ 8 w 308"/>
                <a:gd name="T21" fmla="*/ 108 h 306"/>
                <a:gd name="T22" fmla="*/ 20 w 308"/>
                <a:gd name="T23" fmla="*/ 80 h 306"/>
                <a:gd name="T24" fmla="*/ 36 w 308"/>
                <a:gd name="T25" fmla="*/ 56 h 306"/>
                <a:gd name="T26" fmla="*/ 56 w 308"/>
                <a:gd name="T27" fmla="*/ 34 h 306"/>
                <a:gd name="T28" fmla="*/ 82 w 308"/>
                <a:gd name="T29" fmla="*/ 18 h 306"/>
                <a:gd name="T30" fmla="*/ 108 w 308"/>
                <a:gd name="T31" fmla="*/ 6 h 306"/>
                <a:gd name="T32" fmla="*/ 138 w 308"/>
                <a:gd name="T33" fmla="*/ 0 h 306"/>
                <a:gd name="T34" fmla="*/ 154 w 308"/>
                <a:gd name="T35" fmla="*/ 0 h 306"/>
                <a:gd name="T36" fmla="*/ 186 w 308"/>
                <a:gd name="T37" fmla="*/ 2 h 306"/>
                <a:gd name="T38" fmla="*/ 214 w 308"/>
                <a:gd name="T39" fmla="*/ 12 h 306"/>
                <a:gd name="T40" fmla="*/ 240 w 308"/>
                <a:gd name="T41" fmla="*/ 26 h 306"/>
                <a:gd name="T42" fmla="*/ 262 w 308"/>
                <a:gd name="T43" fmla="*/ 44 h 306"/>
                <a:gd name="T44" fmla="*/ 282 w 308"/>
                <a:gd name="T45" fmla="*/ 68 h 306"/>
                <a:gd name="T46" fmla="*/ 296 w 308"/>
                <a:gd name="T47" fmla="*/ 94 h 306"/>
                <a:gd name="T48" fmla="*/ 304 w 308"/>
                <a:gd name="T49" fmla="*/ 122 h 306"/>
                <a:gd name="T50" fmla="*/ 308 w 308"/>
                <a:gd name="T51" fmla="*/ 154 h 306"/>
                <a:gd name="T52" fmla="*/ 308 w 308"/>
                <a:gd name="T53" fmla="*/ 168 h 306"/>
                <a:gd name="T54" fmla="*/ 302 w 308"/>
                <a:gd name="T55" fmla="*/ 198 h 306"/>
                <a:gd name="T56" fmla="*/ 290 w 308"/>
                <a:gd name="T57" fmla="*/ 226 h 306"/>
                <a:gd name="T58" fmla="*/ 272 w 308"/>
                <a:gd name="T59" fmla="*/ 250 h 306"/>
                <a:gd name="T60" fmla="*/ 252 w 308"/>
                <a:gd name="T61" fmla="*/ 272 h 306"/>
                <a:gd name="T62" fmla="*/ 228 w 308"/>
                <a:gd name="T63" fmla="*/ 288 h 306"/>
                <a:gd name="T64" fmla="*/ 200 w 308"/>
                <a:gd name="T65" fmla="*/ 300 h 306"/>
                <a:gd name="T66" fmla="*/ 170 w 308"/>
                <a:gd name="T67" fmla="*/ 306 h 306"/>
                <a:gd name="T68" fmla="*/ 154 w 308"/>
                <a:gd name="T69" fmla="*/ 306 h 306"/>
                <a:gd name="T70" fmla="*/ 154 w 308"/>
                <a:gd name="T71" fmla="*/ 104 h 306"/>
                <a:gd name="T72" fmla="*/ 136 w 308"/>
                <a:gd name="T73" fmla="*/ 108 h 306"/>
                <a:gd name="T74" fmla="*/ 120 w 308"/>
                <a:gd name="T75" fmla="*/ 118 h 306"/>
                <a:gd name="T76" fmla="*/ 110 w 308"/>
                <a:gd name="T77" fmla="*/ 134 h 306"/>
                <a:gd name="T78" fmla="*/ 106 w 308"/>
                <a:gd name="T79" fmla="*/ 154 h 306"/>
                <a:gd name="T80" fmla="*/ 106 w 308"/>
                <a:gd name="T81" fmla="*/ 164 h 306"/>
                <a:gd name="T82" fmla="*/ 114 w 308"/>
                <a:gd name="T83" fmla="*/ 180 h 306"/>
                <a:gd name="T84" fmla="*/ 128 w 308"/>
                <a:gd name="T85" fmla="*/ 194 h 306"/>
                <a:gd name="T86" fmla="*/ 144 w 308"/>
                <a:gd name="T87" fmla="*/ 200 h 306"/>
                <a:gd name="T88" fmla="*/ 154 w 308"/>
                <a:gd name="T89" fmla="*/ 202 h 306"/>
                <a:gd name="T90" fmla="*/ 174 w 308"/>
                <a:gd name="T91" fmla="*/ 198 h 306"/>
                <a:gd name="T92" fmla="*/ 188 w 308"/>
                <a:gd name="T93" fmla="*/ 188 h 306"/>
                <a:gd name="T94" fmla="*/ 200 w 308"/>
                <a:gd name="T95" fmla="*/ 172 h 306"/>
                <a:gd name="T96" fmla="*/ 202 w 308"/>
                <a:gd name="T97" fmla="*/ 154 h 306"/>
                <a:gd name="T98" fmla="*/ 202 w 308"/>
                <a:gd name="T99" fmla="*/ 144 h 306"/>
                <a:gd name="T100" fmla="*/ 194 w 308"/>
                <a:gd name="T101" fmla="*/ 126 h 306"/>
                <a:gd name="T102" fmla="*/ 182 w 308"/>
                <a:gd name="T103" fmla="*/ 112 h 306"/>
                <a:gd name="T104" fmla="*/ 164 w 308"/>
                <a:gd name="T105" fmla="*/ 106 h 306"/>
                <a:gd name="T106" fmla="*/ 154 w 308"/>
                <a:gd name="T107" fmla="*/ 10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6">
                  <a:moveTo>
                    <a:pt x="154" y="306"/>
                  </a:moveTo>
                  <a:lnTo>
                    <a:pt x="154" y="306"/>
                  </a:lnTo>
                  <a:lnTo>
                    <a:pt x="138" y="306"/>
                  </a:lnTo>
                  <a:lnTo>
                    <a:pt x="124" y="304"/>
                  </a:lnTo>
                  <a:lnTo>
                    <a:pt x="108" y="300"/>
                  </a:lnTo>
                  <a:lnTo>
                    <a:pt x="94" y="294"/>
                  </a:lnTo>
                  <a:lnTo>
                    <a:pt x="82" y="288"/>
                  </a:lnTo>
                  <a:lnTo>
                    <a:pt x="68" y="280"/>
                  </a:lnTo>
                  <a:lnTo>
                    <a:pt x="56" y="272"/>
                  </a:lnTo>
                  <a:lnTo>
                    <a:pt x="46" y="262"/>
                  </a:lnTo>
                  <a:lnTo>
                    <a:pt x="36" y="250"/>
                  </a:lnTo>
                  <a:lnTo>
                    <a:pt x="26" y="240"/>
                  </a:lnTo>
                  <a:lnTo>
                    <a:pt x="20" y="226"/>
                  </a:lnTo>
                  <a:lnTo>
                    <a:pt x="12" y="212"/>
                  </a:lnTo>
                  <a:lnTo>
                    <a:pt x="8" y="198"/>
                  </a:lnTo>
                  <a:lnTo>
                    <a:pt x="4" y="184"/>
                  </a:lnTo>
                  <a:lnTo>
                    <a:pt x="2" y="168"/>
                  </a:lnTo>
                  <a:lnTo>
                    <a:pt x="0" y="154"/>
                  </a:lnTo>
                  <a:lnTo>
                    <a:pt x="0" y="154"/>
                  </a:lnTo>
                  <a:lnTo>
                    <a:pt x="2" y="138"/>
                  </a:lnTo>
                  <a:lnTo>
                    <a:pt x="4" y="122"/>
                  </a:lnTo>
                  <a:lnTo>
                    <a:pt x="8" y="108"/>
                  </a:lnTo>
                  <a:lnTo>
                    <a:pt x="12" y="94"/>
                  </a:lnTo>
                  <a:lnTo>
                    <a:pt x="20" y="80"/>
                  </a:lnTo>
                  <a:lnTo>
                    <a:pt x="26" y="68"/>
                  </a:lnTo>
                  <a:lnTo>
                    <a:pt x="36" y="56"/>
                  </a:lnTo>
                  <a:lnTo>
                    <a:pt x="46" y="44"/>
                  </a:lnTo>
                  <a:lnTo>
                    <a:pt x="56" y="34"/>
                  </a:lnTo>
                  <a:lnTo>
                    <a:pt x="68" y="26"/>
                  </a:lnTo>
                  <a:lnTo>
                    <a:pt x="82" y="18"/>
                  </a:lnTo>
                  <a:lnTo>
                    <a:pt x="94" y="12"/>
                  </a:lnTo>
                  <a:lnTo>
                    <a:pt x="108" y="6"/>
                  </a:lnTo>
                  <a:lnTo>
                    <a:pt x="124" y="2"/>
                  </a:lnTo>
                  <a:lnTo>
                    <a:pt x="138" y="0"/>
                  </a:lnTo>
                  <a:lnTo>
                    <a:pt x="154" y="0"/>
                  </a:lnTo>
                  <a:lnTo>
                    <a:pt x="154" y="0"/>
                  </a:lnTo>
                  <a:lnTo>
                    <a:pt x="170" y="0"/>
                  </a:lnTo>
                  <a:lnTo>
                    <a:pt x="186" y="2"/>
                  </a:lnTo>
                  <a:lnTo>
                    <a:pt x="200" y="6"/>
                  </a:lnTo>
                  <a:lnTo>
                    <a:pt x="214" y="12"/>
                  </a:lnTo>
                  <a:lnTo>
                    <a:pt x="228" y="18"/>
                  </a:lnTo>
                  <a:lnTo>
                    <a:pt x="240" y="26"/>
                  </a:lnTo>
                  <a:lnTo>
                    <a:pt x="252" y="34"/>
                  </a:lnTo>
                  <a:lnTo>
                    <a:pt x="262" y="44"/>
                  </a:lnTo>
                  <a:lnTo>
                    <a:pt x="272" y="56"/>
                  </a:lnTo>
                  <a:lnTo>
                    <a:pt x="282" y="68"/>
                  </a:lnTo>
                  <a:lnTo>
                    <a:pt x="290" y="80"/>
                  </a:lnTo>
                  <a:lnTo>
                    <a:pt x="296" y="94"/>
                  </a:lnTo>
                  <a:lnTo>
                    <a:pt x="302" y="108"/>
                  </a:lnTo>
                  <a:lnTo>
                    <a:pt x="304" y="122"/>
                  </a:lnTo>
                  <a:lnTo>
                    <a:pt x="308" y="138"/>
                  </a:lnTo>
                  <a:lnTo>
                    <a:pt x="308" y="154"/>
                  </a:lnTo>
                  <a:lnTo>
                    <a:pt x="308" y="154"/>
                  </a:lnTo>
                  <a:lnTo>
                    <a:pt x="308" y="168"/>
                  </a:lnTo>
                  <a:lnTo>
                    <a:pt x="304" y="184"/>
                  </a:lnTo>
                  <a:lnTo>
                    <a:pt x="302" y="198"/>
                  </a:lnTo>
                  <a:lnTo>
                    <a:pt x="296" y="212"/>
                  </a:lnTo>
                  <a:lnTo>
                    <a:pt x="290" y="226"/>
                  </a:lnTo>
                  <a:lnTo>
                    <a:pt x="282" y="240"/>
                  </a:lnTo>
                  <a:lnTo>
                    <a:pt x="272" y="250"/>
                  </a:lnTo>
                  <a:lnTo>
                    <a:pt x="262" y="262"/>
                  </a:lnTo>
                  <a:lnTo>
                    <a:pt x="252" y="272"/>
                  </a:lnTo>
                  <a:lnTo>
                    <a:pt x="240" y="280"/>
                  </a:lnTo>
                  <a:lnTo>
                    <a:pt x="228" y="288"/>
                  </a:lnTo>
                  <a:lnTo>
                    <a:pt x="214" y="294"/>
                  </a:lnTo>
                  <a:lnTo>
                    <a:pt x="200" y="300"/>
                  </a:lnTo>
                  <a:lnTo>
                    <a:pt x="186" y="304"/>
                  </a:lnTo>
                  <a:lnTo>
                    <a:pt x="170" y="306"/>
                  </a:lnTo>
                  <a:lnTo>
                    <a:pt x="154" y="306"/>
                  </a:lnTo>
                  <a:lnTo>
                    <a:pt x="154" y="306"/>
                  </a:lnTo>
                  <a:close/>
                  <a:moveTo>
                    <a:pt x="154" y="104"/>
                  </a:moveTo>
                  <a:lnTo>
                    <a:pt x="154" y="104"/>
                  </a:lnTo>
                  <a:lnTo>
                    <a:pt x="144" y="106"/>
                  </a:lnTo>
                  <a:lnTo>
                    <a:pt x="136" y="108"/>
                  </a:lnTo>
                  <a:lnTo>
                    <a:pt x="128" y="112"/>
                  </a:lnTo>
                  <a:lnTo>
                    <a:pt x="120" y="118"/>
                  </a:lnTo>
                  <a:lnTo>
                    <a:pt x="114" y="126"/>
                  </a:lnTo>
                  <a:lnTo>
                    <a:pt x="110" y="134"/>
                  </a:lnTo>
                  <a:lnTo>
                    <a:pt x="106" y="144"/>
                  </a:lnTo>
                  <a:lnTo>
                    <a:pt x="106" y="154"/>
                  </a:lnTo>
                  <a:lnTo>
                    <a:pt x="106" y="154"/>
                  </a:lnTo>
                  <a:lnTo>
                    <a:pt x="106" y="164"/>
                  </a:lnTo>
                  <a:lnTo>
                    <a:pt x="110" y="172"/>
                  </a:lnTo>
                  <a:lnTo>
                    <a:pt x="114" y="180"/>
                  </a:lnTo>
                  <a:lnTo>
                    <a:pt x="120" y="188"/>
                  </a:lnTo>
                  <a:lnTo>
                    <a:pt x="128" y="194"/>
                  </a:lnTo>
                  <a:lnTo>
                    <a:pt x="136" y="198"/>
                  </a:lnTo>
                  <a:lnTo>
                    <a:pt x="144" y="200"/>
                  </a:lnTo>
                  <a:lnTo>
                    <a:pt x="154" y="202"/>
                  </a:lnTo>
                  <a:lnTo>
                    <a:pt x="154" y="202"/>
                  </a:lnTo>
                  <a:lnTo>
                    <a:pt x="164" y="200"/>
                  </a:lnTo>
                  <a:lnTo>
                    <a:pt x="174" y="198"/>
                  </a:lnTo>
                  <a:lnTo>
                    <a:pt x="182" y="194"/>
                  </a:lnTo>
                  <a:lnTo>
                    <a:pt x="188" y="188"/>
                  </a:lnTo>
                  <a:lnTo>
                    <a:pt x="194" y="180"/>
                  </a:lnTo>
                  <a:lnTo>
                    <a:pt x="200" y="172"/>
                  </a:lnTo>
                  <a:lnTo>
                    <a:pt x="202" y="164"/>
                  </a:lnTo>
                  <a:lnTo>
                    <a:pt x="202" y="154"/>
                  </a:lnTo>
                  <a:lnTo>
                    <a:pt x="202" y="154"/>
                  </a:lnTo>
                  <a:lnTo>
                    <a:pt x="202" y="144"/>
                  </a:lnTo>
                  <a:lnTo>
                    <a:pt x="200" y="134"/>
                  </a:lnTo>
                  <a:lnTo>
                    <a:pt x="194" y="126"/>
                  </a:lnTo>
                  <a:lnTo>
                    <a:pt x="188" y="118"/>
                  </a:lnTo>
                  <a:lnTo>
                    <a:pt x="182" y="112"/>
                  </a:lnTo>
                  <a:lnTo>
                    <a:pt x="174"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16" name="Freeform 20">
              <a:extLst>
                <a:ext uri="{FF2B5EF4-FFF2-40B4-BE49-F238E27FC236}">
                  <a16:creationId xmlns:a16="http://schemas.microsoft.com/office/drawing/2014/main" id="{04F91F20-7423-4043-83A2-A538410D52CD}"/>
                </a:ext>
              </a:extLst>
            </p:cNvPr>
            <p:cNvSpPr>
              <a:spLocks noEditPoints="1"/>
            </p:cNvSpPr>
            <p:nvPr/>
          </p:nvSpPr>
          <p:spPr bwMode="auto">
            <a:xfrm>
              <a:off x="7250039" y="2854566"/>
              <a:ext cx="186534" cy="186534"/>
            </a:xfrm>
            <a:custGeom>
              <a:avLst/>
              <a:gdLst>
                <a:gd name="T0" fmla="*/ 154 w 308"/>
                <a:gd name="T1" fmla="*/ 308 h 308"/>
                <a:gd name="T2" fmla="*/ 122 w 308"/>
                <a:gd name="T3" fmla="*/ 304 h 308"/>
                <a:gd name="T4" fmla="*/ 94 w 308"/>
                <a:gd name="T5" fmla="*/ 296 h 308"/>
                <a:gd name="T6" fmla="*/ 68 w 308"/>
                <a:gd name="T7" fmla="*/ 282 h 308"/>
                <a:gd name="T8" fmla="*/ 44 w 308"/>
                <a:gd name="T9" fmla="*/ 262 h 308"/>
                <a:gd name="T10" fmla="*/ 26 w 308"/>
                <a:gd name="T11" fmla="*/ 240 h 308"/>
                <a:gd name="T12" fmla="*/ 12 w 308"/>
                <a:gd name="T13" fmla="*/ 214 h 308"/>
                <a:gd name="T14" fmla="*/ 2 w 308"/>
                <a:gd name="T15" fmla="*/ 184 h 308"/>
                <a:gd name="T16" fmla="*/ 0 w 308"/>
                <a:gd name="T17" fmla="*/ 154 h 308"/>
                <a:gd name="T18" fmla="*/ 0 w 308"/>
                <a:gd name="T19" fmla="*/ 138 h 308"/>
                <a:gd name="T20" fmla="*/ 6 w 308"/>
                <a:gd name="T21" fmla="*/ 108 h 308"/>
                <a:gd name="T22" fmla="*/ 18 w 308"/>
                <a:gd name="T23" fmla="*/ 80 h 308"/>
                <a:gd name="T24" fmla="*/ 34 w 308"/>
                <a:gd name="T25" fmla="*/ 56 h 308"/>
                <a:gd name="T26" fmla="*/ 56 w 308"/>
                <a:gd name="T27" fmla="*/ 36 h 308"/>
                <a:gd name="T28" fmla="*/ 80 w 308"/>
                <a:gd name="T29" fmla="*/ 18 h 308"/>
                <a:gd name="T30" fmla="*/ 108 w 308"/>
                <a:gd name="T31" fmla="*/ 6 h 308"/>
                <a:gd name="T32" fmla="*/ 138 w 308"/>
                <a:gd name="T33" fmla="*/ 0 h 308"/>
                <a:gd name="T34" fmla="*/ 154 w 308"/>
                <a:gd name="T35" fmla="*/ 0 h 308"/>
                <a:gd name="T36" fmla="*/ 184 w 308"/>
                <a:gd name="T37" fmla="*/ 4 h 308"/>
                <a:gd name="T38" fmla="*/ 214 w 308"/>
                <a:gd name="T39" fmla="*/ 12 h 308"/>
                <a:gd name="T40" fmla="*/ 240 w 308"/>
                <a:gd name="T41" fmla="*/ 26 h 308"/>
                <a:gd name="T42" fmla="*/ 262 w 308"/>
                <a:gd name="T43" fmla="*/ 46 h 308"/>
                <a:gd name="T44" fmla="*/ 280 w 308"/>
                <a:gd name="T45" fmla="*/ 68 h 308"/>
                <a:gd name="T46" fmla="*/ 294 w 308"/>
                <a:gd name="T47" fmla="*/ 94 h 308"/>
                <a:gd name="T48" fmla="*/ 304 w 308"/>
                <a:gd name="T49" fmla="*/ 122 h 308"/>
                <a:gd name="T50" fmla="*/ 308 w 308"/>
                <a:gd name="T51" fmla="*/ 154 h 308"/>
                <a:gd name="T52" fmla="*/ 306 w 308"/>
                <a:gd name="T53" fmla="*/ 170 h 308"/>
                <a:gd name="T54" fmla="*/ 300 w 308"/>
                <a:gd name="T55" fmla="*/ 200 h 308"/>
                <a:gd name="T56" fmla="*/ 288 w 308"/>
                <a:gd name="T57" fmla="*/ 226 h 308"/>
                <a:gd name="T58" fmla="*/ 272 w 308"/>
                <a:gd name="T59" fmla="*/ 252 h 308"/>
                <a:gd name="T60" fmla="*/ 252 w 308"/>
                <a:gd name="T61" fmla="*/ 272 h 308"/>
                <a:gd name="T62" fmla="*/ 226 w 308"/>
                <a:gd name="T63" fmla="*/ 288 h 308"/>
                <a:gd name="T64" fmla="*/ 200 w 308"/>
                <a:gd name="T65" fmla="*/ 300 h 308"/>
                <a:gd name="T66" fmla="*/ 170 w 308"/>
                <a:gd name="T67" fmla="*/ 306 h 308"/>
                <a:gd name="T68" fmla="*/ 154 w 308"/>
                <a:gd name="T69" fmla="*/ 308 h 308"/>
                <a:gd name="T70" fmla="*/ 154 w 308"/>
                <a:gd name="T71" fmla="*/ 104 h 308"/>
                <a:gd name="T72" fmla="*/ 134 w 308"/>
                <a:gd name="T73" fmla="*/ 108 h 308"/>
                <a:gd name="T74" fmla="*/ 120 w 308"/>
                <a:gd name="T75" fmla="*/ 120 h 308"/>
                <a:gd name="T76" fmla="*/ 108 w 308"/>
                <a:gd name="T77" fmla="*/ 134 h 308"/>
                <a:gd name="T78" fmla="*/ 104 w 308"/>
                <a:gd name="T79" fmla="*/ 154 h 308"/>
                <a:gd name="T80" fmla="*/ 106 w 308"/>
                <a:gd name="T81" fmla="*/ 164 h 308"/>
                <a:gd name="T82" fmla="*/ 114 w 308"/>
                <a:gd name="T83" fmla="*/ 180 h 308"/>
                <a:gd name="T84" fmla="*/ 126 w 308"/>
                <a:gd name="T85" fmla="*/ 194 h 308"/>
                <a:gd name="T86" fmla="*/ 144 w 308"/>
                <a:gd name="T87" fmla="*/ 202 h 308"/>
                <a:gd name="T88" fmla="*/ 154 w 308"/>
                <a:gd name="T89" fmla="*/ 202 h 308"/>
                <a:gd name="T90" fmla="*/ 172 w 308"/>
                <a:gd name="T91" fmla="*/ 198 h 308"/>
                <a:gd name="T92" fmla="*/ 188 w 308"/>
                <a:gd name="T93" fmla="*/ 188 h 308"/>
                <a:gd name="T94" fmla="*/ 198 w 308"/>
                <a:gd name="T95" fmla="*/ 172 h 308"/>
                <a:gd name="T96" fmla="*/ 202 w 308"/>
                <a:gd name="T97" fmla="*/ 154 h 308"/>
                <a:gd name="T98" fmla="*/ 202 w 308"/>
                <a:gd name="T99" fmla="*/ 144 h 308"/>
                <a:gd name="T100" fmla="*/ 194 w 308"/>
                <a:gd name="T101" fmla="*/ 126 h 308"/>
                <a:gd name="T102" fmla="*/ 180 w 308"/>
                <a:gd name="T103" fmla="*/ 114 h 308"/>
                <a:gd name="T104" fmla="*/ 164 w 308"/>
                <a:gd name="T105" fmla="*/ 106 h 308"/>
                <a:gd name="T106" fmla="*/ 154 w 308"/>
                <a:gd name="T107" fmla="*/ 10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8">
                  <a:moveTo>
                    <a:pt x="154" y="308"/>
                  </a:moveTo>
                  <a:lnTo>
                    <a:pt x="154" y="308"/>
                  </a:lnTo>
                  <a:lnTo>
                    <a:pt x="138" y="306"/>
                  </a:lnTo>
                  <a:lnTo>
                    <a:pt x="122" y="304"/>
                  </a:lnTo>
                  <a:lnTo>
                    <a:pt x="108" y="300"/>
                  </a:lnTo>
                  <a:lnTo>
                    <a:pt x="94" y="296"/>
                  </a:lnTo>
                  <a:lnTo>
                    <a:pt x="80" y="288"/>
                  </a:lnTo>
                  <a:lnTo>
                    <a:pt x="68" y="282"/>
                  </a:lnTo>
                  <a:lnTo>
                    <a:pt x="56" y="272"/>
                  </a:lnTo>
                  <a:lnTo>
                    <a:pt x="44" y="262"/>
                  </a:lnTo>
                  <a:lnTo>
                    <a:pt x="34" y="252"/>
                  </a:lnTo>
                  <a:lnTo>
                    <a:pt x="26" y="240"/>
                  </a:lnTo>
                  <a:lnTo>
                    <a:pt x="18" y="226"/>
                  </a:lnTo>
                  <a:lnTo>
                    <a:pt x="12" y="214"/>
                  </a:lnTo>
                  <a:lnTo>
                    <a:pt x="6" y="200"/>
                  </a:lnTo>
                  <a:lnTo>
                    <a:pt x="2" y="184"/>
                  </a:lnTo>
                  <a:lnTo>
                    <a:pt x="0" y="170"/>
                  </a:lnTo>
                  <a:lnTo>
                    <a:pt x="0" y="154"/>
                  </a:lnTo>
                  <a:lnTo>
                    <a:pt x="0" y="154"/>
                  </a:lnTo>
                  <a:lnTo>
                    <a:pt x="0" y="138"/>
                  </a:lnTo>
                  <a:lnTo>
                    <a:pt x="2" y="122"/>
                  </a:lnTo>
                  <a:lnTo>
                    <a:pt x="6" y="108"/>
                  </a:lnTo>
                  <a:lnTo>
                    <a:pt x="12" y="94"/>
                  </a:lnTo>
                  <a:lnTo>
                    <a:pt x="18" y="80"/>
                  </a:lnTo>
                  <a:lnTo>
                    <a:pt x="26" y="68"/>
                  </a:lnTo>
                  <a:lnTo>
                    <a:pt x="34" y="56"/>
                  </a:lnTo>
                  <a:lnTo>
                    <a:pt x="44" y="46"/>
                  </a:lnTo>
                  <a:lnTo>
                    <a:pt x="56" y="36"/>
                  </a:lnTo>
                  <a:lnTo>
                    <a:pt x="68" y="26"/>
                  </a:lnTo>
                  <a:lnTo>
                    <a:pt x="80" y="18"/>
                  </a:lnTo>
                  <a:lnTo>
                    <a:pt x="94" y="12"/>
                  </a:lnTo>
                  <a:lnTo>
                    <a:pt x="108" y="6"/>
                  </a:lnTo>
                  <a:lnTo>
                    <a:pt x="122" y="4"/>
                  </a:lnTo>
                  <a:lnTo>
                    <a:pt x="138" y="0"/>
                  </a:lnTo>
                  <a:lnTo>
                    <a:pt x="154" y="0"/>
                  </a:lnTo>
                  <a:lnTo>
                    <a:pt x="154" y="0"/>
                  </a:lnTo>
                  <a:lnTo>
                    <a:pt x="170" y="0"/>
                  </a:lnTo>
                  <a:lnTo>
                    <a:pt x="184" y="4"/>
                  </a:lnTo>
                  <a:lnTo>
                    <a:pt x="200" y="6"/>
                  </a:lnTo>
                  <a:lnTo>
                    <a:pt x="214" y="12"/>
                  </a:lnTo>
                  <a:lnTo>
                    <a:pt x="226" y="18"/>
                  </a:lnTo>
                  <a:lnTo>
                    <a:pt x="240" y="26"/>
                  </a:lnTo>
                  <a:lnTo>
                    <a:pt x="252" y="36"/>
                  </a:lnTo>
                  <a:lnTo>
                    <a:pt x="262" y="46"/>
                  </a:lnTo>
                  <a:lnTo>
                    <a:pt x="272" y="56"/>
                  </a:lnTo>
                  <a:lnTo>
                    <a:pt x="280" y="68"/>
                  </a:lnTo>
                  <a:lnTo>
                    <a:pt x="288" y="80"/>
                  </a:lnTo>
                  <a:lnTo>
                    <a:pt x="294" y="94"/>
                  </a:lnTo>
                  <a:lnTo>
                    <a:pt x="300" y="108"/>
                  </a:lnTo>
                  <a:lnTo>
                    <a:pt x="304" y="122"/>
                  </a:lnTo>
                  <a:lnTo>
                    <a:pt x="306" y="138"/>
                  </a:lnTo>
                  <a:lnTo>
                    <a:pt x="308" y="154"/>
                  </a:lnTo>
                  <a:lnTo>
                    <a:pt x="308" y="154"/>
                  </a:lnTo>
                  <a:lnTo>
                    <a:pt x="306" y="170"/>
                  </a:lnTo>
                  <a:lnTo>
                    <a:pt x="304" y="184"/>
                  </a:lnTo>
                  <a:lnTo>
                    <a:pt x="300" y="200"/>
                  </a:lnTo>
                  <a:lnTo>
                    <a:pt x="294" y="214"/>
                  </a:lnTo>
                  <a:lnTo>
                    <a:pt x="288" y="226"/>
                  </a:lnTo>
                  <a:lnTo>
                    <a:pt x="280" y="240"/>
                  </a:lnTo>
                  <a:lnTo>
                    <a:pt x="272" y="252"/>
                  </a:lnTo>
                  <a:lnTo>
                    <a:pt x="262" y="262"/>
                  </a:lnTo>
                  <a:lnTo>
                    <a:pt x="252" y="272"/>
                  </a:lnTo>
                  <a:lnTo>
                    <a:pt x="240" y="282"/>
                  </a:lnTo>
                  <a:lnTo>
                    <a:pt x="226" y="288"/>
                  </a:lnTo>
                  <a:lnTo>
                    <a:pt x="214" y="296"/>
                  </a:lnTo>
                  <a:lnTo>
                    <a:pt x="200" y="300"/>
                  </a:lnTo>
                  <a:lnTo>
                    <a:pt x="184" y="304"/>
                  </a:lnTo>
                  <a:lnTo>
                    <a:pt x="170" y="306"/>
                  </a:lnTo>
                  <a:lnTo>
                    <a:pt x="154" y="308"/>
                  </a:lnTo>
                  <a:lnTo>
                    <a:pt x="154" y="308"/>
                  </a:lnTo>
                  <a:close/>
                  <a:moveTo>
                    <a:pt x="154" y="104"/>
                  </a:moveTo>
                  <a:lnTo>
                    <a:pt x="154" y="104"/>
                  </a:lnTo>
                  <a:lnTo>
                    <a:pt x="144" y="106"/>
                  </a:lnTo>
                  <a:lnTo>
                    <a:pt x="134" y="108"/>
                  </a:lnTo>
                  <a:lnTo>
                    <a:pt x="126" y="114"/>
                  </a:lnTo>
                  <a:lnTo>
                    <a:pt x="120" y="120"/>
                  </a:lnTo>
                  <a:lnTo>
                    <a:pt x="114" y="126"/>
                  </a:lnTo>
                  <a:lnTo>
                    <a:pt x="108" y="134"/>
                  </a:lnTo>
                  <a:lnTo>
                    <a:pt x="106" y="144"/>
                  </a:lnTo>
                  <a:lnTo>
                    <a:pt x="104" y="154"/>
                  </a:lnTo>
                  <a:lnTo>
                    <a:pt x="104" y="154"/>
                  </a:lnTo>
                  <a:lnTo>
                    <a:pt x="106" y="164"/>
                  </a:lnTo>
                  <a:lnTo>
                    <a:pt x="108" y="172"/>
                  </a:lnTo>
                  <a:lnTo>
                    <a:pt x="114" y="180"/>
                  </a:lnTo>
                  <a:lnTo>
                    <a:pt x="120" y="188"/>
                  </a:lnTo>
                  <a:lnTo>
                    <a:pt x="126" y="194"/>
                  </a:lnTo>
                  <a:lnTo>
                    <a:pt x="134" y="198"/>
                  </a:lnTo>
                  <a:lnTo>
                    <a:pt x="144" y="202"/>
                  </a:lnTo>
                  <a:lnTo>
                    <a:pt x="154" y="202"/>
                  </a:lnTo>
                  <a:lnTo>
                    <a:pt x="154" y="202"/>
                  </a:lnTo>
                  <a:lnTo>
                    <a:pt x="164" y="202"/>
                  </a:lnTo>
                  <a:lnTo>
                    <a:pt x="172" y="198"/>
                  </a:lnTo>
                  <a:lnTo>
                    <a:pt x="180" y="194"/>
                  </a:lnTo>
                  <a:lnTo>
                    <a:pt x="188" y="188"/>
                  </a:lnTo>
                  <a:lnTo>
                    <a:pt x="194" y="180"/>
                  </a:lnTo>
                  <a:lnTo>
                    <a:pt x="198" y="172"/>
                  </a:lnTo>
                  <a:lnTo>
                    <a:pt x="202" y="164"/>
                  </a:lnTo>
                  <a:lnTo>
                    <a:pt x="202" y="154"/>
                  </a:lnTo>
                  <a:lnTo>
                    <a:pt x="202" y="154"/>
                  </a:lnTo>
                  <a:lnTo>
                    <a:pt x="202" y="144"/>
                  </a:lnTo>
                  <a:lnTo>
                    <a:pt x="198" y="134"/>
                  </a:lnTo>
                  <a:lnTo>
                    <a:pt x="194" y="126"/>
                  </a:lnTo>
                  <a:lnTo>
                    <a:pt x="188" y="120"/>
                  </a:lnTo>
                  <a:lnTo>
                    <a:pt x="180" y="114"/>
                  </a:lnTo>
                  <a:lnTo>
                    <a:pt x="172"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grpSp>
          <p:nvGrpSpPr>
            <p:cNvPr id="17" name="Group 16">
              <a:extLst>
                <a:ext uri="{FF2B5EF4-FFF2-40B4-BE49-F238E27FC236}">
                  <a16:creationId xmlns:a16="http://schemas.microsoft.com/office/drawing/2014/main" id="{1070AD2B-404F-4AFD-975C-EDFC0E88FF1E}"/>
                </a:ext>
              </a:extLst>
            </p:cNvPr>
            <p:cNvGrpSpPr/>
            <p:nvPr/>
          </p:nvGrpSpPr>
          <p:grpSpPr>
            <a:xfrm>
              <a:off x="5413104" y="2621197"/>
              <a:ext cx="1326042" cy="1326043"/>
              <a:chOff x="5413104" y="2598477"/>
              <a:chExt cx="1326042" cy="1326043"/>
            </a:xfrm>
          </p:grpSpPr>
          <p:sp>
            <p:nvSpPr>
              <p:cNvPr id="18" name="Freeform 5">
                <a:extLst>
                  <a:ext uri="{FF2B5EF4-FFF2-40B4-BE49-F238E27FC236}">
                    <a16:creationId xmlns:a16="http://schemas.microsoft.com/office/drawing/2014/main" id="{C6397DD9-8979-4CE8-92D1-05C9C86DA7E9}"/>
                  </a:ext>
                </a:extLst>
              </p:cNvPr>
              <p:cNvSpPr>
                <a:spLocks/>
              </p:cNvSpPr>
              <p:nvPr/>
            </p:nvSpPr>
            <p:spPr bwMode="auto">
              <a:xfrm>
                <a:off x="5642613" y="3166154"/>
                <a:ext cx="838193" cy="391237"/>
              </a:xfrm>
              <a:custGeom>
                <a:avLst/>
                <a:gdLst>
                  <a:gd name="T0" fmla="*/ 1228 w 1384"/>
                  <a:gd name="T1" fmla="*/ 646 h 646"/>
                  <a:gd name="T2" fmla="*/ 1198 w 1384"/>
                  <a:gd name="T3" fmla="*/ 636 h 646"/>
                  <a:gd name="T4" fmla="*/ 1178 w 1384"/>
                  <a:gd name="T5" fmla="*/ 614 h 646"/>
                  <a:gd name="T6" fmla="*/ 1174 w 1384"/>
                  <a:gd name="T7" fmla="*/ 106 h 646"/>
                  <a:gd name="T8" fmla="*/ 1118 w 1384"/>
                  <a:gd name="T9" fmla="*/ 594 h 646"/>
                  <a:gd name="T10" fmla="*/ 1108 w 1384"/>
                  <a:gd name="T11" fmla="*/ 622 h 646"/>
                  <a:gd name="T12" fmla="*/ 1086 w 1384"/>
                  <a:gd name="T13" fmla="*/ 642 h 646"/>
                  <a:gd name="T14" fmla="*/ 824 w 1384"/>
                  <a:gd name="T15" fmla="*/ 646 h 646"/>
                  <a:gd name="T16" fmla="*/ 804 w 1384"/>
                  <a:gd name="T17" fmla="*/ 642 h 646"/>
                  <a:gd name="T18" fmla="*/ 780 w 1384"/>
                  <a:gd name="T19" fmla="*/ 622 h 646"/>
                  <a:gd name="T20" fmla="*/ 772 w 1384"/>
                  <a:gd name="T21" fmla="*/ 594 h 646"/>
                  <a:gd name="T22" fmla="*/ 714 w 1384"/>
                  <a:gd name="T23" fmla="*/ 594 h 646"/>
                  <a:gd name="T24" fmla="*/ 710 w 1384"/>
                  <a:gd name="T25" fmla="*/ 614 h 646"/>
                  <a:gd name="T26" fmla="*/ 690 w 1384"/>
                  <a:gd name="T27" fmla="*/ 636 h 646"/>
                  <a:gd name="T28" fmla="*/ 662 w 1384"/>
                  <a:gd name="T29" fmla="*/ 646 h 646"/>
                  <a:gd name="T30" fmla="*/ 410 w 1384"/>
                  <a:gd name="T31" fmla="*/ 644 h 646"/>
                  <a:gd name="T32" fmla="*/ 384 w 1384"/>
                  <a:gd name="T33" fmla="*/ 630 h 646"/>
                  <a:gd name="T34" fmla="*/ 368 w 1384"/>
                  <a:gd name="T35" fmla="*/ 604 h 646"/>
                  <a:gd name="T36" fmla="*/ 310 w 1384"/>
                  <a:gd name="T37" fmla="*/ 322 h 646"/>
                  <a:gd name="T38" fmla="*/ 310 w 1384"/>
                  <a:gd name="T39" fmla="*/ 604 h 646"/>
                  <a:gd name="T40" fmla="*/ 296 w 1384"/>
                  <a:gd name="T41" fmla="*/ 630 h 646"/>
                  <a:gd name="T42" fmla="*/ 268 w 1384"/>
                  <a:gd name="T43" fmla="*/ 644 h 646"/>
                  <a:gd name="T44" fmla="*/ 52 w 1384"/>
                  <a:gd name="T45" fmla="*/ 646 h 646"/>
                  <a:gd name="T46" fmla="*/ 24 w 1384"/>
                  <a:gd name="T47" fmla="*/ 636 h 646"/>
                  <a:gd name="T48" fmla="*/ 4 w 1384"/>
                  <a:gd name="T49" fmla="*/ 614 h 646"/>
                  <a:gd name="T50" fmla="*/ 0 w 1384"/>
                  <a:gd name="T51" fmla="*/ 594 h 646"/>
                  <a:gd name="T52" fmla="*/ 10 w 1384"/>
                  <a:gd name="T53" fmla="*/ 564 h 646"/>
                  <a:gd name="T54" fmla="*/ 32 w 1384"/>
                  <a:gd name="T55" fmla="*/ 544 h 646"/>
                  <a:gd name="T56" fmla="*/ 206 w 1384"/>
                  <a:gd name="T57" fmla="*/ 540 h 646"/>
                  <a:gd name="T58" fmla="*/ 208 w 1384"/>
                  <a:gd name="T59" fmla="*/ 278 h 646"/>
                  <a:gd name="T60" fmla="*/ 228 w 1384"/>
                  <a:gd name="T61" fmla="*/ 240 h 646"/>
                  <a:gd name="T62" fmla="*/ 266 w 1384"/>
                  <a:gd name="T63" fmla="*/ 218 h 646"/>
                  <a:gd name="T64" fmla="*/ 398 w 1384"/>
                  <a:gd name="T65" fmla="*/ 218 h 646"/>
                  <a:gd name="T66" fmla="*/ 440 w 1384"/>
                  <a:gd name="T67" fmla="*/ 230 h 646"/>
                  <a:gd name="T68" fmla="*/ 466 w 1384"/>
                  <a:gd name="T69" fmla="*/ 264 h 646"/>
                  <a:gd name="T70" fmla="*/ 472 w 1384"/>
                  <a:gd name="T71" fmla="*/ 540 h 646"/>
                  <a:gd name="T72" fmla="*/ 608 w 1384"/>
                  <a:gd name="T73" fmla="*/ 152 h 646"/>
                  <a:gd name="T74" fmla="*/ 622 w 1384"/>
                  <a:gd name="T75" fmla="*/ 110 h 646"/>
                  <a:gd name="T76" fmla="*/ 654 w 1384"/>
                  <a:gd name="T77" fmla="*/ 82 h 646"/>
                  <a:gd name="T78" fmla="*/ 800 w 1384"/>
                  <a:gd name="T79" fmla="*/ 76 h 646"/>
                  <a:gd name="T80" fmla="*/ 830 w 1384"/>
                  <a:gd name="T81" fmla="*/ 82 h 646"/>
                  <a:gd name="T82" fmla="*/ 864 w 1384"/>
                  <a:gd name="T83" fmla="*/ 110 h 646"/>
                  <a:gd name="T84" fmla="*/ 876 w 1384"/>
                  <a:gd name="T85" fmla="*/ 152 h 646"/>
                  <a:gd name="T86" fmla="*/ 1012 w 1384"/>
                  <a:gd name="T87" fmla="*/ 76 h 646"/>
                  <a:gd name="T88" fmla="*/ 1018 w 1384"/>
                  <a:gd name="T89" fmla="*/ 46 h 646"/>
                  <a:gd name="T90" fmla="*/ 1046 w 1384"/>
                  <a:gd name="T91" fmla="*/ 12 h 646"/>
                  <a:gd name="T92" fmla="*/ 1088 w 1384"/>
                  <a:gd name="T93" fmla="*/ 0 h 646"/>
                  <a:gd name="T94" fmla="*/ 1220 w 1384"/>
                  <a:gd name="T95" fmla="*/ 2 h 646"/>
                  <a:gd name="T96" fmla="*/ 1258 w 1384"/>
                  <a:gd name="T97" fmla="*/ 22 h 646"/>
                  <a:gd name="T98" fmla="*/ 1278 w 1384"/>
                  <a:gd name="T99" fmla="*/ 60 h 646"/>
                  <a:gd name="T100" fmla="*/ 1332 w 1384"/>
                  <a:gd name="T101" fmla="*/ 540 h 646"/>
                  <a:gd name="T102" fmla="*/ 1352 w 1384"/>
                  <a:gd name="T103" fmla="*/ 544 h 646"/>
                  <a:gd name="T104" fmla="*/ 1376 w 1384"/>
                  <a:gd name="T105" fmla="*/ 564 h 646"/>
                  <a:gd name="T106" fmla="*/ 1384 w 1384"/>
                  <a:gd name="T107" fmla="*/ 594 h 646"/>
                  <a:gd name="T108" fmla="*/ 1380 w 1384"/>
                  <a:gd name="T109" fmla="*/ 614 h 646"/>
                  <a:gd name="T110" fmla="*/ 1362 w 1384"/>
                  <a:gd name="T111" fmla="*/ 636 h 646"/>
                  <a:gd name="T112" fmla="*/ 1332 w 1384"/>
                  <a:gd name="T113" fmla="*/ 646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384" h="646">
                    <a:moveTo>
                      <a:pt x="1332" y="646"/>
                    </a:moveTo>
                    <a:lnTo>
                      <a:pt x="1228" y="646"/>
                    </a:lnTo>
                    <a:lnTo>
                      <a:pt x="1228" y="646"/>
                    </a:lnTo>
                    <a:lnTo>
                      <a:pt x="1216" y="644"/>
                    </a:lnTo>
                    <a:lnTo>
                      <a:pt x="1206" y="642"/>
                    </a:lnTo>
                    <a:lnTo>
                      <a:pt x="1198" y="636"/>
                    </a:lnTo>
                    <a:lnTo>
                      <a:pt x="1190" y="630"/>
                    </a:lnTo>
                    <a:lnTo>
                      <a:pt x="1184" y="622"/>
                    </a:lnTo>
                    <a:lnTo>
                      <a:pt x="1178" y="614"/>
                    </a:lnTo>
                    <a:lnTo>
                      <a:pt x="1176" y="604"/>
                    </a:lnTo>
                    <a:lnTo>
                      <a:pt x="1174" y="594"/>
                    </a:lnTo>
                    <a:lnTo>
                      <a:pt x="1174" y="106"/>
                    </a:lnTo>
                    <a:lnTo>
                      <a:pt x="1118" y="106"/>
                    </a:lnTo>
                    <a:lnTo>
                      <a:pt x="1118" y="594"/>
                    </a:lnTo>
                    <a:lnTo>
                      <a:pt x="1118" y="594"/>
                    </a:lnTo>
                    <a:lnTo>
                      <a:pt x="1116" y="604"/>
                    </a:lnTo>
                    <a:lnTo>
                      <a:pt x="1114" y="614"/>
                    </a:lnTo>
                    <a:lnTo>
                      <a:pt x="1108" y="622"/>
                    </a:lnTo>
                    <a:lnTo>
                      <a:pt x="1102" y="630"/>
                    </a:lnTo>
                    <a:lnTo>
                      <a:pt x="1094" y="636"/>
                    </a:lnTo>
                    <a:lnTo>
                      <a:pt x="1086" y="642"/>
                    </a:lnTo>
                    <a:lnTo>
                      <a:pt x="1076" y="644"/>
                    </a:lnTo>
                    <a:lnTo>
                      <a:pt x="1064" y="646"/>
                    </a:lnTo>
                    <a:lnTo>
                      <a:pt x="824" y="646"/>
                    </a:lnTo>
                    <a:lnTo>
                      <a:pt x="824" y="646"/>
                    </a:lnTo>
                    <a:lnTo>
                      <a:pt x="814" y="644"/>
                    </a:lnTo>
                    <a:lnTo>
                      <a:pt x="804" y="642"/>
                    </a:lnTo>
                    <a:lnTo>
                      <a:pt x="794" y="636"/>
                    </a:lnTo>
                    <a:lnTo>
                      <a:pt x="786" y="630"/>
                    </a:lnTo>
                    <a:lnTo>
                      <a:pt x="780" y="622"/>
                    </a:lnTo>
                    <a:lnTo>
                      <a:pt x="776" y="614"/>
                    </a:lnTo>
                    <a:lnTo>
                      <a:pt x="772" y="604"/>
                    </a:lnTo>
                    <a:lnTo>
                      <a:pt x="772" y="594"/>
                    </a:lnTo>
                    <a:lnTo>
                      <a:pt x="772" y="182"/>
                    </a:lnTo>
                    <a:lnTo>
                      <a:pt x="714" y="182"/>
                    </a:lnTo>
                    <a:lnTo>
                      <a:pt x="714" y="594"/>
                    </a:lnTo>
                    <a:lnTo>
                      <a:pt x="714" y="594"/>
                    </a:lnTo>
                    <a:lnTo>
                      <a:pt x="712" y="604"/>
                    </a:lnTo>
                    <a:lnTo>
                      <a:pt x="710" y="614"/>
                    </a:lnTo>
                    <a:lnTo>
                      <a:pt x="706" y="622"/>
                    </a:lnTo>
                    <a:lnTo>
                      <a:pt x="698" y="630"/>
                    </a:lnTo>
                    <a:lnTo>
                      <a:pt x="690" y="636"/>
                    </a:lnTo>
                    <a:lnTo>
                      <a:pt x="682" y="642"/>
                    </a:lnTo>
                    <a:lnTo>
                      <a:pt x="672" y="644"/>
                    </a:lnTo>
                    <a:lnTo>
                      <a:pt x="662" y="646"/>
                    </a:lnTo>
                    <a:lnTo>
                      <a:pt x="420" y="646"/>
                    </a:lnTo>
                    <a:lnTo>
                      <a:pt x="420" y="646"/>
                    </a:lnTo>
                    <a:lnTo>
                      <a:pt x="410" y="644"/>
                    </a:lnTo>
                    <a:lnTo>
                      <a:pt x="400" y="642"/>
                    </a:lnTo>
                    <a:lnTo>
                      <a:pt x="390" y="636"/>
                    </a:lnTo>
                    <a:lnTo>
                      <a:pt x="384" y="630"/>
                    </a:lnTo>
                    <a:lnTo>
                      <a:pt x="376" y="622"/>
                    </a:lnTo>
                    <a:lnTo>
                      <a:pt x="372" y="614"/>
                    </a:lnTo>
                    <a:lnTo>
                      <a:pt x="368" y="604"/>
                    </a:lnTo>
                    <a:lnTo>
                      <a:pt x="368" y="594"/>
                    </a:lnTo>
                    <a:lnTo>
                      <a:pt x="368" y="322"/>
                    </a:lnTo>
                    <a:lnTo>
                      <a:pt x="310" y="322"/>
                    </a:lnTo>
                    <a:lnTo>
                      <a:pt x="310" y="594"/>
                    </a:lnTo>
                    <a:lnTo>
                      <a:pt x="310" y="594"/>
                    </a:lnTo>
                    <a:lnTo>
                      <a:pt x="310" y="604"/>
                    </a:lnTo>
                    <a:lnTo>
                      <a:pt x="306" y="614"/>
                    </a:lnTo>
                    <a:lnTo>
                      <a:pt x="302" y="622"/>
                    </a:lnTo>
                    <a:lnTo>
                      <a:pt x="296" y="630"/>
                    </a:lnTo>
                    <a:lnTo>
                      <a:pt x="288" y="636"/>
                    </a:lnTo>
                    <a:lnTo>
                      <a:pt x="278" y="642"/>
                    </a:lnTo>
                    <a:lnTo>
                      <a:pt x="268" y="644"/>
                    </a:lnTo>
                    <a:lnTo>
                      <a:pt x="258" y="646"/>
                    </a:lnTo>
                    <a:lnTo>
                      <a:pt x="52" y="646"/>
                    </a:lnTo>
                    <a:lnTo>
                      <a:pt x="52" y="646"/>
                    </a:lnTo>
                    <a:lnTo>
                      <a:pt x="42" y="644"/>
                    </a:lnTo>
                    <a:lnTo>
                      <a:pt x="32" y="642"/>
                    </a:lnTo>
                    <a:lnTo>
                      <a:pt x="24" y="636"/>
                    </a:lnTo>
                    <a:lnTo>
                      <a:pt x="16" y="630"/>
                    </a:lnTo>
                    <a:lnTo>
                      <a:pt x="10" y="622"/>
                    </a:lnTo>
                    <a:lnTo>
                      <a:pt x="4" y="614"/>
                    </a:lnTo>
                    <a:lnTo>
                      <a:pt x="2" y="604"/>
                    </a:lnTo>
                    <a:lnTo>
                      <a:pt x="0" y="594"/>
                    </a:lnTo>
                    <a:lnTo>
                      <a:pt x="0" y="594"/>
                    </a:lnTo>
                    <a:lnTo>
                      <a:pt x="2" y="582"/>
                    </a:lnTo>
                    <a:lnTo>
                      <a:pt x="4" y="572"/>
                    </a:lnTo>
                    <a:lnTo>
                      <a:pt x="10" y="564"/>
                    </a:lnTo>
                    <a:lnTo>
                      <a:pt x="16" y="556"/>
                    </a:lnTo>
                    <a:lnTo>
                      <a:pt x="24" y="550"/>
                    </a:lnTo>
                    <a:lnTo>
                      <a:pt x="32" y="544"/>
                    </a:lnTo>
                    <a:lnTo>
                      <a:pt x="42" y="542"/>
                    </a:lnTo>
                    <a:lnTo>
                      <a:pt x="52" y="540"/>
                    </a:lnTo>
                    <a:lnTo>
                      <a:pt x="206" y="540"/>
                    </a:lnTo>
                    <a:lnTo>
                      <a:pt x="206" y="292"/>
                    </a:lnTo>
                    <a:lnTo>
                      <a:pt x="206" y="292"/>
                    </a:lnTo>
                    <a:lnTo>
                      <a:pt x="208" y="278"/>
                    </a:lnTo>
                    <a:lnTo>
                      <a:pt x="212" y="264"/>
                    </a:lnTo>
                    <a:lnTo>
                      <a:pt x="218" y="250"/>
                    </a:lnTo>
                    <a:lnTo>
                      <a:pt x="228" y="240"/>
                    </a:lnTo>
                    <a:lnTo>
                      <a:pt x="238" y="230"/>
                    </a:lnTo>
                    <a:lnTo>
                      <a:pt x="252" y="224"/>
                    </a:lnTo>
                    <a:lnTo>
                      <a:pt x="266" y="218"/>
                    </a:lnTo>
                    <a:lnTo>
                      <a:pt x="280" y="218"/>
                    </a:lnTo>
                    <a:lnTo>
                      <a:pt x="398" y="218"/>
                    </a:lnTo>
                    <a:lnTo>
                      <a:pt x="398" y="218"/>
                    </a:lnTo>
                    <a:lnTo>
                      <a:pt x="412" y="218"/>
                    </a:lnTo>
                    <a:lnTo>
                      <a:pt x="426" y="224"/>
                    </a:lnTo>
                    <a:lnTo>
                      <a:pt x="440" y="230"/>
                    </a:lnTo>
                    <a:lnTo>
                      <a:pt x="450" y="240"/>
                    </a:lnTo>
                    <a:lnTo>
                      <a:pt x="460" y="250"/>
                    </a:lnTo>
                    <a:lnTo>
                      <a:pt x="466" y="264"/>
                    </a:lnTo>
                    <a:lnTo>
                      <a:pt x="472" y="278"/>
                    </a:lnTo>
                    <a:lnTo>
                      <a:pt x="472" y="292"/>
                    </a:lnTo>
                    <a:lnTo>
                      <a:pt x="472" y="540"/>
                    </a:lnTo>
                    <a:lnTo>
                      <a:pt x="608" y="540"/>
                    </a:lnTo>
                    <a:lnTo>
                      <a:pt x="608" y="152"/>
                    </a:lnTo>
                    <a:lnTo>
                      <a:pt x="608" y="152"/>
                    </a:lnTo>
                    <a:lnTo>
                      <a:pt x="610" y="136"/>
                    </a:lnTo>
                    <a:lnTo>
                      <a:pt x="614" y="122"/>
                    </a:lnTo>
                    <a:lnTo>
                      <a:pt x="622" y="110"/>
                    </a:lnTo>
                    <a:lnTo>
                      <a:pt x="632" y="98"/>
                    </a:lnTo>
                    <a:lnTo>
                      <a:pt x="642" y="90"/>
                    </a:lnTo>
                    <a:lnTo>
                      <a:pt x="654" y="82"/>
                    </a:lnTo>
                    <a:lnTo>
                      <a:pt x="668" y="78"/>
                    </a:lnTo>
                    <a:lnTo>
                      <a:pt x="684" y="76"/>
                    </a:lnTo>
                    <a:lnTo>
                      <a:pt x="800" y="76"/>
                    </a:lnTo>
                    <a:lnTo>
                      <a:pt x="800" y="76"/>
                    </a:lnTo>
                    <a:lnTo>
                      <a:pt x="816" y="78"/>
                    </a:lnTo>
                    <a:lnTo>
                      <a:pt x="830" y="82"/>
                    </a:lnTo>
                    <a:lnTo>
                      <a:pt x="842" y="90"/>
                    </a:lnTo>
                    <a:lnTo>
                      <a:pt x="854" y="98"/>
                    </a:lnTo>
                    <a:lnTo>
                      <a:pt x="864" y="110"/>
                    </a:lnTo>
                    <a:lnTo>
                      <a:pt x="870" y="122"/>
                    </a:lnTo>
                    <a:lnTo>
                      <a:pt x="874" y="136"/>
                    </a:lnTo>
                    <a:lnTo>
                      <a:pt x="876" y="152"/>
                    </a:lnTo>
                    <a:lnTo>
                      <a:pt x="876" y="540"/>
                    </a:lnTo>
                    <a:lnTo>
                      <a:pt x="1012" y="540"/>
                    </a:lnTo>
                    <a:lnTo>
                      <a:pt x="1012" y="76"/>
                    </a:lnTo>
                    <a:lnTo>
                      <a:pt x="1012" y="76"/>
                    </a:lnTo>
                    <a:lnTo>
                      <a:pt x="1014" y="60"/>
                    </a:lnTo>
                    <a:lnTo>
                      <a:pt x="1018" y="46"/>
                    </a:lnTo>
                    <a:lnTo>
                      <a:pt x="1026" y="34"/>
                    </a:lnTo>
                    <a:lnTo>
                      <a:pt x="1034" y="22"/>
                    </a:lnTo>
                    <a:lnTo>
                      <a:pt x="1046" y="12"/>
                    </a:lnTo>
                    <a:lnTo>
                      <a:pt x="1058" y="6"/>
                    </a:lnTo>
                    <a:lnTo>
                      <a:pt x="1072" y="2"/>
                    </a:lnTo>
                    <a:lnTo>
                      <a:pt x="1088" y="0"/>
                    </a:lnTo>
                    <a:lnTo>
                      <a:pt x="1204" y="0"/>
                    </a:lnTo>
                    <a:lnTo>
                      <a:pt x="1204" y="0"/>
                    </a:lnTo>
                    <a:lnTo>
                      <a:pt x="1220" y="2"/>
                    </a:lnTo>
                    <a:lnTo>
                      <a:pt x="1234" y="6"/>
                    </a:lnTo>
                    <a:lnTo>
                      <a:pt x="1246" y="12"/>
                    </a:lnTo>
                    <a:lnTo>
                      <a:pt x="1258" y="22"/>
                    </a:lnTo>
                    <a:lnTo>
                      <a:pt x="1266" y="34"/>
                    </a:lnTo>
                    <a:lnTo>
                      <a:pt x="1274" y="46"/>
                    </a:lnTo>
                    <a:lnTo>
                      <a:pt x="1278" y="60"/>
                    </a:lnTo>
                    <a:lnTo>
                      <a:pt x="1280" y="76"/>
                    </a:lnTo>
                    <a:lnTo>
                      <a:pt x="1280" y="540"/>
                    </a:lnTo>
                    <a:lnTo>
                      <a:pt x="1332" y="540"/>
                    </a:lnTo>
                    <a:lnTo>
                      <a:pt x="1332" y="540"/>
                    </a:lnTo>
                    <a:lnTo>
                      <a:pt x="1342" y="542"/>
                    </a:lnTo>
                    <a:lnTo>
                      <a:pt x="1352" y="544"/>
                    </a:lnTo>
                    <a:lnTo>
                      <a:pt x="1362" y="550"/>
                    </a:lnTo>
                    <a:lnTo>
                      <a:pt x="1370" y="556"/>
                    </a:lnTo>
                    <a:lnTo>
                      <a:pt x="1376" y="564"/>
                    </a:lnTo>
                    <a:lnTo>
                      <a:pt x="1380" y="572"/>
                    </a:lnTo>
                    <a:lnTo>
                      <a:pt x="1384" y="582"/>
                    </a:lnTo>
                    <a:lnTo>
                      <a:pt x="1384" y="594"/>
                    </a:lnTo>
                    <a:lnTo>
                      <a:pt x="1384" y="594"/>
                    </a:lnTo>
                    <a:lnTo>
                      <a:pt x="1384" y="604"/>
                    </a:lnTo>
                    <a:lnTo>
                      <a:pt x="1380" y="614"/>
                    </a:lnTo>
                    <a:lnTo>
                      <a:pt x="1376" y="622"/>
                    </a:lnTo>
                    <a:lnTo>
                      <a:pt x="1370" y="630"/>
                    </a:lnTo>
                    <a:lnTo>
                      <a:pt x="1362" y="636"/>
                    </a:lnTo>
                    <a:lnTo>
                      <a:pt x="1352" y="642"/>
                    </a:lnTo>
                    <a:lnTo>
                      <a:pt x="1342" y="644"/>
                    </a:lnTo>
                    <a:lnTo>
                      <a:pt x="1332" y="646"/>
                    </a:lnTo>
                    <a:lnTo>
                      <a:pt x="1332" y="64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19" name="Freeform 6">
                <a:extLst>
                  <a:ext uri="{FF2B5EF4-FFF2-40B4-BE49-F238E27FC236}">
                    <a16:creationId xmlns:a16="http://schemas.microsoft.com/office/drawing/2014/main" id="{C080F332-A135-468F-8859-9CD3463DC92B}"/>
                  </a:ext>
                </a:extLst>
              </p:cNvPr>
              <p:cNvSpPr>
                <a:spLocks noEditPoints="1"/>
              </p:cNvSpPr>
              <p:nvPr/>
            </p:nvSpPr>
            <p:spPr bwMode="auto">
              <a:xfrm>
                <a:off x="5757683" y="2925113"/>
                <a:ext cx="184112" cy="184112"/>
              </a:xfrm>
              <a:custGeom>
                <a:avLst/>
                <a:gdLst>
                  <a:gd name="T0" fmla="*/ 152 w 304"/>
                  <a:gd name="T1" fmla="*/ 304 h 304"/>
                  <a:gd name="T2" fmla="*/ 122 w 304"/>
                  <a:gd name="T3" fmla="*/ 302 h 304"/>
                  <a:gd name="T4" fmla="*/ 92 w 304"/>
                  <a:gd name="T5" fmla="*/ 292 h 304"/>
                  <a:gd name="T6" fmla="*/ 66 w 304"/>
                  <a:gd name="T7" fmla="*/ 278 h 304"/>
                  <a:gd name="T8" fmla="*/ 44 w 304"/>
                  <a:gd name="T9" fmla="*/ 260 h 304"/>
                  <a:gd name="T10" fmla="*/ 26 w 304"/>
                  <a:gd name="T11" fmla="*/ 238 h 304"/>
                  <a:gd name="T12" fmla="*/ 12 w 304"/>
                  <a:gd name="T13" fmla="*/ 212 h 304"/>
                  <a:gd name="T14" fmla="*/ 2 w 304"/>
                  <a:gd name="T15" fmla="*/ 182 h 304"/>
                  <a:gd name="T16" fmla="*/ 0 w 304"/>
                  <a:gd name="T17" fmla="*/ 152 h 304"/>
                  <a:gd name="T18" fmla="*/ 0 w 304"/>
                  <a:gd name="T19" fmla="*/ 136 h 304"/>
                  <a:gd name="T20" fmla="*/ 6 w 304"/>
                  <a:gd name="T21" fmla="*/ 106 h 304"/>
                  <a:gd name="T22" fmla="*/ 18 w 304"/>
                  <a:gd name="T23" fmla="*/ 80 h 304"/>
                  <a:gd name="T24" fmla="*/ 34 w 304"/>
                  <a:gd name="T25" fmla="*/ 56 h 304"/>
                  <a:gd name="T26" fmla="*/ 56 w 304"/>
                  <a:gd name="T27" fmla="*/ 34 h 304"/>
                  <a:gd name="T28" fmla="*/ 80 w 304"/>
                  <a:gd name="T29" fmla="*/ 18 h 304"/>
                  <a:gd name="T30" fmla="*/ 106 w 304"/>
                  <a:gd name="T31" fmla="*/ 6 h 304"/>
                  <a:gd name="T32" fmla="*/ 136 w 304"/>
                  <a:gd name="T33" fmla="*/ 0 h 304"/>
                  <a:gd name="T34" fmla="*/ 152 w 304"/>
                  <a:gd name="T35" fmla="*/ 0 h 304"/>
                  <a:gd name="T36" fmla="*/ 182 w 304"/>
                  <a:gd name="T37" fmla="*/ 2 h 304"/>
                  <a:gd name="T38" fmla="*/ 212 w 304"/>
                  <a:gd name="T39" fmla="*/ 12 h 304"/>
                  <a:gd name="T40" fmla="*/ 238 w 304"/>
                  <a:gd name="T41" fmla="*/ 26 h 304"/>
                  <a:gd name="T42" fmla="*/ 260 w 304"/>
                  <a:gd name="T43" fmla="*/ 44 h 304"/>
                  <a:gd name="T44" fmla="*/ 278 w 304"/>
                  <a:gd name="T45" fmla="*/ 66 h 304"/>
                  <a:gd name="T46" fmla="*/ 292 w 304"/>
                  <a:gd name="T47" fmla="*/ 92 h 304"/>
                  <a:gd name="T48" fmla="*/ 302 w 304"/>
                  <a:gd name="T49" fmla="*/ 122 h 304"/>
                  <a:gd name="T50" fmla="*/ 304 w 304"/>
                  <a:gd name="T51" fmla="*/ 152 h 304"/>
                  <a:gd name="T52" fmla="*/ 304 w 304"/>
                  <a:gd name="T53" fmla="*/ 168 h 304"/>
                  <a:gd name="T54" fmla="*/ 298 w 304"/>
                  <a:gd name="T55" fmla="*/ 198 h 304"/>
                  <a:gd name="T56" fmla="*/ 286 w 304"/>
                  <a:gd name="T57" fmla="*/ 224 h 304"/>
                  <a:gd name="T58" fmla="*/ 270 w 304"/>
                  <a:gd name="T59" fmla="*/ 250 h 304"/>
                  <a:gd name="T60" fmla="*/ 250 w 304"/>
                  <a:gd name="T61" fmla="*/ 270 h 304"/>
                  <a:gd name="T62" fmla="*/ 224 w 304"/>
                  <a:gd name="T63" fmla="*/ 286 h 304"/>
                  <a:gd name="T64" fmla="*/ 198 w 304"/>
                  <a:gd name="T65" fmla="*/ 298 h 304"/>
                  <a:gd name="T66" fmla="*/ 168 w 304"/>
                  <a:gd name="T67" fmla="*/ 304 h 304"/>
                  <a:gd name="T68" fmla="*/ 152 w 304"/>
                  <a:gd name="T69" fmla="*/ 304 h 304"/>
                  <a:gd name="T70" fmla="*/ 152 w 304"/>
                  <a:gd name="T71" fmla="*/ 104 h 304"/>
                  <a:gd name="T72" fmla="*/ 134 w 304"/>
                  <a:gd name="T73" fmla="*/ 108 h 304"/>
                  <a:gd name="T74" fmla="*/ 118 w 304"/>
                  <a:gd name="T75" fmla="*/ 118 h 304"/>
                  <a:gd name="T76" fmla="*/ 108 w 304"/>
                  <a:gd name="T77" fmla="*/ 134 h 304"/>
                  <a:gd name="T78" fmla="*/ 104 w 304"/>
                  <a:gd name="T79" fmla="*/ 152 h 304"/>
                  <a:gd name="T80" fmla="*/ 106 w 304"/>
                  <a:gd name="T81" fmla="*/ 162 h 304"/>
                  <a:gd name="T82" fmla="*/ 112 w 304"/>
                  <a:gd name="T83" fmla="*/ 178 h 304"/>
                  <a:gd name="T84" fmla="*/ 126 w 304"/>
                  <a:gd name="T85" fmla="*/ 192 h 304"/>
                  <a:gd name="T86" fmla="*/ 142 w 304"/>
                  <a:gd name="T87" fmla="*/ 198 h 304"/>
                  <a:gd name="T88" fmla="*/ 152 w 304"/>
                  <a:gd name="T89" fmla="*/ 200 h 304"/>
                  <a:gd name="T90" fmla="*/ 170 w 304"/>
                  <a:gd name="T91" fmla="*/ 196 h 304"/>
                  <a:gd name="T92" fmla="*/ 186 w 304"/>
                  <a:gd name="T93" fmla="*/ 186 h 304"/>
                  <a:gd name="T94" fmla="*/ 196 w 304"/>
                  <a:gd name="T95" fmla="*/ 170 h 304"/>
                  <a:gd name="T96" fmla="*/ 200 w 304"/>
                  <a:gd name="T97" fmla="*/ 152 h 304"/>
                  <a:gd name="T98" fmla="*/ 198 w 304"/>
                  <a:gd name="T99" fmla="*/ 142 h 304"/>
                  <a:gd name="T100" fmla="*/ 192 w 304"/>
                  <a:gd name="T101" fmla="*/ 126 h 304"/>
                  <a:gd name="T102" fmla="*/ 178 w 304"/>
                  <a:gd name="T103" fmla="*/ 112 h 304"/>
                  <a:gd name="T104" fmla="*/ 162 w 304"/>
                  <a:gd name="T105" fmla="*/ 106 h 304"/>
                  <a:gd name="T106" fmla="*/ 152 w 304"/>
                  <a:gd name="T107" fmla="*/ 10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4">
                    <a:moveTo>
                      <a:pt x="152" y="304"/>
                    </a:moveTo>
                    <a:lnTo>
                      <a:pt x="152" y="304"/>
                    </a:lnTo>
                    <a:lnTo>
                      <a:pt x="136" y="304"/>
                    </a:lnTo>
                    <a:lnTo>
                      <a:pt x="122" y="302"/>
                    </a:lnTo>
                    <a:lnTo>
                      <a:pt x="106" y="298"/>
                    </a:lnTo>
                    <a:lnTo>
                      <a:pt x="92" y="292"/>
                    </a:lnTo>
                    <a:lnTo>
                      <a:pt x="80" y="286"/>
                    </a:lnTo>
                    <a:lnTo>
                      <a:pt x="66" y="278"/>
                    </a:lnTo>
                    <a:lnTo>
                      <a:pt x="56" y="270"/>
                    </a:lnTo>
                    <a:lnTo>
                      <a:pt x="44" y="260"/>
                    </a:lnTo>
                    <a:lnTo>
                      <a:pt x="34" y="250"/>
                    </a:lnTo>
                    <a:lnTo>
                      <a:pt x="26" y="238"/>
                    </a:lnTo>
                    <a:lnTo>
                      <a:pt x="18" y="224"/>
                    </a:lnTo>
                    <a:lnTo>
                      <a:pt x="12" y="212"/>
                    </a:lnTo>
                    <a:lnTo>
                      <a:pt x="6" y="198"/>
                    </a:lnTo>
                    <a:lnTo>
                      <a:pt x="2" y="182"/>
                    </a:lnTo>
                    <a:lnTo>
                      <a:pt x="0" y="168"/>
                    </a:lnTo>
                    <a:lnTo>
                      <a:pt x="0" y="152"/>
                    </a:lnTo>
                    <a:lnTo>
                      <a:pt x="0" y="152"/>
                    </a:lnTo>
                    <a:lnTo>
                      <a:pt x="0" y="136"/>
                    </a:lnTo>
                    <a:lnTo>
                      <a:pt x="2" y="122"/>
                    </a:lnTo>
                    <a:lnTo>
                      <a:pt x="6" y="106"/>
                    </a:lnTo>
                    <a:lnTo>
                      <a:pt x="12" y="92"/>
                    </a:lnTo>
                    <a:lnTo>
                      <a:pt x="18" y="80"/>
                    </a:lnTo>
                    <a:lnTo>
                      <a:pt x="26" y="66"/>
                    </a:lnTo>
                    <a:lnTo>
                      <a:pt x="34" y="56"/>
                    </a:lnTo>
                    <a:lnTo>
                      <a:pt x="44" y="44"/>
                    </a:lnTo>
                    <a:lnTo>
                      <a:pt x="56" y="34"/>
                    </a:lnTo>
                    <a:lnTo>
                      <a:pt x="66" y="26"/>
                    </a:lnTo>
                    <a:lnTo>
                      <a:pt x="80" y="18"/>
                    </a:lnTo>
                    <a:lnTo>
                      <a:pt x="92" y="12"/>
                    </a:lnTo>
                    <a:lnTo>
                      <a:pt x="106" y="6"/>
                    </a:lnTo>
                    <a:lnTo>
                      <a:pt x="122" y="2"/>
                    </a:lnTo>
                    <a:lnTo>
                      <a:pt x="136" y="0"/>
                    </a:lnTo>
                    <a:lnTo>
                      <a:pt x="152" y="0"/>
                    </a:lnTo>
                    <a:lnTo>
                      <a:pt x="152" y="0"/>
                    </a:lnTo>
                    <a:lnTo>
                      <a:pt x="168" y="0"/>
                    </a:lnTo>
                    <a:lnTo>
                      <a:pt x="182" y="2"/>
                    </a:lnTo>
                    <a:lnTo>
                      <a:pt x="198" y="6"/>
                    </a:lnTo>
                    <a:lnTo>
                      <a:pt x="212" y="12"/>
                    </a:lnTo>
                    <a:lnTo>
                      <a:pt x="224" y="18"/>
                    </a:lnTo>
                    <a:lnTo>
                      <a:pt x="238" y="26"/>
                    </a:lnTo>
                    <a:lnTo>
                      <a:pt x="250" y="34"/>
                    </a:lnTo>
                    <a:lnTo>
                      <a:pt x="260" y="44"/>
                    </a:lnTo>
                    <a:lnTo>
                      <a:pt x="270" y="56"/>
                    </a:lnTo>
                    <a:lnTo>
                      <a:pt x="278" y="66"/>
                    </a:lnTo>
                    <a:lnTo>
                      <a:pt x="286" y="80"/>
                    </a:lnTo>
                    <a:lnTo>
                      <a:pt x="292" y="92"/>
                    </a:lnTo>
                    <a:lnTo>
                      <a:pt x="298" y="106"/>
                    </a:lnTo>
                    <a:lnTo>
                      <a:pt x="302" y="122"/>
                    </a:lnTo>
                    <a:lnTo>
                      <a:pt x="304" y="136"/>
                    </a:lnTo>
                    <a:lnTo>
                      <a:pt x="304" y="152"/>
                    </a:lnTo>
                    <a:lnTo>
                      <a:pt x="304" y="152"/>
                    </a:lnTo>
                    <a:lnTo>
                      <a:pt x="304" y="168"/>
                    </a:lnTo>
                    <a:lnTo>
                      <a:pt x="302" y="182"/>
                    </a:lnTo>
                    <a:lnTo>
                      <a:pt x="298" y="198"/>
                    </a:lnTo>
                    <a:lnTo>
                      <a:pt x="292" y="212"/>
                    </a:lnTo>
                    <a:lnTo>
                      <a:pt x="286" y="224"/>
                    </a:lnTo>
                    <a:lnTo>
                      <a:pt x="278" y="238"/>
                    </a:lnTo>
                    <a:lnTo>
                      <a:pt x="270" y="250"/>
                    </a:lnTo>
                    <a:lnTo>
                      <a:pt x="260" y="260"/>
                    </a:lnTo>
                    <a:lnTo>
                      <a:pt x="250" y="270"/>
                    </a:lnTo>
                    <a:lnTo>
                      <a:pt x="238" y="278"/>
                    </a:lnTo>
                    <a:lnTo>
                      <a:pt x="224" y="286"/>
                    </a:lnTo>
                    <a:lnTo>
                      <a:pt x="212" y="292"/>
                    </a:lnTo>
                    <a:lnTo>
                      <a:pt x="198" y="298"/>
                    </a:lnTo>
                    <a:lnTo>
                      <a:pt x="182" y="302"/>
                    </a:lnTo>
                    <a:lnTo>
                      <a:pt x="168" y="304"/>
                    </a:lnTo>
                    <a:lnTo>
                      <a:pt x="152" y="304"/>
                    </a:lnTo>
                    <a:lnTo>
                      <a:pt x="152" y="304"/>
                    </a:lnTo>
                    <a:close/>
                    <a:moveTo>
                      <a:pt x="152" y="104"/>
                    </a:moveTo>
                    <a:lnTo>
                      <a:pt x="152" y="104"/>
                    </a:lnTo>
                    <a:lnTo>
                      <a:pt x="142" y="106"/>
                    </a:lnTo>
                    <a:lnTo>
                      <a:pt x="134" y="108"/>
                    </a:lnTo>
                    <a:lnTo>
                      <a:pt x="126" y="112"/>
                    </a:lnTo>
                    <a:lnTo>
                      <a:pt x="118" y="118"/>
                    </a:lnTo>
                    <a:lnTo>
                      <a:pt x="112" y="126"/>
                    </a:lnTo>
                    <a:lnTo>
                      <a:pt x="108" y="134"/>
                    </a:lnTo>
                    <a:lnTo>
                      <a:pt x="106" y="142"/>
                    </a:lnTo>
                    <a:lnTo>
                      <a:pt x="104" y="152"/>
                    </a:lnTo>
                    <a:lnTo>
                      <a:pt x="104" y="152"/>
                    </a:lnTo>
                    <a:lnTo>
                      <a:pt x="106" y="162"/>
                    </a:lnTo>
                    <a:lnTo>
                      <a:pt x="108" y="170"/>
                    </a:lnTo>
                    <a:lnTo>
                      <a:pt x="112" y="178"/>
                    </a:lnTo>
                    <a:lnTo>
                      <a:pt x="118" y="186"/>
                    </a:lnTo>
                    <a:lnTo>
                      <a:pt x="126" y="192"/>
                    </a:lnTo>
                    <a:lnTo>
                      <a:pt x="134" y="196"/>
                    </a:lnTo>
                    <a:lnTo>
                      <a:pt x="142" y="198"/>
                    </a:lnTo>
                    <a:lnTo>
                      <a:pt x="152" y="200"/>
                    </a:lnTo>
                    <a:lnTo>
                      <a:pt x="152" y="200"/>
                    </a:lnTo>
                    <a:lnTo>
                      <a:pt x="162" y="198"/>
                    </a:lnTo>
                    <a:lnTo>
                      <a:pt x="170" y="196"/>
                    </a:lnTo>
                    <a:lnTo>
                      <a:pt x="178" y="192"/>
                    </a:lnTo>
                    <a:lnTo>
                      <a:pt x="186" y="186"/>
                    </a:lnTo>
                    <a:lnTo>
                      <a:pt x="192" y="178"/>
                    </a:lnTo>
                    <a:lnTo>
                      <a:pt x="196" y="170"/>
                    </a:lnTo>
                    <a:lnTo>
                      <a:pt x="198" y="162"/>
                    </a:lnTo>
                    <a:lnTo>
                      <a:pt x="200" y="152"/>
                    </a:lnTo>
                    <a:lnTo>
                      <a:pt x="200" y="152"/>
                    </a:lnTo>
                    <a:lnTo>
                      <a:pt x="198" y="142"/>
                    </a:lnTo>
                    <a:lnTo>
                      <a:pt x="196" y="134"/>
                    </a:lnTo>
                    <a:lnTo>
                      <a:pt x="192" y="126"/>
                    </a:lnTo>
                    <a:lnTo>
                      <a:pt x="186" y="118"/>
                    </a:lnTo>
                    <a:lnTo>
                      <a:pt x="178" y="112"/>
                    </a:lnTo>
                    <a:lnTo>
                      <a:pt x="170" y="108"/>
                    </a:lnTo>
                    <a:lnTo>
                      <a:pt x="162" y="106"/>
                    </a:lnTo>
                    <a:lnTo>
                      <a:pt x="152" y="104"/>
                    </a:lnTo>
                    <a:lnTo>
                      <a:pt x="152"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20" name="Freeform 7">
                <a:extLst>
                  <a:ext uri="{FF2B5EF4-FFF2-40B4-BE49-F238E27FC236}">
                    <a16:creationId xmlns:a16="http://schemas.microsoft.com/office/drawing/2014/main" id="{C2A592C0-46C4-4A78-89AA-301F4252CF35}"/>
                  </a:ext>
                </a:extLst>
              </p:cNvPr>
              <p:cNvSpPr>
                <a:spLocks noEditPoints="1"/>
              </p:cNvSpPr>
              <p:nvPr/>
            </p:nvSpPr>
            <p:spPr bwMode="auto">
              <a:xfrm>
                <a:off x="6002359" y="2994156"/>
                <a:ext cx="184112" cy="185323"/>
              </a:xfrm>
              <a:custGeom>
                <a:avLst/>
                <a:gdLst>
                  <a:gd name="T0" fmla="*/ 152 w 304"/>
                  <a:gd name="T1" fmla="*/ 306 h 306"/>
                  <a:gd name="T2" fmla="*/ 120 w 304"/>
                  <a:gd name="T3" fmla="*/ 302 h 306"/>
                  <a:gd name="T4" fmla="*/ 92 w 304"/>
                  <a:gd name="T5" fmla="*/ 294 h 306"/>
                  <a:gd name="T6" fmla="*/ 66 w 304"/>
                  <a:gd name="T7" fmla="*/ 280 h 306"/>
                  <a:gd name="T8" fmla="*/ 44 w 304"/>
                  <a:gd name="T9" fmla="*/ 262 h 306"/>
                  <a:gd name="T10" fmla="*/ 26 w 304"/>
                  <a:gd name="T11" fmla="*/ 238 h 306"/>
                  <a:gd name="T12" fmla="*/ 12 w 304"/>
                  <a:gd name="T13" fmla="*/ 212 h 306"/>
                  <a:gd name="T14" fmla="*/ 2 w 304"/>
                  <a:gd name="T15" fmla="*/ 184 h 306"/>
                  <a:gd name="T16" fmla="*/ 0 w 304"/>
                  <a:gd name="T17" fmla="*/ 154 h 306"/>
                  <a:gd name="T18" fmla="*/ 0 w 304"/>
                  <a:gd name="T19" fmla="*/ 138 h 306"/>
                  <a:gd name="T20" fmla="*/ 6 w 304"/>
                  <a:gd name="T21" fmla="*/ 108 h 306"/>
                  <a:gd name="T22" fmla="*/ 18 w 304"/>
                  <a:gd name="T23" fmla="*/ 80 h 306"/>
                  <a:gd name="T24" fmla="*/ 34 w 304"/>
                  <a:gd name="T25" fmla="*/ 56 h 306"/>
                  <a:gd name="T26" fmla="*/ 54 w 304"/>
                  <a:gd name="T27" fmla="*/ 36 h 306"/>
                  <a:gd name="T28" fmla="*/ 78 w 304"/>
                  <a:gd name="T29" fmla="*/ 20 h 306"/>
                  <a:gd name="T30" fmla="*/ 106 w 304"/>
                  <a:gd name="T31" fmla="*/ 8 h 306"/>
                  <a:gd name="T32" fmla="*/ 136 w 304"/>
                  <a:gd name="T33" fmla="*/ 2 h 306"/>
                  <a:gd name="T34" fmla="*/ 152 w 304"/>
                  <a:gd name="T35" fmla="*/ 0 h 306"/>
                  <a:gd name="T36" fmla="*/ 182 w 304"/>
                  <a:gd name="T37" fmla="*/ 4 h 306"/>
                  <a:gd name="T38" fmla="*/ 212 w 304"/>
                  <a:gd name="T39" fmla="*/ 12 h 306"/>
                  <a:gd name="T40" fmla="*/ 236 w 304"/>
                  <a:gd name="T41" fmla="*/ 26 h 306"/>
                  <a:gd name="T42" fmla="*/ 260 w 304"/>
                  <a:gd name="T43" fmla="*/ 46 h 306"/>
                  <a:gd name="T44" fmla="*/ 278 w 304"/>
                  <a:gd name="T45" fmla="*/ 68 h 306"/>
                  <a:gd name="T46" fmla="*/ 292 w 304"/>
                  <a:gd name="T47" fmla="*/ 94 h 306"/>
                  <a:gd name="T48" fmla="*/ 302 w 304"/>
                  <a:gd name="T49" fmla="*/ 122 h 306"/>
                  <a:gd name="T50" fmla="*/ 304 w 304"/>
                  <a:gd name="T51" fmla="*/ 154 h 306"/>
                  <a:gd name="T52" fmla="*/ 304 w 304"/>
                  <a:gd name="T53" fmla="*/ 168 h 306"/>
                  <a:gd name="T54" fmla="*/ 298 w 304"/>
                  <a:gd name="T55" fmla="*/ 198 h 306"/>
                  <a:gd name="T56" fmla="*/ 286 w 304"/>
                  <a:gd name="T57" fmla="*/ 226 h 306"/>
                  <a:gd name="T58" fmla="*/ 270 w 304"/>
                  <a:gd name="T59" fmla="*/ 250 h 306"/>
                  <a:gd name="T60" fmla="*/ 248 w 304"/>
                  <a:gd name="T61" fmla="*/ 272 h 306"/>
                  <a:gd name="T62" fmla="*/ 224 w 304"/>
                  <a:gd name="T63" fmla="*/ 288 h 306"/>
                  <a:gd name="T64" fmla="*/ 198 w 304"/>
                  <a:gd name="T65" fmla="*/ 300 h 306"/>
                  <a:gd name="T66" fmla="*/ 168 w 304"/>
                  <a:gd name="T67" fmla="*/ 306 h 306"/>
                  <a:gd name="T68" fmla="*/ 152 w 304"/>
                  <a:gd name="T69" fmla="*/ 306 h 306"/>
                  <a:gd name="T70" fmla="*/ 152 w 304"/>
                  <a:gd name="T71" fmla="*/ 106 h 306"/>
                  <a:gd name="T72" fmla="*/ 134 w 304"/>
                  <a:gd name="T73" fmla="*/ 110 h 306"/>
                  <a:gd name="T74" fmla="*/ 118 w 304"/>
                  <a:gd name="T75" fmla="*/ 120 h 306"/>
                  <a:gd name="T76" fmla="*/ 108 w 304"/>
                  <a:gd name="T77" fmla="*/ 134 h 306"/>
                  <a:gd name="T78" fmla="*/ 104 w 304"/>
                  <a:gd name="T79" fmla="*/ 154 h 306"/>
                  <a:gd name="T80" fmla="*/ 106 w 304"/>
                  <a:gd name="T81" fmla="*/ 164 h 306"/>
                  <a:gd name="T82" fmla="*/ 112 w 304"/>
                  <a:gd name="T83" fmla="*/ 180 h 306"/>
                  <a:gd name="T84" fmla="*/ 126 w 304"/>
                  <a:gd name="T85" fmla="*/ 192 h 306"/>
                  <a:gd name="T86" fmla="*/ 142 w 304"/>
                  <a:gd name="T87" fmla="*/ 200 h 306"/>
                  <a:gd name="T88" fmla="*/ 152 w 304"/>
                  <a:gd name="T89" fmla="*/ 202 h 306"/>
                  <a:gd name="T90" fmla="*/ 170 w 304"/>
                  <a:gd name="T91" fmla="*/ 198 h 306"/>
                  <a:gd name="T92" fmla="*/ 186 w 304"/>
                  <a:gd name="T93" fmla="*/ 188 h 306"/>
                  <a:gd name="T94" fmla="*/ 196 w 304"/>
                  <a:gd name="T95" fmla="*/ 172 h 306"/>
                  <a:gd name="T96" fmla="*/ 200 w 304"/>
                  <a:gd name="T97" fmla="*/ 154 h 306"/>
                  <a:gd name="T98" fmla="*/ 198 w 304"/>
                  <a:gd name="T99" fmla="*/ 144 h 306"/>
                  <a:gd name="T100" fmla="*/ 192 w 304"/>
                  <a:gd name="T101" fmla="*/ 126 h 306"/>
                  <a:gd name="T102" fmla="*/ 178 w 304"/>
                  <a:gd name="T103" fmla="*/ 114 h 306"/>
                  <a:gd name="T104" fmla="*/ 162 w 304"/>
                  <a:gd name="T105" fmla="*/ 106 h 306"/>
                  <a:gd name="T106" fmla="*/ 152 w 304"/>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6">
                    <a:moveTo>
                      <a:pt x="152" y="306"/>
                    </a:moveTo>
                    <a:lnTo>
                      <a:pt x="152" y="306"/>
                    </a:lnTo>
                    <a:lnTo>
                      <a:pt x="136" y="306"/>
                    </a:lnTo>
                    <a:lnTo>
                      <a:pt x="120" y="302"/>
                    </a:lnTo>
                    <a:lnTo>
                      <a:pt x="106" y="300"/>
                    </a:lnTo>
                    <a:lnTo>
                      <a:pt x="92" y="294"/>
                    </a:lnTo>
                    <a:lnTo>
                      <a:pt x="78" y="288"/>
                    </a:lnTo>
                    <a:lnTo>
                      <a:pt x="66" y="280"/>
                    </a:lnTo>
                    <a:lnTo>
                      <a:pt x="54" y="272"/>
                    </a:lnTo>
                    <a:lnTo>
                      <a:pt x="44" y="262"/>
                    </a:lnTo>
                    <a:lnTo>
                      <a:pt x="34" y="250"/>
                    </a:lnTo>
                    <a:lnTo>
                      <a:pt x="26" y="238"/>
                    </a:lnTo>
                    <a:lnTo>
                      <a:pt x="18" y="226"/>
                    </a:lnTo>
                    <a:lnTo>
                      <a:pt x="12" y="212"/>
                    </a:lnTo>
                    <a:lnTo>
                      <a:pt x="6" y="198"/>
                    </a:lnTo>
                    <a:lnTo>
                      <a:pt x="2" y="184"/>
                    </a:lnTo>
                    <a:lnTo>
                      <a:pt x="0" y="168"/>
                    </a:lnTo>
                    <a:lnTo>
                      <a:pt x="0" y="154"/>
                    </a:lnTo>
                    <a:lnTo>
                      <a:pt x="0" y="154"/>
                    </a:lnTo>
                    <a:lnTo>
                      <a:pt x="0" y="138"/>
                    </a:lnTo>
                    <a:lnTo>
                      <a:pt x="2" y="122"/>
                    </a:lnTo>
                    <a:lnTo>
                      <a:pt x="6" y="108"/>
                    </a:lnTo>
                    <a:lnTo>
                      <a:pt x="12" y="94"/>
                    </a:lnTo>
                    <a:lnTo>
                      <a:pt x="18" y="80"/>
                    </a:lnTo>
                    <a:lnTo>
                      <a:pt x="26" y="68"/>
                    </a:lnTo>
                    <a:lnTo>
                      <a:pt x="34" y="56"/>
                    </a:lnTo>
                    <a:lnTo>
                      <a:pt x="44" y="46"/>
                    </a:lnTo>
                    <a:lnTo>
                      <a:pt x="54" y="36"/>
                    </a:lnTo>
                    <a:lnTo>
                      <a:pt x="66" y="26"/>
                    </a:lnTo>
                    <a:lnTo>
                      <a:pt x="78" y="20"/>
                    </a:lnTo>
                    <a:lnTo>
                      <a:pt x="92" y="12"/>
                    </a:lnTo>
                    <a:lnTo>
                      <a:pt x="106" y="8"/>
                    </a:lnTo>
                    <a:lnTo>
                      <a:pt x="120" y="4"/>
                    </a:lnTo>
                    <a:lnTo>
                      <a:pt x="136" y="2"/>
                    </a:lnTo>
                    <a:lnTo>
                      <a:pt x="152" y="0"/>
                    </a:lnTo>
                    <a:lnTo>
                      <a:pt x="152" y="0"/>
                    </a:lnTo>
                    <a:lnTo>
                      <a:pt x="168" y="2"/>
                    </a:lnTo>
                    <a:lnTo>
                      <a:pt x="182" y="4"/>
                    </a:lnTo>
                    <a:lnTo>
                      <a:pt x="198" y="8"/>
                    </a:lnTo>
                    <a:lnTo>
                      <a:pt x="212" y="12"/>
                    </a:lnTo>
                    <a:lnTo>
                      <a:pt x="224" y="20"/>
                    </a:lnTo>
                    <a:lnTo>
                      <a:pt x="236" y="26"/>
                    </a:lnTo>
                    <a:lnTo>
                      <a:pt x="248" y="36"/>
                    </a:lnTo>
                    <a:lnTo>
                      <a:pt x="260" y="46"/>
                    </a:lnTo>
                    <a:lnTo>
                      <a:pt x="270" y="56"/>
                    </a:lnTo>
                    <a:lnTo>
                      <a:pt x="278" y="68"/>
                    </a:lnTo>
                    <a:lnTo>
                      <a:pt x="286" y="80"/>
                    </a:lnTo>
                    <a:lnTo>
                      <a:pt x="292" y="94"/>
                    </a:lnTo>
                    <a:lnTo>
                      <a:pt x="298" y="108"/>
                    </a:lnTo>
                    <a:lnTo>
                      <a:pt x="302" y="122"/>
                    </a:lnTo>
                    <a:lnTo>
                      <a:pt x="304" y="138"/>
                    </a:lnTo>
                    <a:lnTo>
                      <a:pt x="304" y="154"/>
                    </a:lnTo>
                    <a:lnTo>
                      <a:pt x="304" y="154"/>
                    </a:lnTo>
                    <a:lnTo>
                      <a:pt x="304" y="168"/>
                    </a:lnTo>
                    <a:lnTo>
                      <a:pt x="302" y="184"/>
                    </a:lnTo>
                    <a:lnTo>
                      <a:pt x="298" y="198"/>
                    </a:lnTo>
                    <a:lnTo>
                      <a:pt x="292" y="212"/>
                    </a:lnTo>
                    <a:lnTo>
                      <a:pt x="286" y="226"/>
                    </a:lnTo>
                    <a:lnTo>
                      <a:pt x="278" y="238"/>
                    </a:lnTo>
                    <a:lnTo>
                      <a:pt x="270" y="250"/>
                    </a:lnTo>
                    <a:lnTo>
                      <a:pt x="260" y="262"/>
                    </a:lnTo>
                    <a:lnTo>
                      <a:pt x="248" y="272"/>
                    </a:lnTo>
                    <a:lnTo>
                      <a:pt x="236" y="280"/>
                    </a:lnTo>
                    <a:lnTo>
                      <a:pt x="224" y="288"/>
                    </a:lnTo>
                    <a:lnTo>
                      <a:pt x="212" y="294"/>
                    </a:lnTo>
                    <a:lnTo>
                      <a:pt x="198" y="300"/>
                    </a:lnTo>
                    <a:lnTo>
                      <a:pt x="182" y="302"/>
                    </a:lnTo>
                    <a:lnTo>
                      <a:pt x="168" y="306"/>
                    </a:lnTo>
                    <a:lnTo>
                      <a:pt x="152" y="306"/>
                    </a:lnTo>
                    <a:lnTo>
                      <a:pt x="152" y="306"/>
                    </a:lnTo>
                    <a:close/>
                    <a:moveTo>
                      <a:pt x="152" y="106"/>
                    </a:moveTo>
                    <a:lnTo>
                      <a:pt x="152" y="106"/>
                    </a:lnTo>
                    <a:lnTo>
                      <a:pt x="142" y="106"/>
                    </a:lnTo>
                    <a:lnTo>
                      <a:pt x="134" y="110"/>
                    </a:lnTo>
                    <a:lnTo>
                      <a:pt x="126" y="114"/>
                    </a:lnTo>
                    <a:lnTo>
                      <a:pt x="118" y="120"/>
                    </a:lnTo>
                    <a:lnTo>
                      <a:pt x="112" y="126"/>
                    </a:lnTo>
                    <a:lnTo>
                      <a:pt x="108" y="134"/>
                    </a:lnTo>
                    <a:lnTo>
                      <a:pt x="106" y="144"/>
                    </a:lnTo>
                    <a:lnTo>
                      <a:pt x="104" y="154"/>
                    </a:lnTo>
                    <a:lnTo>
                      <a:pt x="104" y="154"/>
                    </a:lnTo>
                    <a:lnTo>
                      <a:pt x="106" y="164"/>
                    </a:lnTo>
                    <a:lnTo>
                      <a:pt x="108" y="172"/>
                    </a:lnTo>
                    <a:lnTo>
                      <a:pt x="112" y="180"/>
                    </a:lnTo>
                    <a:lnTo>
                      <a:pt x="118" y="188"/>
                    </a:lnTo>
                    <a:lnTo>
                      <a:pt x="126" y="192"/>
                    </a:lnTo>
                    <a:lnTo>
                      <a:pt x="134" y="198"/>
                    </a:lnTo>
                    <a:lnTo>
                      <a:pt x="142" y="200"/>
                    </a:lnTo>
                    <a:lnTo>
                      <a:pt x="152" y="202"/>
                    </a:lnTo>
                    <a:lnTo>
                      <a:pt x="152" y="202"/>
                    </a:lnTo>
                    <a:lnTo>
                      <a:pt x="162" y="200"/>
                    </a:lnTo>
                    <a:lnTo>
                      <a:pt x="170" y="198"/>
                    </a:lnTo>
                    <a:lnTo>
                      <a:pt x="178" y="192"/>
                    </a:lnTo>
                    <a:lnTo>
                      <a:pt x="186" y="188"/>
                    </a:lnTo>
                    <a:lnTo>
                      <a:pt x="192" y="180"/>
                    </a:lnTo>
                    <a:lnTo>
                      <a:pt x="196" y="172"/>
                    </a:lnTo>
                    <a:lnTo>
                      <a:pt x="198" y="164"/>
                    </a:lnTo>
                    <a:lnTo>
                      <a:pt x="200" y="154"/>
                    </a:lnTo>
                    <a:lnTo>
                      <a:pt x="200" y="154"/>
                    </a:lnTo>
                    <a:lnTo>
                      <a:pt x="198" y="144"/>
                    </a:lnTo>
                    <a:lnTo>
                      <a:pt x="196" y="134"/>
                    </a:lnTo>
                    <a:lnTo>
                      <a:pt x="192" y="126"/>
                    </a:lnTo>
                    <a:lnTo>
                      <a:pt x="186" y="120"/>
                    </a:lnTo>
                    <a:lnTo>
                      <a:pt x="178" y="114"/>
                    </a:lnTo>
                    <a:lnTo>
                      <a:pt x="170" y="110"/>
                    </a:lnTo>
                    <a:lnTo>
                      <a:pt x="162" y="106"/>
                    </a:lnTo>
                    <a:lnTo>
                      <a:pt x="152" y="106"/>
                    </a:lnTo>
                    <a:lnTo>
                      <a:pt x="152"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21" name="Freeform 8">
                <a:extLst>
                  <a:ext uri="{FF2B5EF4-FFF2-40B4-BE49-F238E27FC236}">
                    <a16:creationId xmlns:a16="http://schemas.microsoft.com/office/drawing/2014/main" id="{9F7F7D6C-3257-45D7-B86B-ED0D41EE2CE7}"/>
                  </a:ext>
                </a:extLst>
              </p:cNvPr>
              <p:cNvSpPr>
                <a:spLocks noEditPoints="1"/>
              </p:cNvSpPr>
              <p:nvPr/>
            </p:nvSpPr>
            <p:spPr bwMode="auto">
              <a:xfrm>
                <a:off x="6245822" y="2850015"/>
                <a:ext cx="185323" cy="185323"/>
              </a:xfrm>
              <a:custGeom>
                <a:avLst/>
                <a:gdLst>
                  <a:gd name="T0" fmla="*/ 154 w 306"/>
                  <a:gd name="T1" fmla="*/ 306 h 306"/>
                  <a:gd name="T2" fmla="*/ 122 w 306"/>
                  <a:gd name="T3" fmla="*/ 302 h 306"/>
                  <a:gd name="T4" fmla="*/ 94 w 306"/>
                  <a:gd name="T5" fmla="*/ 294 h 306"/>
                  <a:gd name="T6" fmla="*/ 68 w 306"/>
                  <a:gd name="T7" fmla="*/ 280 h 306"/>
                  <a:gd name="T8" fmla="*/ 46 w 306"/>
                  <a:gd name="T9" fmla="*/ 262 h 306"/>
                  <a:gd name="T10" fmla="*/ 26 w 306"/>
                  <a:gd name="T11" fmla="*/ 238 h 306"/>
                  <a:gd name="T12" fmla="*/ 12 w 306"/>
                  <a:gd name="T13" fmla="*/ 212 h 306"/>
                  <a:gd name="T14" fmla="*/ 4 w 306"/>
                  <a:gd name="T15" fmla="*/ 184 h 306"/>
                  <a:gd name="T16" fmla="*/ 0 w 306"/>
                  <a:gd name="T17" fmla="*/ 154 h 306"/>
                  <a:gd name="T18" fmla="*/ 2 w 306"/>
                  <a:gd name="T19" fmla="*/ 138 h 306"/>
                  <a:gd name="T20" fmla="*/ 8 w 306"/>
                  <a:gd name="T21" fmla="*/ 108 h 306"/>
                  <a:gd name="T22" fmla="*/ 18 w 306"/>
                  <a:gd name="T23" fmla="*/ 80 h 306"/>
                  <a:gd name="T24" fmla="*/ 36 w 306"/>
                  <a:gd name="T25" fmla="*/ 56 h 306"/>
                  <a:gd name="T26" fmla="*/ 56 w 306"/>
                  <a:gd name="T27" fmla="*/ 36 h 306"/>
                  <a:gd name="T28" fmla="*/ 80 w 306"/>
                  <a:gd name="T29" fmla="*/ 18 h 306"/>
                  <a:gd name="T30" fmla="*/ 108 w 306"/>
                  <a:gd name="T31" fmla="*/ 8 h 306"/>
                  <a:gd name="T32" fmla="*/ 138 w 306"/>
                  <a:gd name="T33" fmla="*/ 2 h 306"/>
                  <a:gd name="T34" fmla="*/ 154 w 306"/>
                  <a:gd name="T35" fmla="*/ 0 h 306"/>
                  <a:gd name="T36" fmla="*/ 184 w 306"/>
                  <a:gd name="T37" fmla="*/ 4 h 306"/>
                  <a:gd name="T38" fmla="*/ 212 w 306"/>
                  <a:gd name="T39" fmla="*/ 12 h 306"/>
                  <a:gd name="T40" fmla="*/ 238 w 306"/>
                  <a:gd name="T41" fmla="*/ 26 h 306"/>
                  <a:gd name="T42" fmla="*/ 260 w 306"/>
                  <a:gd name="T43" fmla="*/ 46 h 306"/>
                  <a:gd name="T44" fmla="*/ 280 w 306"/>
                  <a:gd name="T45" fmla="*/ 68 h 306"/>
                  <a:gd name="T46" fmla="*/ 294 w 306"/>
                  <a:gd name="T47" fmla="*/ 94 h 306"/>
                  <a:gd name="T48" fmla="*/ 302 w 306"/>
                  <a:gd name="T49" fmla="*/ 122 h 306"/>
                  <a:gd name="T50" fmla="*/ 306 w 306"/>
                  <a:gd name="T51" fmla="*/ 154 h 306"/>
                  <a:gd name="T52" fmla="*/ 304 w 306"/>
                  <a:gd name="T53" fmla="*/ 168 h 306"/>
                  <a:gd name="T54" fmla="*/ 298 w 306"/>
                  <a:gd name="T55" fmla="*/ 198 h 306"/>
                  <a:gd name="T56" fmla="*/ 288 w 306"/>
                  <a:gd name="T57" fmla="*/ 226 h 306"/>
                  <a:gd name="T58" fmla="*/ 270 w 306"/>
                  <a:gd name="T59" fmla="*/ 250 h 306"/>
                  <a:gd name="T60" fmla="*/ 250 w 306"/>
                  <a:gd name="T61" fmla="*/ 270 h 306"/>
                  <a:gd name="T62" fmla="*/ 226 w 306"/>
                  <a:gd name="T63" fmla="*/ 288 h 306"/>
                  <a:gd name="T64" fmla="*/ 198 w 306"/>
                  <a:gd name="T65" fmla="*/ 298 h 306"/>
                  <a:gd name="T66" fmla="*/ 168 w 306"/>
                  <a:gd name="T67" fmla="*/ 306 h 306"/>
                  <a:gd name="T68" fmla="*/ 154 w 306"/>
                  <a:gd name="T69" fmla="*/ 306 h 306"/>
                  <a:gd name="T70" fmla="*/ 154 w 306"/>
                  <a:gd name="T71" fmla="*/ 106 h 306"/>
                  <a:gd name="T72" fmla="*/ 134 w 306"/>
                  <a:gd name="T73" fmla="*/ 110 h 306"/>
                  <a:gd name="T74" fmla="*/ 120 w 306"/>
                  <a:gd name="T75" fmla="*/ 120 h 306"/>
                  <a:gd name="T76" fmla="*/ 110 w 306"/>
                  <a:gd name="T77" fmla="*/ 134 h 306"/>
                  <a:gd name="T78" fmla="*/ 106 w 306"/>
                  <a:gd name="T79" fmla="*/ 154 h 306"/>
                  <a:gd name="T80" fmla="*/ 106 w 306"/>
                  <a:gd name="T81" fmla="*/ 162 h 306"/>
                  <a:gd name="T82" fmla="*/ 114 w 306"/>
                  <a:gd name="T83" fmla="*/ 180 h 306"/>
                  <a:gd name="T84" fmla="*/ 126 w 306"/>
                  <a:gd name="T85" fmla="*/ 192 h 306"/>
                  <a:gd name="T86" fmla="*/ 144 w 306"/>
                  <a:gd name="T87" fmla="*/ 200 h 306"/>
                  <a:gd name="T88" fmla="*/ 154 w 306"/>
                  <a:gd name="T89" fmla="*/ 200 h 306"/>
                  <a:gd name="T90" fmla="*/ 172 w 306"/>
                  <a:gd name="T91" fmla="*/ 198 h 306"/>
                  <a:gd name="T92" fmla="*/ 186 w 306"/>
                  <a:gd name="T93" fmla="*/ 186 h 306"/>
                  <a:gd name="T94" fmla="*/ 196 w 306"/>
                  <a:gd name="T95" fmla="*/ 172 h 306"/>
                  <a:gd name="T96" fmla="*/ 200 w 306"/>
                  <a:gd name="T97" fmla="*/ 154 h 306"/>
                  <a:gd name="T98" fmla="*/ 200 w 306"/>
                  <a:gd name="T99" fmla="*/ 144 h 306"/>
                  <a:gd name="T100" fmla="*/ 192 w 306"/>
                  <a:gd name="T101" fmla="*/ 126 h 306"/>
                  <a:gd name="T102" fmla="*/ 180 w 306"/>
                  <a:gd name="T103" fmla="*/ 114 h 306"/>
                  <a:gd name="T104" fmla="*/ 162 w 306"/>
                  <a:gd name="T105" fmla="*/ 106 h 306"/>
                  <a:gd name="T106" fmla="*/ 154 w 306"/>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6" h="306">
                    <a:moveTo>
                      <a:pt x="154" y="306"/>
                    </a:moveTo>
                    <a:lnTo>
                      <a:pt x="154" y="306"/>
                    </a:lnTo>
                    <a:lnTo>
                      <a:pt x="138" y="306"/>
                    </a:lnTo>
                    <a:lnTo>
                      <a:pt x="122" y="302"/>
                    </a:lnTo>
                    <a:lnTo>
                      <a:pt x="108" y="298"/>
                    </a:lnTo>
                    <a:lnTo>
                      <a:pt x="94" y="294"/>
                    </a:lnTo>
                    <a:lnTo>
                      <a:pt x="80" y="288"/>
                    </a:lnTo>
                    <a:lnTo>
                      <a:pt x="68" y="280"/>
                    </a:lnTo>
                    <a:lnTo>
                      <a:pt x="56" y="270"/>
                    </a:lnTo>
                    <a:lnTo>
                      <a:pt x="46" y="262"/>
                    </a:lnTo>
                    <a:lnTo>
                      <a:pt x="36" y="250"/>
                    </a:lnTo>
                    <a:lnTo>
                      <a:pt x="26" y="238"/>
                    </a:lnTo>
                    <a:lnTo>
                      <a:pt x="18" y="226"/>
                    </a:lnTo>
                    <a:lnTo>
                      <a:pt x="12" y="212"/>
                    </a:lnTo>
                    <a:lnTo>
                      <a:pt x="8" y="198"/>
                    </a:lnTo>
                    <a:lnTo>
                      <a:pt x="4" y="184"/>
                    </a:lnTo>
                    <a:lnTo>
                      <a:pt x="2" y="168"/>
                    </a:lnTo>
                    <a:lnTo>
                      <a:pt x="0" y="154"/>
                    </a:lnTo>
                    <a:lnTo>
                      <a:pt x="0" y="154"/>
                    </a:lnTo>
                    <a:lnTo>
                      <a:pt x="2" y="138"/>
                    </a:lnTo>
                    <a:lnTo>
                      <a:pt x="4" y="122"/>
                    </a:lnTo>
                    <a:lnTo>
                      <a:pt x="8" y="108"/>
                    </a:lnTo>
                    <a:lnTo>
                      <a:pt x="12" y="94"/>
                    </a:lnTo>
                    <a:lnTo>
                      <a:pt x="18" y="80"/>
                    </a:lnTo>
                    <a:lnTo>
                      <a:pt x="26" y="68"/>
                    </a:lnTo>
                    <a:lnTo>
                      <a:pt x="36" y="56"/>
                    </a:lnTo>
                    <a:lnTo>
                      <a:pt x="46" y="46"/>
                    </a:lnTo>
                    <a:lnTo>
                      <a:pt x="56" y="36"/>
                    </a:lnTo>
                    <a:lnTo>
                      <a:pt x="68" y="26"/>
                    </a:lnTo>
                    <a:lnTo>
                      <a:pt x="80" y="18"/>
                    </a:lnTo>
                    <a:lnTo>
                      <a:pt x="94" y="12"/>
                    </a:lnTo>
                    <a:lnTo>
                      <a:pt x="108" y="8"/>
                    </a:lnTo>
                    <a:lnTo>
                      <a:pt x="122" y="4"/>
                    </a:lnTo>
                    <a:lnTo>
                      <a:pt x="138" y="2"/>
                    </a:lnTo>
                    <a:lnTo>
                      <a:pt x="154" y="0"/>
                    </a:lnTo>
                    <a:lnTo>
                      <a:pt x="154" y="0"/>
                    </a:lnTo>
                    <a:lnTo>
                      <a:pt x="168" y="2"/>
                    </a:lnTo>
                    <a:lnTo>
                      <a:pt x="184" y="4"/>
                    </a:lnTo>
                    <a:lnTo>
                      <a:pt x="198" y="8"/>
                    </a:lnTo>
                    <a:lnTo>
                      <a:pt x="212" y="12"/>
                    </a:lnTo>
                    <a:lnTo>
                      <a:pt x="226" y="18"/>
                    </a:lnTo>
                    <a:lnTo>
                      <a:pt x="238" y="26"/>
                    </a:lnTo>
                    <a:lnTo>
                      <a:pt x="250" y="36"/>
                    </a:lnTo>
                    <a:lnTo>
                      <a:pt x="260" y="46"/>
                    </a:lnTo>
                    <a:lnTo>
                      <a:pt x="270" y="56"/>
                    </a:lnTo>
                    <a:lnTo>
                      <a:pt x="280" y="68"/>
                    </a:lnTo>
                    <a:lnTo>
                      <a:pt x="288" y="80"/>
                    </a:lnTo>
                    <a:lnTo>
                      <a:pt x="294" y="94"/>
                    </a:lnTo>
                    <a:lnTo>
                      <a:pt x="298" y="108"/>
                    </a:lnTo>
                    <a:lnTo>
                      <a:pt x="302" y="122"/>
                    </a:lnTo>
                    <a:lnTo>
                      <a:pt x="304" y="138"/>
                    </a:lnTo>
                    <a:lnTo>
                      <a:pt x="306" y="154"/>
                    </a:lnTo>
                    <a:lnTo>
                      <a:pt x="306" y="154"/>
                    </a:lnTo>
                    <a:lnTo>
                      <a:pt x="304" y="168"/>
                    </a:lnTo>
                    <a:lnTo>
                      <a:pt x="302" y="184"/>
                    </a:lnTo>
                    <a:lnTo>
                      <a:pt x="298" y="198"/>
                    </a:lnTo>
                    <a:lnTo>
                      <a:pt x="294" y="212"/>
                    </a:lnTo>
                    <a:lnTo>
                      <a:pt x="288" y="226"/>
                    </a:lnTo>
                    <a:lnTo>
                      <a:pt x="280" y="238"/>
                    </a:lnTo>
                    <a:lnTo>
                      <a:pt x="270" y="250"/>
                    </a:lnTo>
                    <a:lnTo>
                      <a:pt x="260" y="262"/>
                    </a:lnTo>
                    <a:lnTo>
                      <a:pt x="250" y="270"/>
                    </a:lnTo>
                    <a:lnTo>
                      <a:pt x="238" y="280"/>
                    </a:lnTo>
                    <a:lnTo>
                      <a:pt x="226" y="288"/>
                    </a:lnTo>
                    <a:lnTo>
                      <a:pt x="212" y="294"/>
                    </a:lnTo>
                    <a:lnTo>
                      <a:pt x="198" y="298"/>
                    </a:lnTo>
                    <a:lnTo>
                      <a:pt x="184" y="302"/>
                    </a:lnTo>
                    <a:lnTo>
                      <a:pt x="168" y="306"/>
                    </a:lnTo>
                    <a:lnTo>
                      <a:pt x="154" y="306"/>
                    </a:lnTo>
                    <a:lnTo>
                      <a:pt x="154" y="306"/>
                    </a:lnTo>
                    <a:close/>
                    <a:moveTo>
                      <a:pt x="154" y="106"/>
                    </a:moveTo>
                    <a:lnTo>
                      <a:pt x="154" y="106"/>
                    </a:lnTo>
                    <a:lnTo>
                      <a:pt x="144" y="106"/>
                    </a:lnTo>
                    <a:lnTo>
                      <a:pt x="134" y="110"/>
                    </a:lnTo>
                    <a:lnTo>
                      <a:pt x="126" y="114"/>
                    </a:lnTo>
                    <a:lnTo>
                      <a:pt x="120" y="120"/>
                    </a:lnTo>
                    <a:lnTo>
                      <a:pt x="114" y="126"/>
                    </a:lnTo>
                    <a:lnTo>
                      <a:pt x="110" y="134"/>
                    </a:lnTo>
                    <a:lnTo>
                      <a:pt x="106" y="144"/>
                    </a:lnTo>
                    <a:lnTo>
                      <a:pt x="106" y="154"/>
                    </a:lnTo>
                    <a:lnTo>
                      <a:pt x="106" y="154"/>
                    </a:lnTo>
                    <a:lnTo>
                      <a:pt x="106" y="162"/>
                    </a:lnTo>
                    <a:lnTo>
                      <a:pt x="110" y="172"/>
                    </a:lnTo>
                    <a:lnTo>
                      <a:pt x="114" y="180"/>
                    </a:lnTo>
                    <a:lnTo>
                      <a:pt x="120" y="186"/>
                    </a:lnTo>
                    <a:lnTo>
                      <a:pt x="126" y="192"/>
                    </a:lnTo>
                    <a:lnTo>
                      <a:pt x="134" y="198"/>
                    </a:lnTo>
                    <a:lnTo>
                      <a:pt x="144" y="200"/>
                    </a:lnTo>
                    <a:lnTo>
                      <a:pt x="154" y="200"/>
                    </a:lnTo>
                    <a:lnTo>
                      <a:pt x="154" y="200"/>
                    </a:lnTo>
                    <a:lnTo>
                      <a:pt x="162" y="200"/>
                    </a:lnTo>
                    <a:lnTo>
                      <a:pt x="172" y="198"/>
                    </a:lnTo>
                    <a:lnTo>
                      <a:pt x="180" y="192"/>
                    </a:lnTo>
                    <a:lnTo>
                      <a:pt x="186" y="186"/>
                    </a:lnTo>
                    <a:lnTo>
                      <a:pt x="192" y="180"/>
                    </a:lnTo>
                    <a:lnTo>
                      <a:pt x="196" y="172"/>
                    </a:lnTo>
                    <a:lnTo>
                      <a:pt x="200" y="162"/>
                    </a:lnTo>
                    <a:lnTo>
                      <a:pt x="200" y="154"/>
                    </a:lnTo>
                    <a:lnTo>
                      <a:pt x="200" y="154"/>
                    </a:lnTo>
                    <a:lnTo>
                      <a:pt x="200" y="144"/>
                    </a:lnTo>
                    <a:lnTo>
                      <a:pt x="196" y="134"/>
                    </a:lnTo>
                    <a:lnTo>
                      <a:pt x="192" y="126"/>
                    </a:lnTo>
                    <a:lnTo>
                      <a:pt x="186" y="120"/>
                    </a:lnTo>
                    <a:lnTo>
                      <a:pt x="180" y="114"/>
                    </a:lnTo>
                    <a:lnTo>
                      <a:pt x="172" y="110"/>
                    </a:lnTo>
                    <a:lnTo>
                      <a:pt x="162" y="106"/>
                    </a:lnTo>
                    <a:lnTo>
                      <a:pt x="154" y="106"/>
                    </a:lnTo>
                    <a:lnTo>
                      <a:pt x="154"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22" name="Freeform 9">
                <a:extLst>
                  <a:ext uri="{FF2B5EF4-FFF2-40B4-BE49-F238E27FC236}">
                    <a16:creationId xmlns:a16="http://schemas.microsoft.com/office/drawing/2014/main" id="{0A16139F-8A33-4992-B89C-6428647DA21C}"/>
                  </a:ext>
                </a:extLst>
              </p:cNvPr>
              <p:cNvSpPr>
                <a:spLocks/>
              </p:cNvSpPr>
              <p:nvPr/>
            </p:nvSpPr>
            <p:spPr bwMode="auto">
              <a:xfrm>
                <a:off x="5875176" y="3006268"/>
                <a:ext cx="190168" cy="102957"/>
              </a:xfrm>
              <a:custGeom>
                <a:avLst/>
                <a:gdLst>
                  <a:gd name="T0" fmla="*/ 262 w 314"/>
                  <a:gd name="T1" fmla="*/ 170 h 170"/>
                  <a:gd name="T2" fmla="*/ 262 w 314"/>
                  <a:gd name="T3" fmla="*/ 170 h 170"/>
                  <a:gd name="T4" fmla="*/ 254 w 314"/>
                  <a:gd name="T5" fmla="*/ 170 h 170"/>
                  <a:gd name="T6" fmla="*/ 246 w 314"/>
                  <a:gd name="T7" fmla="*/ 168 h 170"/>
                  <a:gd name="T8" fmla="*/ 36 w 314"/>
                  <a:gd name="T9" fmla="*/ 104 h 170"/>
                  <a:gd name="T10" fmla="*/ 36 w 314"/>
                  <a:gd name="T11" fmla="*/ 104 h 170"/>
                  <a:gd name="T12" fmla="*/ 26 w 314"/>
                  <a:gd name="T13" fmla="*/ 100 h 170"/>
                  <a:gd name="T14" fmla="*/ 18 w 314"/>
                  <a:gd name="T15" fmla="*/ 94 h 170"/>
                  <a:gd name="T16" fmla="*/ 10 w 314"/>
                  <a:gd name="T17" fmla="*/ 86 h 170"/>
                  <a:gd name="T18" fmla="*/ 6 w 314"/>
                  <a:gd name="T19" fmla="*/ 78 h 170"/>
                  <a:gd name="T20" fmla="*/ 2 w 314"/>
                  <a:gd name="T21" fmla="*/ 68 h 170"/>
                  <a:gd name="T22" fmla="*/ 0 w 314"/>
                  <a:gd name="T23" fmla="*/ 58 h 170"/>
                  <a:gd name="T24" fmla="*/ 0 w 314"/>
                  <a:gd name="T25" fmla="*/ 48 h 170"/>
                  <a:gd name="T26" fmla="*/ 2 w 314"/>
                  <a:gd name="T27" fmla="*/ 38 h 170"/>
                  <a:gd name="T28" fmla="*/ 2 w 314"/>
                  <a:gd name="T29" fmla="*/ 38 h 170"/>
                  <a:gd name="T30" fmla="*/ 6 w 314"/>
                  <a:gd name="T31" fmla="*/ 28 h 170"/>
                  <a:gd name="T32" fmla="*/ 12 w 314"/>
                  <a:gd name="T33" fmla="*/ 20 h 170"/>
                  <a:gd name="T34" fmla="*/ 18 w 314"/>
                  <a:gd name="T35" fmla="*/ 12 h 170"/>
                  <a:gd name="T36" fmla="*/ 28 w 314"/>
                  <a:gd name="T37" fmla="*/ 6 h 170"/>
                  <a:gd name="T38" fmla="*/ 36 w 314"/>
                  <a:gd name="T39" fmla="*/ 2 h 170"/>
                  <a:gd name="T40" fmla="*/ 46 w 314"/>
                  <a:gd name="T41" fmla="*/ 0 h 170"/>
                  <a:gd name="T42" fmla="*/ 56 w 314"/>
                  <a:gd name="T43" fmla="*/ 0 h 170"/>
                  <a:gd name="T44" fmla="*/ 68 w 314"/>
                  <a:gd name="T45" fmla="*/ 4 h 170"/>
                  <a:gd name="T46" fmla="*/ 278 w 314"/>
                  <a:gd name="T47" fmla="*/ 68 h 170"/>
                  <a:gd name="T48" fmla="*/ 278 w 314"/>
                  <a:gd name="T49" fmla="*/ 68 h 170"/>
                  <a:gd name="T50" fmla="*/ 286 w 314"/>
                  <a:gd name="T51" fmla="*/ 72 h 170"/>
                  <a:gd name="T52" fmla="*/ 296 w 314"/>
                  <a:gd name="T53" fmla="*/ 78 h 170"/>
                  <a:gd name="T54" fmla="*/ 302 w 314"/>
                  <a:gd name="T55" fmla="*/ 86 h 170"/>
                  <a:gd name="T56" fmla="*/ 308 w 314"/>
                  <a:gd name="T57" fmla="*/ 94 h 170"/>
                  <a:gd name="T58" fmla="*/ 312 w 314"/>
                  <a:gd name="T59" fmla="*/ 104 h 170"/>
                  <a:gd name="T60" fmla="*/ 314 w 314"/>
                  <a:gd name="T61" fmla="*/ 114 h 170"/>
                  <a:gd name="T62" fmla="*/ 314 w 314"/>
                  <a:gd name="T63" fmla="*/ 124 h 170"/>
                  <a:gd name="T64" fmla="*/ 312 w 314"/>
                  <a:gd name="T65" fmla="*/ 134 h 170"/>
                  <a:gd name="T66" fmla="*/ 312 w 314"/>
                  <a:gd name="T67" fmla="*/ 134 h 170"/>
                  <a:gd name="T68" fmla="*/ 308 w 314"/>
                  <a:gd name="T69" fmla="*/ 142 h 170"/>
                  <a:gd name="T70" fmla="*/ 304 w 314"/>
                  <a:gd name="T71" fmla="*/ 150 h 170"/>
                  <a:gd name="T72" fmla="*/ 298 w 314"/>
                  <a:gd name="T73" fmla="*/ 156 h 170"/>
                  <a:gd name="T74" fmla="*/ 292 w 314"/>
                  <a:gd name="T75" fmla="*/ 160 h 170"/>
                  <a:gd name="T76" fmla="*/ 286 w 314"/>
                  <a:gd name="T77" fmla="*/ 166 h 170"/>
                  <a:gd name="T78" fmla="*/ 278 w 314"/>
                  <a:gd name="T79" fmla="*/ 168 h 170"/>
                  <a:gd name="T80" fmla="*/ 270 w 314"/>
                  <a:gd name="T81" fmla="*/ 170 h 170"/>
                  <a:gd name="T82" fmla="*/ 262 w 314"/>
                  <a:gd name="T83" fmla="*/ 170 h 170"/>
                  <a:gd name="T84" fmla="*/ 262 w 314"/>
                  <a:gd name="T85" fmla="*/ 17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4" h="170">
                    <a:moveTo>
                      <a:pt x="262" y="170"/>
                    </a:moveTo>
                    <a:lnTo>
                      <a:pt x="262" y="170"/>
                    </a:lnTo>
                    <a:lnTo>
                      <a:pt x="254" y="170"/>
                    </a:lnTo>
                    <a:lnTo>
                      <a:pt x="246" y="168"/>
                    </a:lnTo>
                    <a:lnTo>
                      <a:pt x="36" y="104"/>
                    </a:lnTo>
                    <a:lnTo>
                      <a:pt x="36" y="104"/>
                    </a:lnTo>
                    <a:lnTo>
                      <a:pt x="26" y="100"/>
                    </a:lnTo>
                    <a:lnTo>
                      <a:pt x="18" y="94"/>
                    </a:lnTo>
                    <a:lnTo>
                      <a:pt x="10" y="86"/>
                    </a:lnTo>
                    <a:lnTo>
                      <a:pt x="6" y="78"/>
                    </a:lnTo>
                    <a:lnTo>
                      <a:pt x="2" y="68"/>
                    </a:lnTo>
                    <a:lnTo>
                      <a:pt x="0" y="58"/>
                    </a:lnTo>
                    <a:lnTo>
                      <a:pt x="0" y="48"/>
                    </a:lnTo>
                    <a:lnTo>
                      <a:pt x="2" y="38"/>
                    </a:lnTo>
                    <a:lnTo>
                      <a:pt x="2" y="38"/>
                    </a:lnTo>
                    <a:lnTo>
                      <a:pt x="6" y="28"/>
                    </a:lnTo>
                    <a:lnTo>
                      <a:pt x="12" y="20"/>
                    </a:lnTo>
                    <a:lnTo>
                      <a:pt x="18" y="12"/>
                    </a:lnTo>
                    <a:lnTo>
                      <a:pt x="28" y="6"/>
                    </a:lnTo>
                    <a:lnTo>
                      <a:pt x="36" y="2"/>
                    </a:lnTo>
                    <a:lnTo>
                      <a:pt x="46" y="0"/>
                    </a:lnTo>
                    <a:lnTo>
                      <a:pt x="56" y="0"/>
                    </a:lnTo>
                    <a:lnTo>
                      <a:pt x="68" y="4"/>
                    </a:lnTo>
                    <a:lnTo>
                      <a:pt x="278" y="68"/>
                    </a:lnTo>
                    <a:lnTo>
                      <a:pt x="278" y="68"/>
                    </a:lnTo>
                    <a:lnTo>
                      <a:pt x="286" y="72"/>
                    </a:lnTo>
                    <a:lnTo>
                      <a:pt x="296" y="78"/>
                    </a:lnTo>
                    <a:lnTo>
                      <a:pt x="302" y="86"/>
                    </a:lnTo>
                    <a:lnTo>
                      <a:pt x="308" y="94"/>
                    </a:lnTo>
                    <a:lnTo>
                      <a:pt x="312" y="104"/>
                    </a:lnTo>
                    <a:lnTo>
                      <a:pt x="314" y="114"/>
                    </a:lnTo>
                    <a:lnTo>
                      <a:pt x="314" y="124"/>
                    </a:lnTo>
                    <a:lnTo>
                      <a:pt x="312" y="134"/>
                    </a:lnTo>
                    <a:lnTo>
                      <a:pt x="312" y="134"/>
                    </a:lnTo>
                    <a:lnTo>
                      <a:pt x="308" y="142"/>
                    </a:lnTo>
                    <a:lnTo>
                      <a:pt x="304" y="150"/>
                    </a:lnTo>
                    <a:lnTo>
                      <a:pt x="298" y="156"/>
                    </a:lnTo>
                    <a:lnTo>
                      <a:pt x="292" y="160"/>
                    </a:lnTo>
                    <a:lnTo>
                      <a:pt x="286" y="166"/>
                    </a:lnTo>
                    <a:lnTo>
                      <a:pt x="278" y="168"/>
                    </a:lnTo>
                    <a:lnTo>
                      <a:pt x="270" y="170"/>
                    </a:lnTo>
                    <a:lnTo>
                      <a:pt x="262" y="170"/>
                    </a:lnTo>
                    <a:lnTo>
                      <a:pt x="262" y="170"/>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23" name="Freeform 10">
                <a:extLst>
                  <a:ext uri="{FF2B5EF4-FFF2-40B4-BE49-F238E27FC236}">
                    <a16:creationId xmlns:a16="http://schemas.microsoft.com/office/drawing/2014/main" id="{378E4CE8-6486-4315-B15E-F509BCF9496D}"/>
                  </a:ext>
                </a:extLst>
              </p:cNvPr>
              <p:cNvSpPr>
                <a:spLocks/>
              </p:cNvSpPr>
              <p:nvPr/>
            </p:nvSpPr>
            <p:spPr bwMode="auto">
              <a:xfrm>
                <a:off x="6123485" y="2952972"/>
                <a:ext cx="202281" cy="156253"/>
              </a:xfrm>
              <a:custGeom>
                <a:avLst/>
                <a:gdLst>
                  <a:gd name="T0" fmla="*/ 52 w 334"/>
                  <a:gd name="T1" fmla="*/ 258 h 258"/>
                  <a:gd name="T2" fmla="*/ 52 w 334"/>
                  <a:gd name="T3" fmla="*/ 258 h 258"/>
                  <a:gd name="T4" fmla="*/ 40 w 334"/>
                  <a:gd name="T5" fmla="*/ 258 h 258"/>
                  <a:gd name="T6" fmla="*/ 28 w 334"/>
                  <a:gd name="T7" fmla="*/ 252 h 258"/>
                  <a:gd name="T8" fmla="*/ 16 w 334"/>
                  <a:gd name="T9" fmla="*/ 246 h 258"/>
                  <a:gd name="T10" fmla="*/ 8 w 334"/>
                  <a:gd name="T11" fmla="*/ 236 h 258"/>
                  <a:gd name="T12" fmla="*/ 8 w 334"/>
                  <a:gd name="T13" fmla="*/ 236 h 258"/>
                  <a:gd name="T14" fmla="*/ 4 w 334"/>
                  <a:gd name="T15" fmla="*/ 226 h 258"/>
                  <a:gd name="T16" fmla="*/ 0 w 334"/>
                  <a:gd name="T17" fmla="*/ 216 h 258"/>
                  <a:gd name="T18" fmla="*/ 0 w 334"/>
                  <a:gd name="T19" fmla="*/ 206 h 258"/>
                  <a:gd name="T20" fmla="*/ 0 w 334"/>
                  <a:gd name="T21" fmla="*/ 196 h 258"/>
                  <a:gd name="T22" fmla="*/ 4 w 334"/>
                  <a:gd name="T23" fmla="*/ 186 h 258"/>
                  <a:gd name="T24" fmla="*/ 8 w 334"/>
                  <a:gd name="T25" fmla="*/ 178 h 258"/>
                  <a:gd name="T26" fmla="*/ 14 w 334"/>
                  <a:gd name="T27" fmla="*/ 170 h 258"/>
                  <a:gd name="T28" fmla="*/ 22 w 334"/>
                  <a:gd name="T29" fmla="*/ 162 h 258"/>
                  <a:gd name="T30" fmla="*/ 252 w 334"/>
                  <a:gd name="T31" fmla="*/ 8 h 258"/>
                  <a:gd name="T32" fmla="*/ 252 w 334"/>
                  <a:gd name="T33" fmla="*/ 8 h 258"/>
                  <a:gd name="T34" fmla="*/ 262 w 334"/>
                  <a:gd name="T35" fmla="*/ 4 h 258"/>
                  <a:gd name="T36" fmla="*/ 272 w 334"/>
                  <a:gd name="T37" fmla="*/ 0 h 258"/>
                  <a:gd name="T38" fmla="*/ 282 w 334"/>
                  <a:gd name="T39" fmla="*/ 0 h 258"/>
                  <a:gd name="T40" fmla="*/ 292 w 334"/>
                  <a:gd name="T41" fmla="*/ 0 h 258"/>
                  <a:gd name="T42" fmla="*/ 302 w 334"/>
                  <a:gd name="T43" fmla="*/ 4 h 258"/>
                  <a:gd name="T44" fmla="*/ 310 w 334"/>
                  <a:gd name="T45" fmla="*/ 8 h 258"/>
                  <a:gd name="T46" fmla="*/ 318 w 334"/>
                  <a:gd name="T47" fmla="*/ 14 h 258"/>
                  <a:gd name="T48" fmla="*/ 326 w 334"/>
                  <a:gd name="T49" fmla="*/ 22 h 258"/>
                  <a:gd name="T50" fmla="*/ 326 w 334"/>
                  <a:gd name="T51" fmla="*/ 22 h 258"/>
                  <a:gd name="T52" fmla="*/ 330 w 334"/>
                  <a:gd name="T53" fmla="*/ 32 h 258"/>
                  <a:gd name="T54" fmla="*/ 334 w 334"/>
                  <a:gd name="T55" fmla="*/ 42 h 258"/>
                  <a:gd name="T56" fmla="*/ 334 w 334"/>
                  <a:gd name="T57" fmla="*/ 52 h 258"/>
                  <a:gd name="T58" fmla="*/ 334 w 334"/>
                  <a:gd name="T59" fmla="*/ 62 h 258"/>
                  <a:gd name="T60" fmla="*/ 330 w 334"/>
                  <a:gd name="T61" fmla="*/ 72 h 258"/>
                  <a:gd name="T62" fmla="*/ 326 w 334"/>
                  <a:gd name="T63" fmla="*/ 80 h 258"/>
                  <a:gd name="T64" fmla="*/ 320 w 334"/>
                  <a:gd name="T65" fmla="*/ 88 h 258"/>
                  <a:gd name="T66" fmla="*/ 312 w 334"/>
                  <a:gd name="T67" fmla="*/ 96 h 258"/>
                  <a:gd name="T68" fmla="*/ 82 w 334"/>
                  <a:gd name="T69" fmla="*/ 250 h 258"/>
                  <a:gd name="T70" fmla="*/ 82 w 334"/>
                  <a:gd name="T71" fmla="*/ 250 h 258"/>
                  <a:gd name="T72" fmla="*/ 74 w 334"/>
                  <a:gd name="T73" fmla="*/ 254 h 258"/>
                  <a:gd name="T74" fmla="*/ 66 w 334"/>
                  <a:gd name="T75" fmla="*/ 256 h 258"/>
                  <a:gd name="T76" fmla="*/ 52 w 334"/>
                  <a:gd name="T77" fmla="*/ 258 h 258"/>
                  <a:gd name="T78" fmla="*/ 52 w 334"/>
                  <a:gd name="T79" fmla="*/ 258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34" h="258">
                    <a:moveTo>
                      <a:pt x="52" y="258"/>
                    </a:moveTo>
                    <a:lnTo>
                      <a:pt x="52" y="258"/>
                    </a:lnTo>
                    <a:lnTo>
                      <a:pt x="40" y="258"/>
                    </a:lnTo>
                    <a:lnTo>
                      <a:pt x="28" y="252"/>
                    </a:lnTo>
                    <a:lnTo>
                      <a:pt x="16" y="246"/>
                    </a:lnTo>
                    <a:lnTo>
                      <a:pt x="8" y="236"/>
                    </a:lnTo>
                    <a:lnTo>
                      <a:pt x="8" y="236"/>
                    </a:lnTo>
                    <a:lnTo>
                      <a:pt x="4" y="226"/>
                    </a:lnTo>
                    <a:lnTo>
                      <a:pt x="0" y="216"/>
                    </a:lnTo>
                    <a:lnTo>
                      <a:pt x="0" y="206"/>
                    </a:lnTo>
                    <a:lnTo>
                      <a:pt x="0" y="196"/>
                    </a:lnTo>
                    <a:lnTo>
                      <a:pt x="4" y="186"/>
                    </a:lnTo>
                    <a:lnTo>
                      <a:pt x="8" y="178"/>
                    </a:lnTo>
                    <a:lnTo>
                      <a:pt x="14" y="170"/>
                    </a:lnTo>
                    <a:lnTo>
                      <a:pt x="22" y="162"/>
                    </a:lnTo>
                    <a:lnTo>
                      <a:pt x="252" y="8"/>
                    </a:lnTo>
                    <a:lnTo>
                      <a:pt x="252" y="8"/>
                    </a:lnTo>
                    <a:lnTo>
                      <a:pt x="262" y="4"/>
                    </a:lnTo>
                    <a:lnTo>
                      <a:pt x="272" y="0"/>
                    </a:lnTo>
                    <a:lnTo>
                      <a:pt x="282" y="0"/>
                    </a:lnTo>
                    <a:lnTo>
                      <a:pt x="292" y="0"/>
                    </a:lnTo>
                    <a:lnTo>
                      <a:pt x="302" y="4"/>
                    </a:lnTo>
                    <a:lnTo>
                      <a:pt x="310" y="8"/>
                    </a:lnTo>
                    <a:lnTo>
                      <a:pt x="318" y="14"/>
                    </a:lnTo>
                    <a:lnTo>
                      <a:pt x="326" y="22"/>
                    </a:lnTo>
                    <a:lnTo>
                      <a:pt x="326" y="22"/>
                    </a:lnTo>
                    <a:lnTo>
                      <a:pt x="330" y="32"/>
                    </a:lnTo>
                    <a:lnTo>
                      <a:pt x="334" y="42"/>
                    </a:lnTo>
                    <a:lnTo>
                      <a:pt x="334" y="52"/>
                    </a:lnTo>
                    <a:lnTo>
                      <a:pt x="334" y="62"/>
                    </a:lnTo>
                    <a:lnTo>
                      <a:pt x="330" y="72"/>
                    </a:lnTo>
                    <a:lnTo>
                      <a:pt x="326" y="80"/>
                    </a:lnTo>
                    <a:lnTo>
                      <a:pt x="320" y="88"/>
                    </a:lnTo>
                    <a:lnTo>
                      <a:pt x="312" y="96"/>
                    </a:lnTo>
                    <a:lnTo>
                      <a:pt x="82" y="250"/>
                    </a:lnTo>
                    <a:lnTo>
                      <a:pt x="82" y="250"/>
                    </a:lnTo>
                    <a:lnTo>
                      <a:pt x="74" y="254"/>
                    </a:lnTo>
                    <a:lnTo>
                      <a:pt x="66" y="256"/>
                    </a:lnTo>
                    <a:lnTo>
                      <a:pt x="52" y="258"/>
                    </a:lnTo>
                    <a:lnTo>
                      <a:pt x="52" y="25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24" name="Freeform 11">
                <a:extLst>
                  <a:ext uri="{FF2B5EF4-FFF2-40B4-BE49-F238E27FC236}">
                    <a16:creationId xmlns:a16="http://schemas.microsoft.com/office/drawing/2014/main" id="{2F3F334A-C8AE-47FB-BA5A-9CF4E2ED81E3}"/>
                  </a:ext>
                </a:extLst>
              </p:cNvPr>
              <p:cNvSpPr>
                <a:spLocks/>
              </p:cNvSpPr>
              <p:nvPr/>
            </p:nvSpPr>
            <p:spPr bwMode="auto">
              <a:xfrm>
                <a:off x="5628079" y="3026859"/>
                <a:ext cx="208337" cy="180478"/>
              </a:xfrm>
              <a:custGeom>
                <a:avLst/>
                <a:gdLst>
                  <a:gd name="T0" fmla="*/ 52 w 344"/>
                  <a:gd name="T1" fmla="*/ 298 h 298"/>
                  <a:gd name="T2" fmla="*/ 52 w 344"/>
                  <a:gd name="T3" fmla="*/ 298 h 298"/>
                  <a:gd name="T4" fmla="*/ 42 w 344"/>
                  <a:gd name="T5" fmla="*/ 298 h 298"/>
                  <a:gd name="T6" fmla="*/ 30 w 344"/>
                  <a:gd name="T7" fmla="*/ 294 h 298"/>
                  <a:gd name="T8" fmla="*/ 20 w 344"/>
                  <a:gd name="T9" fmla="*/ 288 h 298"/>
                  <a:gd name="T10" fmla="*/ 12 w 344"/>
                  <a:gd name="T11" fmla="*/ 278 h 298"/>
                  <a:gd name="T12" fmla="*/ 12 w 344"/>
                  <a:gd name="T13" fmla="*/ 278 h 298"/>
                  <a:gd name="T14" fmla="*/ 6 w 344"/>
                  <a:gd name="T15" fmla="*/ 270 h 298"/>
                  <a:gd name="T16" fmla="*/ 2 w 344"/>
                  <a:gd name="T17" fmla="*/ 260 h 298"/>
                  <a:gd name="T18" fmla="*/ 0 w 344"/>
                  <a:gd name="T19" fmla="*/ 250 h 298"/>
                  <a:gd name="T20" fmla="*/ 0 w 344"/>
                  <a:gd name="T21" fmla="*/ 240 h 298"/>
                  <a:gd name="T22" fmla="*/ 2 w 344"/>
                  <a:gd name="T23" fmla="*/ 230 h 298"/>
                  <a:gd name="T24" fmla="*/ 6 w 344"/>
                  <a:gd name="T25" fmla="*/ 220 h 298"/>
                  <a:gd name="T26" fmla="*/ 12 w 344"/>
                  <a:gd name="T27" fmla="*/ 212 h 298"/>
                  <a:gd name="T28" fmla="*/ 20 w 344"/>
                  <a:gd name="T29" fmla="*/ 204 h 298"/>
                  <a:gd name="T30" fmla="*/ 260 w 344"/>
                  <a:gd name="T31" fmla="*/ 10 h 298"/>
                  <a:gd name="T32" fmla="*/ 260 w 344"/>
                  <a:gd name="T33" fmla="*/ 10 h 298"/>
                  <a:gd name="T34" fmla="*/ 268 w 344"/>
                  <a:gd name="T35" fmla="*/ 6 h 298"/>
                  <a:gd name="T36" fmla="*/ 278 w 344"/>
                  <a:gd name="T37" fmla="*/ 2 h 298"/>
                  <a:gd name="T38" fmla="*/ 288 w 344"/>
                  <a:gd name="T39" fmla="*/ 0 h 298"/>
                  <a:gd name="T40" fmla="*/ 298 w 344"/>
                  <a:gd name="T41" fmla="*/ 0 h 298"/>
                  <a:gd name="T42" fmla="*/ 308 w 344"/>
                  <a:gd name="T43" fmla="*/ 2 h 298"/>
                  <a:gd name="T44" fmla="*/ 318 w 344"/>
                  <a:gd name="T45" fmla="*/ 6 h 298"/>
                  <a:gd name="T46" fmla="*/ 326 w 344"/>
                  <a:gd name="T47" fmla="*/ 12 h 298"/>
                  <a:gd name="T48" fmla="*/ 334 w 344"/>
                  <a:gd name="T49" fmla="*/ 18 h 298"/>
                  <a:gd name="T50" fmla="*/ 334 w 344"/>
                  <a:gd name="T51" fmla="*/ 18 h 298"/>
                  <a:gd name="T52" fmla="*/ 340 w 344"/>
                  <a:gd name="T53" fmla="*/ 28 h 298"/>
                  <a:gd name="T54" fmla="*/ 344 w 344"/>
                  <a:gd name="T55" fmla="*/ 38 h 298"/>
                  <a:gd name="T56" fmla="*/ 344 w 344"/>
                  <a:gd name="T57" fmla="*/ 48 h 298"/>
                  <a:gd name="T58" fmla="*/ 344 w 344"/>
                  <a:gd name="T59" fmla="*/ 58 h 298"/>
                  <a:gd name="T60" fmla="*/ 342 w 344"/>
                  <a:gd name="T61" fmla="*/ 68 h 298"/>
                  <a:gd name="T62" fmla="*/ 338 w 344"/>
                  <a:gd name="T63" fmla="*/ 76 h 298"/>
                  <a:gd name="T64" fmla="*/ 334 w 344"/>
                  <a:gd name="T65" fmla="*/ 86 h 298"/>
                  <a:gd name="T66" fmla="*/ 326 w 344"/>
                  <a:gd name="T67" fmla="*/ 92 h 298"/>
                  <a:gd name="T68" fmla="*/ 86 w 344"/>
                  <a:gd name="T69" fmla="*/ 286 h 298"/>
                  <a:gd name="T70" fmla="*/ 86 w 344"/>
                  <a:gd name="T71" fmla="*/ 286 h 298"/>
                  <a:gd name="T72" fmla="*/ 78 w 344"/>
                  <a:gd name="T73" fmla="*/ 292 h 298"/>
                  <a:gd name="T74" fmla="*/ 70 w 344"/>
                  <a:gd name="T75" fmla="*/ 296 h 298"/>
                  <a:gd name="T76" fmla="*/ 62 w 344"/>
                  <a:gd name="T77" fmla="*/ 298 h 298"/>
                  <a:gd name="T78" fmla="*/ 52 w 344"/>
                  <a:gd name="T79" fmla="*/ 298 h 298"/>
                  <a:gd name="T80" fmla="*/ 52 w 344"/>
                  <a:gd name="T81" fmla="*/ 298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4" h="298">
                    <a:moveTo>
                      <a:pt x="52" y="298"/>
                    </a:moveTo>
                    <a:lnTo>
                      <a:pt x="52" y="298"/>
                    </a:lnTo>
                    <a:lnTo>
                      <a:pt x="42" y="298"/>
                    </a:lnTo>
                    <a:lnTo>
                      <a:pt x="30" y="294"/>
                    </a:lnTo>
                    <a:lnTo>
                      <a:pt x="20" y="288"/>
                    </a:lnTo>
                    <a:lnTo>
                      <a:pt x="12" y="278"/>
                    </a:lnTo>
                    <a:lnTo>
                      <a:pt x="12" y="278"/>
                    </a:lnTo>
                    <a:lnTo>
                      <a:pt x="6" y="270"/>
                    </a:lnTo>
                    <a:lnTo>
                      <a:pt x="2" y="260"/>
                    </a:lnTo>
                    <a:lnTo>
                      <a:pt x="0" y="250"/>
                    </a:lnTo>
                    <a:lnTo>
                      <a:pt x="0" y="240"/>
                    </a:lnTo>
                    <a:lnTo>
                      <a:pt x="2" y="230"/>
                    </a:lnTo>
                    <a:lnTo>
                      <a:pt x="6" y="220"/>
                    </a:lnTo>
                    <a:lnTo>
                      <a:pt x="12" y="212"/>
                    </a:lnTo>
                    <a:lnTo>
                      <a:pt x="20" y="204"/>
                    </a:lnTo>
                    <a:lnTo>
                      <a:pt x="260" y="10"/>
                    </a:lnTo>
                    <a:lnTo>
                      <a:pt x="260" y="10"/>
                    </a:lnTo>
                    <a:lnTo>
                      <a:pt x="268" y="6"/>
                    </a:lnTo>
                    <a:lnTo>
                      <a:pt x="278" y="2"/>
                    </a:lnTo>
                    <a:lnTo>
                      <a:pt x="288" y="0"/>
                    </a:lnTo>
                    <a:lnTo>
                      <a:pt x="298" y="0"/>
                    </a:lnTo>
                    <a:lnTo>
                      <a:pt x="308" y="2"/>
                    </a:lnTo>
                    <a:lnTo>
                      <a:pt x="318" y="6"/>
                    </a:lnTo>
                    <a:lnTo>
                      <a:pt x="326" y="12"/>
                    </a:lnTo>
                    <a:lnTo>
                      <a:pt x="334" y="18"/>
                    </a:lnTo>
                    <a:lnTo>
                      <a:pt x="334" y="18"/>
                    </a:lnTo>
                    <a:lnTo>
                      <a:pt x="340" y="28"/>
                    </a:lnTo>
                    <a:lnTo>
                      <a:pt x="344" y="38"/>
                    </a:lnTo>
                    <a:lnTo>
                      <a:pt x="344" y="48"/>
                    </a:lnTo>
                    <a:lnTo>
                      <a:pt x="344" y="58"/>
                    </a:lnTo>
                    <a:lnTo>
                      <a:pt x="342" y="68"/>
                    </a:lnTo>
                    <a:lnTo>
                      <a:pt x="338" y="76"/>
                    </a:lnTo>
                    <a:lnTo>
                      <a:pt x="334" y="86"/>
                    </a:lnTo>
                    <a:lnTo>
                      <a:pt x="326" y="92"/>
                    </a:lnTo>
                    <a:lnTo>
                      <a:pt x="86" y="286"/>
                    </a:lnTo>
                    <a:lnTo>
                      <a:pt x="86" y="286"/>
                    </a:lnTo>
                    <a:lnTo>
                      <a:pt x="78" y="292"/>
                    </a:lnTo>
                    <a:lnTo>
                      <a:pt x="70" y="296"/>
                    </a:lnTo>
                    <a:lnTo>
                      <a:pt x="62" y="298"/>
                    </a:lnTo>
                    <a:lnTo>
                      <a:pt x="52" y="298"/>
                    </a:lnTo>
                    <a:lnTo>
                      <a:pt x="52" y="29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25" name="Oval 24">
                <a:extLst>
                  <a:ext uri="{FF2B5EF4-FFF2-40B4-BE49-F238E27FC236}">
                    <a16:creationId xmlns:a16="http://schemas.microsoft.com/office/drawing/2014/main" id="{79B79C34-7F32-4A58-A140-F7CF23C52793}"/>
                  </a:ext>
                </a:extLst>
              </p:cNvPr>
              <p:cNvSpPr/>
              <p:nvPr/>
            </p:nvSpPr>
            <p:spPr bwMode="auto">
              <a:xfrm>
                <a:off x="5413104" y="2598477"/>
                <a:ext cx="1326042" cy="1326043"/>
              </a:xfrm>
              <a:prstGeom prst="ellipse">
                <a:avLst/>
              </a:prstGeom>
              <a:noFill/>
              <a:ln w="5715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699354"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grpSp>
        <p:nvGrpSpPr>
          <p:cNvPr id="26" name="Group 25">
            <a:extLst>
              <a:ext uri="{FF2B5EF4-FFF2-40B4-BE49-F238E27FC236}">
                <a16:creationId xmlns:a16="http://schemas.microsoft.com/office/drawing/2014/main" id="{3226989B-C3BE-4490-B1DD-1D309C5935A4}"/>
              </a:ext>
            </a:extLst>
          </p:cNvPr>
          <p:cNvGrpSpPr/>
          <p:nvPr userDrawn="1"/>
        </p:nvGrpSpPr>
        <p:grpSpPr>
          <a:xfrm rot="16200000">
            <a:off x="2686558" y="3784724"/>
            <a:ext cx="182438" cy="5555552"/>
            <a:chOff x="9312007" y="34787"/>
            <a:chExt cx="1212906" cy="3143923"/>
          </a:xfrm>
        </p:grpSpPr>
        <p:sp>
          <p:nvSpPr>
            <p:cNvPr id="27" name="Bent Arrow 26">
              <a:extLst>
                <a:ext uri="{FF2B5EF4-FFF2-40B4-BE49-F238E27FC236}">
                  <a16:creationId xmlns:a16="http://schemas.microsoft.com/office/drawing/2014/main" id="{937AABC3-12D8-4C22-8519-8A62ADDDBD95}"/>
                </a:ext>
              </a:extLst>
            </p:cNvPr>
            <p:cNvSpPr/>
            <p:nvPr/>
          </p:nvSpPr>
          <p:spPr bwMode="auto">
            <a:xfrm flipH="1">
              <a:off x="9832459" y="1745357"/>
              <a:ext cx="692454" cy="1433353"/>
            </a:xfrm>
            <a:prstGeom prst="bentArrow">
              <a:avLst>
                <a:gd name="adj1" fmla="val 25000"/>
                <a:gd name="adj2" fmla="val 0"/>
                <a:gd name="adj3" fmla="val 25000"/>
                <a:gd name="adj4" fmla="val 75000"/>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699354"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 name="Bent Arrow 27">
              <a:extLst>
                <a:ext uri="{FF2B5EF4-FFF2-40B4-BE49-F238E27FC236}">
                  <a16:creationId xmlns:a16="http://schemas.microsoft.com/office/drawing/2014/main" id="{ED57493F-63C9-4FAE-913D-88F366A7748D}"/>
                </a:ext>
              </a:extLst>
            </p:cNvPr>
            <p:cNvSpPr/>
            <p:nvPr/>
          </p:nvSpPr>
          <p:spPr bwMode="auto">
            <a:xfrm rot="10800000" flipH="1">
              <a:off x="9312007" y="34787"/>
              <a:ext cx="805099" cy="1711160"/>
            </a:xfrm>
            <a:prstGeom prst="bentArrow">
              <a:avLst>
                <a:gd name="adj1" fmla="val 25000"/>
                <a:gd name="adj2" fmla="val 0"/>
                <a:gd name="adj3" fmla="val 25000"/>
                <a:gd name="adj4" fmla="val 52871"/>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699354"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9" name="Bent Arrow 28">
            <a:extLst>
              <a:ext uri="{FF2B5EF4-FFF2-40B4-BE49-F238E27FC236}">
                <a16:creationId xmlns:a16="http://schemas.microsoft.com/office/drawing/2014/main" id="{A99D7B94-A835-4331-8B3A-59D626BA2A88}"/>
              </a:ext>
            </a:extLst>
          </p:cNvPr>
          <p:cNvSpPr/>
          <p:nvPr userDrawn="1"/>
        </p:nvSpPr>
        <p:spPr bwMode="auto">
          <a:xfrm>
            <a:off x="5686283" y="6687741"/>
            <a:ext cx="3820135" cy="163512"/>
          </a:xfrm>
          <a:prstGeom prst="bentArrow">
            <a:avLst>
              <a:gd name="adj1" fmla="val 25000"/>
              <a:gd name="adj2" fmla="val 0"/>
              <a:gd name="adj3" fmla="val 25000"/>
              <a:gd name="adj4" fmla="val 100000"/>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marL="0" marR="0" lvl="0" indent="0" algn="ctr" defTabSz="699354"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 name="Bent Arrow 43">
            <a:extLst>
              <a:ext uri="{FF2B5EF4-FFF2-40B4-BE49-F238E27FC236}">
                <a16:creationId xmlns:a16="http://schemas.microsoft.com/office/drawing/2014/main" id="{A77F3A21-587D-4D25-B2FF-A1CF882F417E}"/>
              </a:ext>
            </a:extLst>
          </p:cNvPr>
          <p:cNvSpPr/>
          <p:nvPr userDrawn="1"/>
        </p:nvSpPr>
        <p:spPr bwMode="auto">
          <a:xfrm rot="10800000">
            <a:off x="11224378" y="6302646"/>
            <a:ext cx="709317" cy="266055"/>
          </a:xfrm>
          <a:prstGeom prst="bentArrow">
            <a:avLst>
              <a:gd name="adj1" fmla="val 25000"/>
              <a:gd name="adj2" fmla="val 0"/>
              <a:gd name="adj3" fmla="val 25000"/>
              <a:gd name="adj4" fmla="val 100000"/>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marL="0" marR="0" lvl="0" indent="0" algn="ctr" defTabSz="699354"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 name="Rectangle 31">
            <a:extLst>
              <a:ext uri="{FF2B5EF4-FFF2-40B4-BE49-F238E27FC236}">
                <a16:creationId xmlns:a16="http://schemas.microsoft.com/office/drawing/2014/main" id="{134C0CDB-5479-4D39-9361-21C6B0E991E1}"/>
              </a:ext>
            </a:extLst>
          </p:cNvPr>
          <p:cNvSpPr/>
          <p:nvPr userDrawn="1"/>
        </p:nvSpPr>
        <p:spPr bwMode="auto">
          <a:xfrm>
            <a:off x="6102698" y="5375937"/>
            <a:ext cx="6089303" cy="957359"/>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699354"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4" name="Freeform 15">
            <a:extLst>
              <a:ext uri="{FF2B5EF4-FFF2-40B4-BE49-F238E27FC236}">
                <a16:creationId xmlns:a16="http://schemas.microsoft.com/office/drawing/2014/main" id="{562F7D84-078E-409C-B6AD-2D348D22D5D3}"/>
              </a:ext>
            </a:extLst>
          </p:cNvPr>
          <p:cNvSpPr>
            <a:spLocks noEditPoints="1"/>
          </p:cNvSpPr>
          <p:nvPr userDrawn="1"/>
        </p:nvSpPr>
        <p:spPr bwMode="auto">
          <a:xfrm>
            <a:off x="4389233" y="6600372"/>
            <a:ext cx="121561" cy="121561"/>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68580" tIns="34290" rIns="68580" bIns="3429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35" name="Freeform 18">
            <a:extLst>
              <a:ext uri="{FF2B5EF4-FFF2-40B4-BE49-F238E27FC236}">
                <a16:creationId xmlns:a16="http://schemas.microsoft.com/office/drawing/2014/main" id="{A7CFB94F-5E60-4EBB-A66F-4E48CB8234D7}"/>
              </a:ext>
            </a:extLst>
          </p:cNvPr>
          <p:cNvSpPr>
            <a:spLocks/>
          </p:cNvSpPr>
          <p:nvPr userDrawn="1"/>
        </p:nvSpPr>
        <p:spPr bwMode="auto">
          <a:xfrm>
            <a:off x="4431636" y="6462555"/>
            <a:ext cx="37459" cy="124388"/>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68580" tIns="34290" rIns="68580" bIns="3429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36" name="Rectangle 35">
            <a:extLst>
              <a:ext uri="{FF2B5EF4-FFF2-40B4-BE49-F238E27FC236}">
                <a16:creationId xmlns:a16="http://schemas.microsoft.com/office/drawing/2014/main" id="{4F2406A3-8398-4F16-80E1-4312D8B42BF2}"/>
              </a:ext>
            </a:extLst>
          </p:cNvPr>
          <p:cNvSpPr/>
          <p:nvPr userDrawn="1"/>
        </p:nvSpPr>
        <p:spPr bwMode="auto">
          <a:xfrm>
            <a:off x="-391886" y="6074231"/>
            <a:ext cx="391887" cy="783771"/>
          </a:xfrm>
          <a:prstGeom prst="rect">
            <a:avLst/>
          </a:prstGeom>
          <a:solidFill>
            <a:srgbClr val="E6E6E6"/>
          </a:solidFill>
          <a:ln w="9525" cap="flat" cmpd="sng" algn="ctr">
            <a:noFill/>
            <a:prstDash val="solid"/>
            <a:headEnd type="none" w="med" len="med"/>
            <a:tailEnd type="none" w="med" len="me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699354"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7" name="Rectangle 36">
            <a:extLst>
              <a:ext uri="{FF2B5EF4-FFF2-40B4-BE49-F238E27FC236}">
                <a16:creationId xmlns:a16="http://schemas.microsoft.com/office/drawing/2014/main" id="{2FAD7618-F71B-46DB-A43D-64A3A0A78702}"/>
              </a:ext>
            </a:extLst>
          </p:cNvPr>
          <p:cNvSpPr/>
          <p:nvPr userDrawn="1"/>
        </p:nvSpPr>
        <p:spPr bwMode="auto">
          <a:xfrm>
            <a:off x="0" y="6344999"/>
            <a:ext cx="12192000" cy="513003"/>
          </a:xfrm>
          <a:prstGeom prst="rect">
            <a:avLst/>
          </a:prstGeom>
          <a:solidFill>
            <a:srgbClr val="0078D7">
              <a:alpha val="35000"/>
            </a:srgbClr>
          </a:solidFill>
          <a:ln w="9525" cap="flat" cmpd="sng" algn="ctr">
            <a:noFill/>
            <a:prstDash val="solid"/>
            <a:headEnd type="none" w="med" len="med"/>
            <a:tailEnd type="none" w="med" len="me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699354"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pic>
        <p:nvPicPr>
          <p:cNvPr id="38" name="Picture 37">
            <a:extLst>
              <a:ext uri="{FF2B5EF4-FFF2-40B4-BE49-F238E27FC236}">
                <a16:creationId xmlns:a16="http://schemas.microsoft.com/office/drawing/2014/main" id="{551304EB-E5A6-48E9-8E11-0AD3165980E0}"/>
              </a:ext>
            </a:extLst>
          </p:cNvPr>
          <p:cNvPicPr>
            <a:picLocks noChangeAspect="1"/>
          </p:cNvPicPr>
          <p:nvPr userDrawn="1"/>
        </p:nvPicPr>
        <p:blipFill>
          <a:blip r:embed="rId2">
            <a:biLevel thresh="25000"/>
          </a:blip>
          <a:stretch>
            <a:fillRect/>
          </a:stretch>
        </p:blipFill>
        <p:spPr>
          <a:xfrm>
            <a:off x="171512" y="6491045"/>
            <a:ext cx="936609" cy="206372"/>
          </a:xfrm>
          <a:prstGeom prst="rect">
            <a:avLst/>
          </a:prstGeom>
        </p:spPr>
      </p:pic>
    </p:spTree>
    <p:extLst>
      <p:ext uri="{BB962C8B-B14F-4D97-AF65-F5344CB8AC3E}">
        <p14:creationId xmlns:p14="http://schemas.microsoft.com/office/powerpoint/2010/main" val="21690620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02D2BC-3C35-4A73-A783-F468BD7E7F96}"/>
              </a:ext>
            </a:extLst>
          </p:cNvPr>
          <p:cNvSpPr>
            <a:spLocks noGrp="1"/>
          </p:cNvSpPr>
          <p:nvPr>
            <p:ph type="title"/>
          </p:nvPr>
        </p:nvSpPr>
        <p:spPr/>
        <p:txBody>
          <a:bodyPr/>
          <a:lstStyle/>
          <a:p>
            <a:r>
              <a:rPr lang="en-US"/>
              <a:t>Click to edit Master title style</a:t>
            </a:r>
            <a:endParaRPr lang="it-IT"/>
          </a:p>
        </p:txBody>
      </p:sp>
      <p:grpSp>
        <p:nvGrpSpPr>
          <p:cNvPr id="4" name="Group 3">
            <a:extLst>
              <a:ext uri="{FF2B5EF4-FFF2-40B4-BE49-F238E27FC236}">
                <a16:creationId xmlns:a16="http://schemas.microsoft.com/office/drawing/2014/main" id="{A04C5352-0171-484F-8855-794A619C3775}"/>
              </a:ext>
            </a:extLst>
          </p:cNvPr>
          <p:cNvGrpSpPr/>
          <p:nvPr userDrawn="1"/>
        </p:nvGrpSpPr>
        <p:grpSpPr>
          <a:xfrm>
            <a:off x="0" y="6216164"/>
            <a:ext cx="12192000" cy="773723"/>
            <a:chOff x="0" y="6216162"/>
            <a:chExt cx="12192000" cy="773723"/>
          </a:xfrm>
        </p:grpSpPr>
        <p:sp>
          <p:nvSpPr>
            <p:cNvPr id="5" name="Rectangle 4">
              <a:extLst>
                <a:ext uri="{FF2B5EF4-FFF2-40B4-BE49-F238E27FC236}">
                  <a16:creationId xmlns:a16="http://schemas.microsoft.com/office/drawing/2014/main" id="{B187E09E-7711-4AD7-8881-AAEE3F05A894}"/>
                </a:ext>
              </a:extLst>
            </p:cNvPr>
            <p:cNvSpPr/>
            <p:nvPr userDrawn="1"/>
          </p:nvSpPr>
          <p:spPr bwMode="auto">
            <a:xfrm>
              <a:off x="0" y="6325187"/>
              <a:ext cx="12192000" cy="532814"/>
            </a:xfrm>
            <a:prstGeom prst="rect">
              <a:avLst/>
            </a:prstGeom>
            <a:solidFill>
              <a:srgbClr val="409AE1"/>
            </a:solidFill>
            <a:ln w="28575">
              <a:noFill/>
            </a:ln>
          </p:spPr>
          <p:txBody>
            <a:bodyPr vert="horz" wrap="square" lIns="91414" tIns="45706" rIns="91414" bIns="45706" numCol="1" anchor="t" anchorCtr="0" compatLnSpc="1">
              <a:prstTxWarp prst="textNoShape">
                <a:avLst/>
              </a:prstTxWarp>
            </a:bodyPr>
            <a:lstStyle/>
            <a:p>
              <a:pPr marL="0" marR="0" lvl="0" indent="0" defTabSz="699288" eaLnBrk="1" fontAlgn="auto" latinLnBrk="0" hangingPunct="1">
                <a:lnSpc>
                  <a:spcPct val="100000"/>
                </a:lnSpc>
                <a:spcBef>
                  <a:spcPts val="0"/>
                </a:spcBef>
                <a:spcAft>
                  <a:spcPts val="0"/>
                </a:spcAft>
                <a:buClrTx/>
                <a:buSzTx/>
                <a:buFontTx/>
                <a:buNone/>
                <a:tabLst/>
                <a:defRPr/>
              </a:pPr>
              <a:endParaRPr kumimoji="0" lang="en-US" sz="788" b="0" i="0" u="none" strike="noStrike" kern="0" cap="none" spc="0" normalizeH="0" baseline="0" noProof="0">
                <a:ln>
                  <a:noFill/>
                </a:ln>
                <a:solidFill>
                  <a:srgbClr val="333333"/>
                </a:solidFill>
                <a:effectLst/>
                <a:uLnTx/>
                <a:uFillTx/>
              </a:endParaRPr>
            </a:p>
          </p:txBody>
        </p:sp>
        <p:grpSp>
          <p:nvGrpSpPr>
            <p:cNvPr id="6" name="Group 5">
              <a:extLst>
                <a:ext uri="{FF2B5EF4-FFF2-40B4-BE49-F238E27FC236}">
                  <a16:creationId xmlns:a16="http://schemas.microsoft.com/office/drawing/2014/main" id="{FFF0E6B5-EB70-47A4-8657-323C14512E2F}"/>
                </a:ext>
              </a:extLst>
            </p:cNvPr>
            <p:cNvGrpSpPr/>
            <p:nvPr userDrawn="1"/>
          </p:nvGrpSpPr>
          <p:grpSpPr>
            <a:xfrm>
              <a:off x="9338575" y="6216162"/>
              <a:ext cx="1824626" cy="773723"/>
              <a:chOff x="4494770" y="2621197"/>
              <a:chExt cx="3127126" cy="1326043"/>
            </a:xfrm>
          </p:grpSpPr>
          <p:sp>
            <p:nvSpPr>
              <p:cNvPr id="19" name="Freeform 12">
                <a:extLst>
                  <a:ext uri="{FF2B5EF4-FFF2-40B4-BE49-F238E27FC236}">
                    <a16:creationId xmlns:a16="http://schemas.microsoft.com/office/drawing/2014/main" id="{DF26FA18-3471-403F-A6DD-8A9D35908D17}"/>
                  </a:ext>
                </a:extLst>
              </p:cNvPr>
              <p:cNvSpPr>
                <a:spLocks/>
              </p:cNvSpPr>
              <p:nvPr/>
            </p:nvSpPr>
            <p:spPr bwMode="auto">
              <a:xfrm>
                <a:off x="4494770" y="3400845"/>
                <a:ext cx="457856" cy="62986"/>
              </a:xfrm>
              <a:custGeom>
                <a:avLst/>
                <a:gdLst>
                  <a:gd name="T0" fmla="*/ 704 w 756"/>
                  <a:gd name="T1" fmla="*/ 104 h 104"/>
                  <a:gd name="T2" fmla="*/ 52 w 756"/>
                  <a:gd name="T3" fmla="*/ 104 h 104"/>
                  <a:gd name="T4" fmla="*/ 52 w 756"/>
                  <a:gd name="T5" fmla="*/ 104 h 104"/>
                  <a:gd name="T6" fmla="*/ 42 w 756"/>
                  <a:gd name="T7" fmla="*/ 104 h 104"/>
                  <a:gd name="T8" fmla="*/ 32 w 756"/>
                  <a:gd name="T9" fmla="*/ 100 h 104"/>
                  <a:gd name="T10" fmla="*/ 22 w 756"/>
                  <a:gd name="T11" fmla="*/ 96 h 104"/>
                  <a:gd name="T12" fmla="*/ 14 w 756"/>
                  <a:gd name="T13" fmla="*/ 90 h 104"/>
                  <a:gd name="T14" fmla="*/ 8 w 756"/>
                  <a:gd name="T15" fmla="*/ 82 h 104"/>
                  <a:gd name="T16" fmla="*/ 4 w 756"/>
                  <a:gd name="T17" fmla="*/ 72 h 104"/>
                  <a:gd name="T18" fmla="*/ 0 w 756"/>
                  <a:gd name="T19" fmla="*/ 62 h 104"/>
                  <a:gd name="T20" fmla="*/ 0 w 756"/>
                  <a:gd name="T21" fmla="*/ 52 h 104"/>
                  <a:gd name="T22" fmla="*/ 0 w 756"/>
                  <a:gd name="T23" fmla="*/ 52 h 104"/>
                  <a:gd name="T24" fmla="*/ 0 w 756"/>
                  <a:gd name="T25" fmla="*/ 42 h 104"/>
                  <a:gd name="T26" fmla="*/ 4 w 756"/>
                  <a:gd name="T27" fmla="*/ 32 h 104"/>
                  <a:gd name="T28" fmla="*/ 8 w 756"/>
                  <a:gd name="T29" fmla="*/ 22 h 104"/>
                  <a:gd name="T30" fmla="*/ 14 w 756"/>
                  <a:gd name="T31" fmla="*/ 16 h 104"/>
                  <a:gd name="T32" fmla="*/ 22 w 756"/>
                  <a:gd name="T33" fmla="*/ 8 h 104"/>
                  <a:gd name="T34" fmla="*/ 32 w 756"/>
                  <a:gd name="T35" fmla="*/ 4 h 104"/>
                  <a:gd name="T36" fmla="*/ 42 w 756"/>
                  <a:gd name="T37" fmla="*/ 0 h 104"/>
                  <a:gd name="T38" fmla="*/ 52 w 756"/>
                  <a:gd name="T39" fmla="*/ 0 h 104"/>
                  <a:gd name="T40" fmla="*/ 704 w 756"/>
                  <a:gd name="T41" fmla="*/ 0 h 104"/>
                  <a:gd name="T42" fmla="*/ 704 w 756"/>
                  <a:gd name="T43" fmla="*/ 0 h 104"/>
                  <a:gd name="T44" fmla="*/ 714 w 756"/>
                  <a:gd name="T45" fmla="*/ 0 h 104"/>
                  <a:gd name="T46" fmla="*/ 724 w 756"/>
                  <a:gd name="T47" fmla="*/ 4 h 104"/>
                  <a:gd name="T48" fmla="*/ 732 w 756"/>
                  <a:gd name="T49" fmla="*/ 8 h 104"/>
                  <a:gd name="T50" fmla="*/ 740 w 756"/>
                  <a:gd name="T51" fmla="*/ 16 h 104"/>
                  <a:gd name="T52" fmla="*/ 748 w 756"/>
                  <a:gd name="T53" fmla="*/ 22 h 104"/>
                  <a:gd name="T54" fmla="*/ 752 w 756"/>
                  <a:gd name="T55" fmla="*/ 32 h 104"/>
                  <a:gd name="T56" fmla="*/ 756 w 756"/>
                  <a:gd name="T57" fmla="*/ 42 h 104"/>
                  <a:gd name="T58" fmla="*/ 756 w 756"/>
                  <a:gd name="T59" fmla="*/ 52 h 104"/>
                  <a:gd name="T60" fmla="*/ 756 w 756"/>
                  <a:gd name="T61" fmla="*/ 52 h 104"/>
                  <a:gd name="T62" fmla="*/ 756 w 756"/>
                  <a:gd name="T63" fmla="*/ 62 h 104"/>
                  <a:gd name="T64" fmla="*/ 752 w 756"/>
                  <a:gd name="T65" fmla="*/ 72 h 104"/>
                  <a:gd name="T66" fmla="*/ 748 w 756"/>
                  <a:gd name="T67" fmla="*/ 82 h 104"/>
                  <a:gd name="T68" fmla="*/ 740 w 756"/>
                  <a:gd name="T69" fmla="*/ 90 h 104"/>
                  <a:gd name="T70" fmla="*/ 732 w 756"/>
                  <a:gd name="T71" fmla="*/ 96 h 104"/>
                  <a:gd name="T72" fmla="*/ 724 w 756"/>
                  <a:gd name="T73" fmla="*/ 100 h 104"/>
                  <a:gd name="T74" fmla="*/ 714 w 756"/>
                  <a:gd name="T75" fmla="*/ 104 h 104"/>
                  <a:gd name="T76" fmla="*/ 704 w 756"/>
                  <a:gd name="T77" fmla="*/ 104 h 104"/>
                  <a:gd name="T78" fmla="*/ 704 w 756"/>
                  <a:gd name="T79"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56" h="104">
                    <a:moveTo>
                      <a:pt x="704" y="104"/>
                    </a:moveTo>
                    <a:lnTo>
                      <a:pt x="52" y="104"/>
                    </a:lnTo>
                    <a:lnTo>
                      <a:pt x="52" y="104"/>
                    </a:lnTo>
                    <a:lnTo>
                      <a:pt x="42" y="104"/>
                    </a:lnTo>
                    <a:lnTo>
                      <a:pt x="32" y="100"/>
                    </a:lnTo>
                    <a:lnTo>
                      <a:pt x="22" y="96"/>
                    </a:lnTo>
                    <a:lnTo>
                      <a:pt x="14" y="90"/>
                    </a:lnTo>
                    <a:lnTo>
                      <a:pt x="8" y="82"/>
                    </a:lnTo>
                    <a:lnTo>
                      <a:pt x="4" y="72"/>
                    </a:lnTo>
                    <a:lnTo>
                      <a:pt x="0" y="62"/>
                    </a:lnTo>
                    <a:lnTo>
                      <a:pt x="0" y="52"/>
                    </a:lnTo>
                    <a:lnTo>
                      <a:pt x="0" y="52"/>
                    </a:lnTo>
                    <a:lnTo>
                      <a:pt x="0" y="42"/>
                    </a:lnTo>
                    <a:lnTo>
                      <a:pt x="4" y="32"/>
                    </a:lnTo>
                    <a:lnTo>
                      <a:pt x="8" y="22"/>
                    </a:lnTo>
                    <a:lnTo>
                      <a:pt x="14" y="16"/>
                    </a:lnTo>
                    <a:lnTo>
                      <a:pt x="22" y="8"/>
                    </a:lnTo>
                    <a:lnTo>
                      <a:pt x="32" y="4"/>
                    </a:lnTo>
                    <a:lnTo>
                      <a:pt x="42" y="0"/>
                    </a:lnTo>
                    <a:lnTo>
                      <a:pt x="52" y="0"/>
                    </a:lnTo>
                    <a:lnTo>
                      <a:pt x="704" y="0"/>
                    </a:lnTo>
                    <a:lnTo>
                      <a:pt x="704" y="0"/>
                    </a:lnTo>
                    <a:lnTo>
                      <a:pt x="714" y="0"/>
                    </a:lnTo>
                    <a:lnTo>
                      <a:pt x="724" y="4"/>
                    </a:lnTo>
                    <a:lnTo>
                      <a:pt x="732" y="8"/>
                    </a:lnTo>
                    <a:lnTo>
                      <a:pt x="740" y="16"/>
                    </a:lnTo>
                    <a:lnTo>
                      <a:pt x="748" y="22"/>
                    </a:lnTo>
                    <a:lnTo>
                      <a:pt x="752" y="32"/>
                    </a:lnTo>
                    <a:lnTo>
                      <a:pt x="756" y="42"/>
                    </a:lnTo>
                    <a:lnTo>
                      <a:pt x="756" y="52"/>
                    </a:lnTo>
                    <a:lnTo>
                      <a:pt x="756" y="52"/>
                    </a:lnTo>
                    <a:lnTo>
                      <a:pt x="756" y="62"/>
                    </a:lnTo>
                    <a:lnTo>
                      <a:pt x="752" y="72"/>
                    </a:lnTo>
                    <a:lnTo>
                      <a:pt x="748" y="82"/>
                    </a:lnTo>
                    <a:lnTo>
                      <a:pt x="740" y="90"/>
                    </a:lnTo>
                    <a:lnTo>
                      <a:pt x="732" y="96"/>
                    </a:lnTo>
                    <a:lnTo>
                      <a:pt x="724" y="100"/>
                    </a:lnTo>
                    <a:lnTo>
                      <a:pt x="714" y="104"/>
                    </a:lnTo>
                    <a:lnTo>
                      <a:pt x="704" y="104"/>
                    </a:lnTo>
                    <a:lnTo>
                      <a:pt x="70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669"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20" name="Freeform 13">
                <a:extLst>
                  <a:ext uri="{FF2B5EF4-FFF2-40B4-BE49-F238E27FC236}">
                    <a16:creationId xmlns:a16="http://schemas.microsoft.com/office/drawing/2014/main" id="{16361AD0-27C9-432B-96BA-4E2F937A5BF5}"/>
                  </a:ext>
                </a:extLst>
              </p:cNvPr>
              <p:cNvSpPr>
                <a:spLocks/>
              </p:cNvSpPr>
              <p:nvPr/>
            </p:nvSpPr>
            <p:spPr bwMode="auto">
              <a:xfrm>
                <a:off x="4889641" y="3331803"/>
                <a:ext cx="540222" cy="245886"/>
              </a:xfrm>
              <a:custGeom>
                <a:avLst/>
                <a:gdLst>
                  <a:gd name="T0" fmla="*/ 456 w 892"/>
                  <a:gd name="T1" fmla="*/ 406 h 406"/>
                  <a:gd name="T2" fmla="*/ 436 w 892"/>
                  <a:gd name="T3" fmla="*/ 402 h 406"/>
                  <a:gd name="T4" fmla="*/ 418 w 892"/>
                  <a:gd name="T5" fmla="*/ 390 h 406"/>
                  <a:gd name="T6" fmla="*/ 408 w 892"/>
                  <a:gd name="T7" fmla="*/ 374 h 406"/>
                  <a:gd name="T8" fmla="*/ 404 w 892"/>
                  <a:gd name="T9" fmla="*/ 354 h 406"/>
                  <a:gd name="T10" fmla="*/ 402 w 892"/>
                  <a:gd name="T11" fmla="*/ 346 h 406"/>
                  <a:gd name="T12" fmla="*/ 396 w 892"/>
                  <a:gd name="T13" fmla="*/ 344 h 406"/>
                  <a:gd name="T14" fmla="*/ 164 w 892"/>
                  <a:gd name="T15" fmla="*/ 344 h 406"/>
                  <a:gd name="T16" fmla="*/ 138 w 892"/>
                  <a:gd name="T17" fmla="*/ 344 h 406"/>
                  <a:gd name="T18" fmla="*/ 104 w 892"/>
                  <a:gd name="T19" fmla="*/ 336 h 406"/>
                  <a:gd name="T20" fmla="*/ 66 w 892"/>
                  <a:gd name="T21" fmla="*/ 318 h 406"/>
                  <a:gd name="T22" fmla="*/ 46 w 892"/>
                  <a:gd name="T23" fmla="*/ 302 h 406"/>
                  <a:gd name="T24" fmla="*/ 30 w 892"/>
                  <a:gd name="T25" fmla="*/ 284 h 406"/>
                  <a:gd name="T26" fmla="*/ 14 w 892"/>
                  <a:gd name="T27" fmla="*/ 258 h 406"/>
                  <a:gd name="T28" fmla="*/ 4 w 892"/>
                  <a:gd name="T29" fmla="*/ 224 h 406"/>
                  <a:gd name="T30" fmla="*/ 0 w 892"/>
                  <a:gd name="T31" fmla="*/ 180 h 406"/>
                  <a:gd name="T32" fmla="*/ 0 w 892"/>
                  <a:gd name="T33" fmla="*/ 156 h 406"/>
                  <a:gd name="T34" fmla="*/ 10 w 892"/>
                  <a:gd name="T35" fmla="*/ 114 h 406"/>
                  <a:gd name="T36" fmla="*/ 28 w 892"/>
                  <a:gd name="T37" fmla="*/ 80 h 406"/>
                  <a:gd name="T38" fmla="*/ 52 w 892"/>
                  <a:gd name="T39" fmla="*/ 54 h 406"/>
                  <a:gd name="T40" fmla="*/ 78 w 892"/>
                  <a:gd name="T41" fmla="*/ 32 h 406"/>
                  <a:gd name="T42" fmla="*/ 108 w 892"/>
                  <a:gd name="T43" fmla="*/ 18 h 406"/>
                  <a:gd name="T44" fmla="*/ 150 w 892"/>
                  <a:gd name="T45" fmla="*/ 4 h 406"/>
                  <a:gd name="T46" fmla="*/ 840 w 892"/>
                  <a:gd name="T47" fmla="*/ 0 h 406"/>
                  <a:gd name="T48" fmla="*/ 852 w 892"/>
                  <a:gd name="T49" fmla="*/ 2 h 406"/>
                  <a:gd name="T50" fmla="*/ 870 w 892"/>
                  <a:gd name="T51" fmla="*/ 10 h 406"/>
                  <a:gd name="T52" fmla="*/ 884 w 892"/>
                  <a:gd name="T53" fmla="*/ 24 h 406"/>
                  <a:gd name="T54" fmla="*/ 892 w 892"/>
                  <a:gd name="T55" fmla="*/ 42 h 406"/>
                  <a:gd name="T56" fmla="*/ 892 w 892"/>
                  <a:gd name="T57" fmla="*/ 52 h 406"/>
                  <a:gd name="T58" fmla="*/ 888 w 892"/>
                  <a:gd name="T59" fmla="*/ 74 h 406"/>
                  <a:gd name="T60" fmla="*/ 878 w 892"/>
                  <a:gd name="T61" fmla="*/ 90 h 406"/>
                  <a:gd name="T62" fmla="*/ 860 w 892"/>
                  <a:gd name="T63" fmla="*/ 102 h 406"/>
                  <a:gd name="T64" fmla="*/ 840 w 892"/>
                  <a:gd name="T65" fmla="*/ 106 h 406"/>
                  <a:gd name="T66" fmla="*/ 180 w 892"/>
                  <a:gd name="T67" fmla="*/ 106 h 406"/>
                  <a:gd name="T68" fmla="*/ 148 w 892"/>
                  <a:gd name="T69" fmla="*/ 114 h 406"/>
                  <a:gd name="T70" fmla="*/ 124 w 892"/>
                  <a:gd name="T71" fmla="*/ 130 h 406"/>
                  <a:gd name="T72" fmla="*/ 110 w 892"/>
                  <a:gd name="T73" fmla="*/ 150 h 406"/>
                  <a:gd name="T74" fmla="*/ 104 w 892"/>
                  <a:gd name="T75" fmla="*/ 170 h 406"/>
                  <a:gd name="T76" fmla="*/ 104 w 892"/>
                  <a:gd name="T77" fmla="*/ 180 h 406"/>
                  <a:gd name="T78" fmla="*/ 108 w 892"/>
                  <a:gd name="T79" fmla="*/ 208 h 406"/>
                  <a:gd name="T80" fmla="*/ 118 w 892"/>
                  <a:gd name="T81" fmla="*/ 226 h 406"/>
                  <a:gd name="T82" fmla="*/ 130 w 892"/>
                  <a:gd name="T83" fmla="*/ 234 h 406"/>
                  <a:gd name="T84" fmla="*/ 152 w 892"/>
                  <a:gd name="T85" fmla="*/ 240 h 406"/>
                  <a:gd name="T86" fmla="*/ 394 w 892"/>
                  <a:gd name="T87" fmla="*/ 240 h 406"/>
                  <a:gd name="T88" fmla="*/ 406 w 892"/>
                  <a:gd name="T89" fmla="*/ 240 h 406"/>
                  <a:gd name="T90" fmla="*/ 438 w 892"/>
                  <a:gd name="T91" fmla="*/ 248 h 406"/>
                  <a:gd name="T92" fmla="*/ 464 w 892"/>
                  <a:gd name="T93" fmla="*/ 260 h 406"/>
                  <a:gd name="T94" fmla="*/ 476 w 892"/>
                  <a:gd name="T95" fmla="*/ 270 h 406"/>
                  <a:gd name="T96" fmla="*/ 498 w 892"/>
                  <a:gd name="T97" fmla="*/ 302 h 406"/>
                  <a:gd name="T98" fmla="*/ 506 w 892"/>
                  <a:gd name="T99" fmla="*/ 324 h 406"/>
                  <a:gd name="T100" fmla="*/ 508 w 892"/>
                  <a:gd name="T101" fmla="*/ 354 h 406"/>
                  <a:gd name="T102" fmla="*/ 508 w 892"/>
                  <a:gd name="T103" fmla="*/ 364 h 406"/>
                  <a:gd name="T104" fmla="*/ 500 w 892"/>
                  <a:gd name="T105" fmla="*/ 384 h 406"/>
                  <a:gd name="T106" fmla="*/ 486 w 892"/>
                  <a:gd name="T107" fmla="*/ 398 h 406"/>
                  <a:gd name="T108" fmla="*/ 466 w 892"/>
                  <a:gd name="T109" fmla="*/ 406 h 406"/>
                  <a:gd name="T110" fmla="*/ 456 w 892"/>
                  <a:gd name="T111"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92" h="406">
                    <a:moveTo>
                      <a:pt x="456" y="406"/>
                    </a:moveTo>
                    <a:lnTo>
                      <a:pt x="456" y="406"/>
                    </a:lnTo>
                    <a:lnTo>
                      <a:pt x="446" y="406"/>
                    </a:lnTo>
                    <a:lnTo>
                      <a:pt x="436" y="402"/>
                    </a:lnTo>
                    <a:lnTo>
                      <a:pt x="426" y="398"/>
                    </a:lnTo>
                    <a:lnTo>
                      <a:pt x="418" y="390"/>
                    </a:lnTo>
                    <a:lnTo>
                      <a:pt x="412" y="384"/>
                    </a:lnTo>
                    <a:lnTo>
                      <a:pt x="408" y="374"/>
                    </a:lnTo>
                    <a:lnTo>
                      <a:pt x="404" y="364"/>
                    </a:lnTo>
                    <a:lnTo>
                      <a:pt x="404" y="354"/>
                    </a:lnTo>
                    <a:lnTo>
                      <a:pt x="404" y="354"/>
                    </a:lnTo>
                    <a:lnTo>
                      <a:pt x="402" y="346"/>
                    </a:lnTo>
                    <a:lnTo>
                      <a:pt x="402" y="346"/>
                    </a:lnTo>
                    <a:lnTo>
                      <a:pt x="396" y="344"/>
                    </a:lnTo>
                    <a:lnTo>
                      <a:pt x="164" y="344"/>
                    </a:lnTo>
                    <a:lnTo>
                      <a:pt x="164" y="344"/>
                    </a:lnTo>
                    <a:lnTo>
                      <a:pt x="150" y="344"/>
                    </a:lnTo>
                    <a:lnTo>
                      <a:pt x="138" y="344"/>
                    </a:lnTo>
                    <a:lnTo>
                      <a:pt x="122" y="340"/>
                    </a:lnTo>
                    <a:lnTo>
                      <a:pt x="104" y="336"/>
                    </a:lnTo>
                    <a:lnTo>
                      <a:pt x="84" y="328"/>
                    </a:lnTo>
                    <a:lnTo>
                      <a:pt x="66" y="318"/>
                    </a:lnTo>
                    <a:lnTo>
                      <a:pt x="46" y="302"/>
                    </a:lnTo>
                    <a:lnTo>
                      <a:pt x="46" y="302"/>
                    </a:lnTo>
                    <a:lnTo>
                      <a:pt x="38" y="294"/>
                    </a:lnTo>
                    <a:lnTo>
                      <a:pt x="30" y="284"/>
                    </a:lnTo>
                    <a:lnTo>
                      <a:pt x="22" y="272"/>
                    </a:lnTo>
                    <a:lnTo>
                      <a:pt x="14" y="258"/>
                    </a:lnTo>
                    <a:lnTo>
                      <a:pt x="8" y="242"/>
                    </a:lnTo>
                    <a:lnTo>
                      <a:pt x="4" y="224"/>
                    </a:lnTo>
                    <a:lnTo>
                      <a:pt x="0" y="204"/>
                    </a:lnTo>
                    <a:lnTo>
                      <a:pt x="0" y="180"/>
                    </a:lnTo>
                    <a:lnTo>
                      <a:pt x="0" y="180"/>
                    </a:lnTo>
                    <a:lnTo>
                      <a:pt x="0" y="156"/>
                    </a:lnTo>
                    <a:lnTo>
                      <a:pt x="4" y="134"/>
                    </a:lnTo>
                    <a:lnTo>
                      <a:pt x="10" y="114"/>
                    </a:lnTo>
                    <a:lnTo>
                      <a:pt x="18" y="96"/>
                    </a:lnTo>
                    <a:lnTo>
                      <a:pt x="28" y="80"/>
                    </a:lnTo>
                    <a:lnTo>
                      <a:pt x="38" y="66"/>
                    </a:lnTo>
                    <a:lnTo>
                      <a:pt x="52" y="54"/>
                    </a:lnTo>
                    <a:lnTo>
                      <a:pt x="64" y="42"/>
                    </a:lnTo>
                    <a:lnTo>
                      <a:pt x="78" y="32"/>
                    </a:lnTo>
                    <a:lnTo>
                      <a:pt x="92" y="24"/>
                    </a:lnTo>
                    <a:lnTo>
                      <a:pt x="108" y="18"/>
                    </a:lnTo>
                    <a:lnTo>
                      <a:pt x="122" y="12"/>
                    </a:lnTo>
                    <a:lnTo>
                      <a:pt x="150" y="4"/>
                    </a:lnTo>
                    <a:lnTo>
                      <a:pt x="176" y="0"/>
                    </a:lnTo>
                    <a:lnTo>
                      <a:pt x="840" y="0"/>
                    </a:lnTo>
                    <a:lnTo>
                      <a:pt x="840" y="0"/>
                    </a:lnTo>
                    <a:lnTo>
                      <a:pt x="852" y="2"/>
                    </a:lnTo>
                    <a:lnTo>
                      <a:pt x="860" y="4"/>
                    </a:lnTo>
                    <a:lnTo>
                      <a:pt x="870" y="10"/>
                    </a:lnTo>
                    <a:lnTo>
                      <a:pt x="878" y="16"/>
                    </a:lnTo>
                    <a:lnTo>
                      <a:pt x="884" y="24"/>
                    </a:lnTo>
                    <a:lnTo>
                      <a:pt x="888" y="32"/>
                    </a:lnTo>
                    <a:lnTo>
                      <a:pt x="892" y="42"/>
                    </a:lnTo>
                    <a:lnTo>
                      <a:pt x="892" y="52"/>
                    </a:lnTo>
                    <a:lnTo>
                      <a:pt x="892" y="52"/>
                    </a:lnTo>
                    <a:lnTo>
                      <a:pt x="892" y="64"/>
                    </a:lnTo>
                    <a:lnTo>
                      <a:pt x="888" y="74"/>
                    </a:lnTo>
                    <a:lnTo>
                      <a:pt x="884" y="82"/>
                    </a:lnTo>
                    <a:lnTo>
                      <a:pt x="878" y="90"/>
                    </a:lnTo>
                    <a:lnTo>
                      <a:pt x="870" y="96"/>
                    </a:lnTo>
                    <a:lnTo>
                      <a:pt x="860" y="102"/>
                    </a:lnTo>
                    <a:lnTo>
                      <a:pt x="852" y="104"/>
                    </a:lnTo>
                    <a:lnTo>
                      <a:pt x="840" y="106"/>
                    </a:lnTo>
                    <a:lnTo>
                      <a:pt x="180" y="106"/>
                    </a:lnTo>
                    <a:lnTo>
                      <a:pt x="180" y="106"/>
                    </a:lnTo>
                    <a:lnTo>
                      <a:pt x="162" y="108"/>
                    </a:lnTo>
                    <a:lnTo>
                      <a:pt x="148" y="114"/>
                    </a:lnTo>
                    <a:lnTo>
                      <a:pt x="136" y="120"/>
                    </a:lnTo>
                    <a:lnTo>
                      <a:pt x="124" y="130"/>
                    </a:lnTo>
                    <a:lnTo>
                      <a:pt x="114" y="142"/>
                    </a:lnTo>
                    <a:lnTo>
                      <a:pt x="110" y="150"/>
                    </a:lnTo>
                    <a:lnTo>
                      <a:pt x="106" y="158"/>
                    </a:lnTo>
                    <a:lnTo>
                      <a:pt x="104" y="170"/>
                    </a:lnTo>
                    <a:lnTo>
                      <a:pt x="104" y="180"/>
                    </a:lnTo>
                    <a:lnTo>
                      <a:pt x="104" y="180"/>
                    </a:lnTo>
                    <a:lnTo>
                      <a:pt x="106" y="196"/>
                    </a:lnTo>
                    <a:lnTo>
                      <a:pt x="108" y="208"/>
                    </a:lnTo>
                    <a:lnTo>
                      <a:pt x="112" y="218"/>
                    </a:lnTo>
                    <a:lnTo>
                      <a:pt x="118" y="226"/>
                    </a:lnTo>
                    <a:lnTo>
                      <a:pt x="118" y="226"/>
                    </a:lnTo>
                    <a:lnTo>
                      <a:pt x="130" y="234"/>
                    </a:lnTo>
                    <a:lnTo>
                      <a:pt x="142" y="238"/>
                    </a:lnTo>
                    <a:lnTo>
                      <a:pt x="152" y="240"/>
                    </a:lnTo>
                    <a:lnTo>
                      <a:pt x="160" y="240"/>
                    </a:lnTo>
                    <a:lnTo>
                      <a:pt x="394" y="240"/>
                    </a:lnTo>
                    <a:lnTo>
                      <a:pt x="394" y="240"/>
                    </a:lnTo>
                    <a:lnTo>
                      <a:pt x="406" y="240"/>
                    </a:lnTo>
                    <a:lnTo>
                      <a:pt x="426" y="244"/>
                    </a:lnTo>
                    <a:lnTo>
                      <a:pt x="438" y="248"/>
                    </a:lnTo>
                    <a:lnTo>
                      <a:pt x="450" y="252"/>
                    </a:lnTo>
                    <a:lnTo>
                      <a:pt x="464" y="260"/>
                    </a:lnTo>
                    <a:lnTo>
                      <a:pt x="476" y="270"/>
                    </a:lnTo>
                    <a:lnTo>
                      <a:pt x="476" y="270"/>
                    </a:lnTo>
                    <a:lnTo>
                      <a:pt x="488" y="284"/>
                    </a:lnTo>
                    <a:lnTo>
                      <a:pt x="498" y="302"/>
                    </a:lnTo>
                    <a:lnTo>
                      <a:pt x="502" y="312"/>
                    </a:lnTo>
                    <a:lnTo>
                      <a:pt x="506" y="324"/>
                    </a:lnTo>
                    <a:lnTo>
                      <a:pt x="508" y="338"/>
                    </a:lnTo>
                    <a:lnTo>
                      <a:pt x="508" y="354"/>
                    </a:lnTo>
                    <a:lnTo>
                      <a:pt x="508" y="354"/>
                    </a:lnTo>
                    <a:lnTo>
                      <a:pt x="508" y="364"/>
                    </a:lnTo>
                    <a:lnTo>
                      <a:pt x="504" y="374"/>
                    </a:lnTo>
                    <a:lnTo>
                      <a:pt x="500" y="384"/>
                    </a:lnTo>
                    <a:lnTo>
                      <a:pt x="494" y="390"/>
                    </a:lnTo>
                    <a:lnTo>
                      <a:pt x="486" y="398"/>
                    </a:lnTo>
                    <a:lnTo>
                      <a:pt x="476" y="402"/>
                    </a:lnTo>
                    <a:lnTo>
                      <a:pt x="466" y="406"/>
                    </a:lnTo>
                    <a:lnTo>
                      <a:pt x="456" y="406"/>
                    </a:lnTo>
                    <a:lnTo>
                      <a:pt x="456"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669"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21" name="Freeform 14">
                <a:extLst>
                  <a:ext uri="{FF2B5EF4-FFF2-40B4-BE49-F238E27FC236}">
                    <a16:creationId xmlns:a16="http://schemas.microsoft.com/office/drawing/2014/main" id="{214B9A0A-472C-44F1-9715-71A3C32BDDCD}"/>
                  </a:ext>
                </a:extLst>
              </p:cNvPr>
              <p:cNvSpPr>
                <a:spLocks/>
              </p:cNvSpPr>
              <p:nvPr/>
            </p:nvSpPr>
            <p:spPr bwMode="auto">
              <a:xfrm>
                <a:off x="6726775" y="3077438"/>
                <a:ext cx="895121" cy="245886"/>
              </a:xfrm>
              <a:custGeom>
                <a:avLst/>
                <a:gdLst>
                  <a:gd name="T0" fmla="*/ 52 w 1478"/>
                  <a:gd name="T1" fmla="*/ 406 h 406"/>
                  <a:gd name="T2" fmla="*/ 32 w 1478"/>
                  <a:gd name="T3" fmla="*/ 402 h 406"/>
                  <a:gd name="T4" fmla="*/ 14 w 1478"/>
                  <a:gd name="T5" fmla="*/ 390 h 406"/>
                  <a:gd name="T6" fmla="*/ 4 w 1478"/>
                  <a:gd name="T7" fmla="*/ 374 h 406"/>
                  <a:gd name="T8" fmla="*/ 0 w 1478"/>
                  <a:gd name="T9" fmla="*/ 352 h 406"/>
                  <a:gd name="T10" fmla="*/ 0 w 1478"/>
                  <a:gd name="T11" fmla="*/ 342 h 406"/>
                  <a:gd name="T12" fmla="*/ 8 w 1478"/>
                  <a:gd name="T13" fmla="*/ 324 h 406"/>
                  <a:gd name="T14" fmla="*/ 22 w 1478"/>
                  <a:gd name="T15" fmla="*/ 310 h 406"/>
                  <a:gd name="T16" fmla="*/ 42 w 1478"/>
                  <a:gd name="T17" fmla="*/ 302 h 406"/>
                  <a:gd name="T18" fmla="*/ 1300 w 1478"/>
                  <a:gd name="T19" fmla="*/ 300 h 406"/>
                  <a:gd name="T20" fmla="*/ 1316 w 1478"/>
                  <a:gd name="T21" fmla="*/ 296 h 406"/>
                  <a:gd name="T22" fmla="*/ 1342 w 1478"/>
                  <a:gd name="T23" fmla="*/ 286 h 406"/>
                  <a:gd name="T24" fmla="*/ 1364 w 1478"/>
                  <a:gd name="T25" fmla="*/ 264 h 406"/>
                  <a:gd name="T26" fmla="*/ 1372 w 1478"/>
                  <a:gd name="T27" fmla="*/ 246 h 406"/>
                  <a:gd name="T28" fmla="*/ 1374 w 1478"/>
                  <a:gd name="T29" fmla="*/ 226 h 406"/>
                  <a:gd name="T30" fmla="*/ 1374 w 1478"/>
                  <a:gd name="T31" fmla="*/ 210 h 406"/>
                  <a:gd name="T32" fmla="*/ 1366 w 1478"/>
                  <a:gd name="T33" fmla="*/ 188 h 406"/>
                  <a:gd name="T34" fmla="*/ 1360 w 1478"/>
                  <a:gd name="T35" fmla="*/ 180 h 406"/>
                  <a:gd name="T36" fmla="*/ 1336 w 1478"/>
                  <a:gd name="T37" fmla="*/ 168 h 406"/>
                  <a:gd name="T38" fmla="*/ 1318 w 1478"/>
                  <a:gd name="T39" fmla="*/ 166 h 406"/>
                  <a:gd name="T40" fmla="*/ 1084 w 1478"/>
                  <a:gd name="T41" fmla="*/ 166 h 406"/>
                  <a:gd name="T42" fmla="*/ 1052 w 1478"/>
                  <a:gd name="T43" fmla="*/ 162 h 406"/>
                  <a:gd name="T44" fmla="*/ 1028 w 1478"/>
                  <a:gd name="T45" fmla="*/ 152 h 406"/>
                  <a:gd name="T46" fmla="*/ 1002 w 1478"/>
                  <a:gd name="T47" fmla="*/ 134 h 406"/>
                  <a:gd name="T48" fmla="*/ 990 w 1478"/>
                  <a:gd name="T49" fmla="*/ 122 h 406"/>
                  <a:gd name="T50" fmla="*/ 976 w 1478"/>
                  <a:gd name="T51" fmla="*/ 94 h 406"/>
                  <a:gd name="T52" fmla="*/ 970 w 1478"/>
                  <a:gd name="T53" fmla="*/ 68 h 406"/>
                  <a:gd name="T54" fmla="*/ 970 w 1478"/>
                  <a:gd name="T55" fmla="*/ 52 h 406"/>
                  <a:gd name="T56" fmla="*/ 974 w 1478"/>
                  <a:gd name="T57" fmla="*/ 32 h 406"/>
                  <a:gd name="T58" fmla="*/ 984 w 1478"/>
                  <a:gd name="T59" fmla="*/ 14 h 406"/>
                  <a:gd name="T60" fmla="*/ 1002 w 1478"/>
                  <a:gd name="T61" fmla="*/ 4 h 406"/>
                  <a:gd name="T62" fmla="*/ 1022 w 1478"/>
                  <a:gd name="T63" fmla="*/ 0 h 406"/>
                  <a:gd name="T64" fmla="*/ 1032 w 1478"/>
                  <a:gd name="T65" fmla="*/ 0 h 406"/>
                  <a:gd name="T66" fmla="*/ 1052 w 1478"/>
                  <a:gd name="T67" fmla="*/ 8 h 406"/>
                  <a:gd name="T68" fmla="*/ 1066 w 1478"/>
                  <a:gd name="T69" fmla="*/ 22 h 406"/>
                  <a:gd name="T70" fmla="*/ 1074 w 1478"/>
                  <a:gd name="T71" fmla="*/ 42 h 406"/>
                  <a:gd name="T72" fmla="*/ 1074 w 1478"/>
                  <a:gd name="T73" fmla="*/ 52 h 406"/>
                  <a:gd name="T74" fmla="*/ 1076 w 1478"/>
                  <a:gd name="T75" fmla="*/ 60 h 406"/>
                  <a:gd name="T76" fmla="*/ 1314 w 1478"/>
                  <a:gd name="T77" fmla="*/ 60 h 406"/>
                  <a:gd name="T78" fmla="*/ 1328 w 1478"/>
                  <a:gd name="T79" fmla="*/ 60 h 406"/>
                  <a:gd name="T80" fmla="*/ 1356 w 1478"/>
                  <a:gd name="T81" fmla="*/ 64 h 406"/>
                  <a:gd name="T82" fmla="*/ 1394 w 1478"/>
                  <a:gd name="T83" fmla="*/ 78 h 406"/>
                  <a:gd name="T84" fmla="*/ 1432 w 1478"/>
                  <a:gd name="T85" fmla="*/ 104 h 406"/>
                  <a:gd name="T86" fmla="*/ 1440 w 1478"/>
                  <a:gd name="T87" fmla="*/ 112 h 406"/>
                  <a:gd name="T88" fmla="*/ 1456 w 1478"/>
                  <a:gd name="T89" fmla="*/ 134 h 406"/>
                  <a:gd name="T90" fmla="*/ 1470 w 1478"/>
                  <a:gd name="T91" fmla="*/ 164 h 406"/>
                  <a:gd name="T92" fmla="*/ 1478 w 1478"/>
                  <a:gd name="T93" fmla="*/ 202 h 406"/>
                  <a:gd name="T94" fmla="*/ 1478 w 1478"/>
                  <a:gd name="T95" fmla="*/ 226 h 406"/>
                  <a:gd name="T96" fmla="*/ 1474 w 1478"/>
                  <a:gd name="T97" fmla="*/ 272 h 406"/>
                  <a:gd name="T98" fmla="*/ 1460 w 1478"/>
                  <a:gd name="T99" fmla="*/ 310 h 406"/>
                  <a:gd name="T100" fmla="*/ 1440 w 1478"/>
                  <a:gd name="T101" fmla="*/ 340 h 406"/>
                  <a:gd name="T102" fmla="*/ 1414 w 1478"/>
                  <a:gd name="T103" fmla="*/ 364 h 406"/>
                  <a:gd name="T104" fmla="*/ 1386 w 1478"/>
                  <a:gd name="T105" fmla="*/ 382 h 406"/>
                  <a:gd name="T106" fmla="*/ 1356 w 1478"/>
                  <a:gd name="T107" fmla="*/ 394 h 406"/>
                  <a:gd name="T108" fmla="*/ 1302 w 1478"/>
                  <a:gd name="T109"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78" h="406">
                    <a:moveTo>
                      <a:pt x="52" y="406"/>
                    </a:moveTo>
                    <a:lnTo>
                      <a:pt x="52" y="406"/>
                    </a:lnTo>
                    <a:lnTo>
                      <a:pt x="42" y="404"/>
                    </a:lnTo>
                    <a:lnTo>
                      <a:pt x="32" y="402"/>
                    </a:lnTo>
                    <a:lnTo>
                      <a:pt x="22" y="396"/>
                    </a:lnTo>
                    <a:lnTo>
                      <a:pt x="14" y="390"/>
                    </a:lnTo>
                    <a:lnTo>
                      <a:pt x="8" y="382"/>
                    </a:lnTo>
                    <a:lnTo>
                      <a:pt x="4" y="374"/>
                    </a:lnTo>
                    <a:lnTo>
                      <a:pt x="0" y="364"/>
                    </a:lnTo>
                    <a:lnTo>
                      <a:pt x="0" y="352"/>
                    </a:lnTo>
                    <a:lnTo>
                      <a:pt x="0" y="352"/>
                    </a:lnTo>
                    <a:lnTo>
                      <a:pt x="0" y="342"/>
                    </a:lnTo>
                    <a:lnTo>
                      <a:pt x="4" y="332"/>
                    </a:lnTo>
                    <a:lnTo>
                      <a:pt x="8" y="324"/>
                    </a:lnTo>
                    <a:lnTo>
                      <a:pt x="14" y="316"/>
                    </a:lnTo>
                    <a:lnTo>
                      <a:pt x="22" y="310"/>
                    </a:lnTo>
                    <a:lnTo>
                      <a:pt x="32" y="304"/>
                    </a:lnTo>
                    <a:lnTo>
                      <a:pt x="42" y="302"/>
                    </a:lnTo>
                    <a:lnTo>
                      <a:pt x="52" y="300"/>
                    </a:lnTo>
                    <a:lnTo>
                      <a:pt x="1300" y="300"/>
                    </a:lnTo>
                    <a:lnTo>
                      <a:pt x="1300" y="300"/>
                    </a:lnTo>
                    <a:lnTo>
                      <a:pt x="1316" y="296"/>
                    </a:lnTo>
                    <a:lnTo>
                      <a:pt x="1330" y="292"/>
                    </a:lnTo>
                    <a:lnTo>
                      <a:pt x="1342" y="286"/>
                    </a:lnTo>
                    <a:lnTo>
                      <a:pt x="1354" y="276"/>
                    </a:lnTo>
                    <a:lnTo>
                      <a:pt x="1364" y="264"/>
                    </a:lnTo>
                    <a:lnTo>
                      <a:pt x="1368" y="256"/>
                    </a:lnTo>
                    <a:lnTo>
                      <a:pt x="1372" y="246"/>
                    </a:lnTo>
                    <a:lnTo>
                      <a:pt x="1374" y="236"/>
                    </a:lnTo>
                    <a:lnTo>
                      <a:pt x="1374" y="226"/>
                    </a:lnTo>
                    <a:lnTo>
                      <a:pt x="1374" y="226"/>
                    </a:lnTo>
                    <a:lnTo>
                      <a:pt x="1374" y="210"/>
                    </a:lnTo>
                    <a:lnTo>
                      <a:pt x="1370" y="198"/>
                    </a:lnTo>
                    <a:lnTo>
                      <a:pt x="1366" y="188"/>
                    </a:lnTo>
                    <a:lnTo>
                      <a:pt x="1360" y="180"/>
                    </a:lnTo>
                    <a:lnTo>
                      <a:pt x="1360" y="180"/>
                    </a:lnTo>
                    <a:lnTo>
                      <a:pt x="1348" y="172"/>
                    </a:lnTo>
                    <a:lnTo>
                      <a:pt x="1336" y="168"/>
                    </a:lnTo>
                    <a:lnTo>
                      <a:pt x="1326" y="166"/>
                    </a:lnTo>
                    <a:lnTo>
                      <a:pt x="1318" y="166"/>
                    </a:lnTo>
                    <a:lnTo>
                      <a:pt x="1084" y="166"/>
                    </a:lnTo>
                    <a:lnTo>
                      <a:pt x="1084" y="166"/>
                    </a:lnTo>
                    <a:lnTo>
                      <a:pt x="1072" y="166"/>
                    </a:lnTo>
                    <a:lnTo>
                      <a:pt x="1052" y="162"/>
                    </a:lnTo>
                    <a:lnTo>
                      <a:pt x="1040" y="158"/>
                    </a:lnTo>
                    <a:lnTo>
                      <a:pt x="1028" y="152"/>
                    </a:lnTo>
                    <a:lnTo>
                      <a:pt x="1014" y="146"/>
                    </a:lnTo>
                    <a:lnTo>
                      <a:pt x="1002" y="134"/>
                    </a:lnTo>
                    <a:lnTo>
                      <a:pt x="1002" y="134"/>
                    </a:lnTo>
                    <a:lnTo>
                      <a:pt x="990" y="122"/>
                    </a:lnTo>
                    <a:lnTo>
                      <a:pt x="980" y="104"/>
                    </a:lnTo>
                    <a:lnTo>
                      <a:pt x="976" y="94"/>
                    </a:lnTo>
                    <a:lnTo>
                      <a:pt x="972" y="80"/>
                    </a:lnTo>
                    <a:lnTo>
                      <a:pt x="970" y="68"/>
                    </a:lnTo>
                    <a:lnTo>
                      <a:pt x="970" y="52"/>
                    </a:lnTo>
                    <a:lnTo>
                      <a:pt x="970" y="52"/>
                    </a:lnTo>
                    <a:lnTo>
                      <a:pt x="970" y="42"/>
                    </a:lnTo>
                    <a:lnTo>
                      <a:pt x="974" y="32"/>
                    </a:lnTo>
                    <a:lnTo>
                      <a:pt x="978" y="22"/>
                    </a:lnTo>
                    <a:lnTo>
                      <a:pt x="984" y="14"/>
                    </a:lnTo>
                    <a:lnTo>
                      <a:pt x="992" y="8"/>
                    </a:lnTo>
                    <a:lnTo>
                      <a:pt x="1002" y="4"/>
                    </a:lnTo>
                    <a:lnTo>
                      <a:pt x="1012" y="0"/>
                    </a:lnTo>
                    <a:lnTo>
                      <a:pt x="1022" y="0"/>
                    </a:lnTo>
                    <a:lnTo>
                      <a:pt x="1022" y="0"/>
                    </a:lnTo>
                    <a:lnTo>
                      <a:pt x="1032" y="0"/>
                    </a:lnTo>
                    <a:lnTo>
                      <a:pt x="1042" y="4"/>
                    </a:lnTo>
                    <a:lnTo>
                      <a:pt x="1052" y="8"/>
                    </a:lnTo>
                    <a:lnTo>
                      <a:pt x="1060" y="14"/>
                    </a:lnTo>
                    <a:lnTo>
                      <a:pt x="1066" y="22"/>
                    </a:lnTo>
                    <a:lnTo>
                      <a:pt x="1070" y="32"/>
                    </a:lnTo>
                    <a:lnTo>
                      <a:pt x="1074" y="42"/>
                    </a:lnTo>
                    <a:lnTo>
                      <a:pt x="1074" y="52"/>
                    </a:lnTo>
                    <a:lnTo>
                      <a:pt x="1074" y="52"/>
                    </a:lnTo>
                    <a:lnTo>
                      <a:pt x="1076" y="60"/>
                    </a:lnTo>
                    <a:lnTo>
                      <a:pt x="1076" y="60"/>
                    </a:lnTo>
                    <a:lnTo>
                      <a:pt x="1082" y="60"/>
                    </a:lnTo>
                    <a:lnTo>
                      <a:pt x="1314" y="60"/>
                    </a:lnTo>
                    <a:lnTo>
                      <a:pt x="1314" y="60"/>
                    </a:lnTo>
                    <a:lnTo>
                      <a:pt x="1328" y="60"/>
                    </a:lnTo>
                    <a:lnTo>
                      <a:pt x="1340" y="62"/>
                    </a:lnTo>
                    <a:lnTo>
                      <a:pt x="1356" y="64"/>
                    </a:lnTo>
                    <a:lnTo>
                      <a:pt x="1374" y="70"/>
                    </a:lnTo>
                    <a:lnTo>
                      <a:pt x="1394" y="78"/>
                    </a:lnTo>
                    <a:lnTo>
                      <a:pt x="1412" y="88"/>
                    </a:lnTo>
                    <a:lnTo>
                      <a:pt x="1432" y="104"/>
                    </a:lnTo>
                    <a:lnTo>
                      <a:pt x="1432" y="104"/>
                    </a:lnTo>
                    <a:lnTo>
                      <a:pt x="1440" y="112"/>
                    </a:lnTo>
                    <a:lnTo>
                      <a:pt x="1448" y="122"/>
                    </a:lnTo>
                    <a:lnTo>
                      <a:pt x="1456" y="134"/>
                    </a:lnTo>
                    <a:lnTo>
                      <a:pt x="1464" y="148"/>
                    </a:lnTo>
                    <a:lnTo>
                      <a:pt x="1470" y="164"/>
                    </a:lnTo>
                    <a:lnTo>
                      <a:pt x="1474" y="182"/>
                    </a:lnTo>
                    <a:lnTo>
                      <a:pt x="1478" y="202"/>
                    </a:lnTo>
                    <a:lnTo>
                      <a:pt x="1478" y="226"/>
                    </a:lnTo>
                    <a:lnTo>
                      <a:pt x="1478" y="226"/>
                    </a:lnTo>
                    <a:lnTo>
                      <a:pt x="1478" y="250"/>
                    </a:lnTo>
                    <a:lnTo>
                      <a:pt x="1474" y="272"/>
                    </a:lnTo>
                    <a:lnTo>
                      <a:pt x="1468" y="292"/>
                    </a:lnTo>
                    <a:lnTo>
                      <a:pt x="1460" y="310"/>
                    </a:lnTo>
                    <a:lnTo>
                      <a:pt x="1450" y="326"/>
                    </a:lnTo>
                    <a:lnTo>
                      <a:pt x="1440" y="340"/>
                    </a:lnTo>
                    <a:lnTo>
                      <a:pt x="1426" y="352"/>
                    </a:lnTo>
                    <a:lnTo>
                      <a:pt x="1414" y="364"/>
                    </a:lnTo>
                    <a:lnTo>
                      <a:pt x="1400" y="374"/>
                    </a:lnTo>
                    <a:lnTo>
                      <a:pt x="1386" y="382"/>
                    </a:lnTo>
                    <a:lnTo>
                      <a:pt x="1370" y="388"/>
                    </a:lnTo>
                    <a:lnTo>
                      <a:pt x="1356" y="394"/>
                    </a:lnTo>
                    <a:lnTo>
                      <a:pt x="1328" y="402"/>
                    </a:lnTo>
                    <a:lnTo>
                      <a:pt x="1302" y="406"/>
                    </a:lnTo>
                    <a:lnTo>
                      <a:pt x="52"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669"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22" name="Freeform 15">
                <a:extLst>
                  <a:ext uri="{FF2B5EF4-FFF2-40B4-BE49-F238E27FC236}">
                    <a16:creationId xmlns:a16="http://schemas.microsoft.com/office/drawing/2014/main" id="{B20CE7DD-9413-4434-ABCC-1F9EF393E84F}"/>
                  </a:ext>
                </a:extLst>
              </p:cNvPr>
              <p:cNvSpPr>
                <a:spLocks noEditPoints="1"/>
              </p:cNvSpPr>
              <p:nvPr/>
            </p:nvSpPr>
            <p:spPr bwMode="auto">
              <a:xfrm>
                <a:off x="6892717" y="3505013"/>
                <a:ext cx="208337" cy="208337"/>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669"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23" name="Freeform 18">
                <a:extLst>
                  <a:ext uri="{FF2B5EF4-FFF2-40B4-BE49-F238E27FC236}">
                    <a16:creationId xmlns:a16="http://schemas.microsoft.com/office/drawing/2014/main" id="{7F8C02AA-C8DD-40EB-BAE9-AF70EEA12FC1}"/>
                  </a:ext>
                </a:extLst>
              </p:cNvPr>
              <p:cNvSpPr>
                <a:spLocks/>
              </p:cNvSpPr>
              <p:nvPr/>
            </p:nvSpPr>
            <p:spPr bwMode="auto">
              <a:xfrm>
                <a:off x="6965393" y="3268818"/>
                <a:ext cx="64197" cy="213182"/>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669"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24" name="Freeform 19">
                <a:extLst>
                  <a:ext uri="{FF2B5EF4-FFF2-40B4-BE49-F238E27FC236}">
                    <a16:creationId xmlns:a16="http://schemas.microsoft.com/office/drawing/2014/main" id="{96CAD177-632F-47D5-AC38-27D2D4E0E5F9}"/>
                  </a:ext>
                </a:extLst>
              </p:cNvPr>
              <p:cNvSpPr>
                <a:spLocks noEditPoints="1"/>
              </p:cNvSpPr>
              <p:nvPr/>
            </p:nvSpPr>
            <p:spPr bwMode="auto">
              <a:xfrm>
                <a:off x="5077386" y="3609182"/>
                <a:ext cx="186534" cy="185323"/>
              </a:xfrm>
              <a:custGeom>
                <a:avLst/>
                <a:gdLst>
                  <a:gd name="T0" fmla="*/ 154 w 308"/>
                  <a:gd name="T1" fmla="*/ 306 h 306"/>
                  <a:gd name="T2" fmla="*/ 124 w 308"/>
                  <a:gd name="T3" fmla="*/ 304 h 306"/>
                  <a:gd name="T4" fmla="*/ 94 w 308"/>
                  <a:gd name="T5" fmla="*/ 294 h 306"/>
                  <a:gd name="T6" fmla="*/ 68 w 308"/>
                  <a:gd name="T7" fmla="*/ 280 h 306"/>
                  <a:gd name="T8" fmla="*/ 46 w 308"/>
                  <a:gd name="T9" fmla="*/ 262 h 306"/>
                  <a:gd name="T10" fmla="*/ 26 w 308"/>
                  <a:gd name="T11" fmla="*/ 240 h 306"/>
                  <a:gd name="T12" fmla="*/ 12 w 308"/>
                  <a:gd name="T13" fmla="*/ 212 h 306"/>
                  <a:gd name="T14" fmla="*/ 4 w 308"/>
                  <a:gd name="T15" fmla="*/ 184 h 306"/>
                  <a:gd name="T16" fmla="*/ 0 w 308"/>
                  <a:gd name="T17" fmla="*/ 154 h 306"/>
                  <a:gd name="T18" fmla="*/ 2 w 308"/>
                  <a:gd name="T19" fmla="*/ 138 h 306"/>
                  <a:gd name="T20" fmla="*/ 8 w 308"/>
                  <a:gd name="T21" fmla="*/ 108 h 306"/>
                  <a:gd name="T22" fmla="*/ 20 w 308"/>
                  <a:gd name="T23" fmla="*/ 80 h 306"/>
                  <a:gd name="T24" fmla="*/ 36 w 308"/>
                  <a:gd name="T25" fmla="*/ 56 h 306"/>
                  <a:gd name="T26" fmla="*/ 56 w 308"/>
                  <a:gd name="T27" fmla="*/ 34 h 306"/>
                  <a:gd name="T28" fmla="*/ 82 w 308"/>
                  <a:gd name="T29" fmla="*/ 18 h 306"/>
                  <a:gd name="T30" fmla="*/ 108 w 308"/>
                  <a:gd name="T31" fmla="*/ 6 h 306"/>
                  <a:gd name="T32" fmla="*/ 138 w 308"/>
                  <a:gd name="T33" fmla="*/ 0 h 306"/>
                  <a:gd name="T34" fmla="*/ 154 w 308"/>
                  <a:gd name="T35" fmla="*/ 0 h 306"/>
                  <a:gd name="T36" fmla="*/ 186 w 308"/>
                  <a:gd name="T37" fmla="*/ 2 h 306"/>
                  <a:gd name="T38" fmla="*/ 214 w 308"/>
                  <a:gd name="T39" fmla="*/ 12 h 306"/>
                  <a:gd name="T40" fmla="*/ 240 w 308"/>
                  <a:gd name="T41" fmla="*/ 26 h 306"/>
                  <a:gd name="T42" fmla="*/ 262 w 308"/>
                  <a:gd name="T43" fmla="*/ 44 h 306"/>
                  <a:gd name="T44" fmla="*/ 282 w 308"/>
                  <a:gd name="T45" fmla="*/ 68 h 306"/>
                  <a:gd name="T46" fmla="*/ 296 w 308"/>
                  <a:gd name="T47" fmla="*/ 94 h 306"/>
                  <a:gd name="T48" fmla="*/ 304 w 308"/>
                  <a:gd name="T49" fmla="*/ 122 h 306"/>
                  <a:gd name="T50" fmla="*/ 308 w 308"/>
                  <a:gd name="T51" fmla="*/ 154 h 306"/>
                  <a:gd name="T52" fmla="*/ 308 w 308"/>
                  <a:gd name="T53" fmla="*/ 168 h 306"/>
                  <a:gd name="T54" fmla="*/ 302 w 308"/>
                  <a:gd name="T55" fmla="*/ 198 h 306"/>
                  <a:gd name="T56" fmla="*/ 290 w 308"/>
                  <a:gd name="T57" fmla="*/ 226 h 306"/>
                  <a:gd name="T58" fmla="*/ 272 w 308"/>
                  <a:gd name="T59" fmla="*/ 250 h 306"/>
                  <a:gd name="T60" fmla="*/ 252 w 308"/>
                  <a:gd name="T61" fmla="*/ 272 h 306"/>
                  <a:gd name="T62" fmla="*/ 228 w 308"/>
                  <a:gd name="T63" fmla="*/ 288 h 306"/>
                  <a:gd name="T64" fmla="*/ 200 w 308"/>
                  <a:gd name="T65" fmla="*/ 300 h 306"/>
                  <a:gd name="T66" fmla="*/ 170 w 308"/>
                  <a:gd name="T67" fmla="*/ 306 h 306"/>
                  <a:gd name="T68" fmla="*/ 154 w 308"/>
                  <a:gd name="T69" fmla="*/ 306 h 306"/>
                  <a:gd name="T70" fmla="*/ 154 w 308"/>
                  <a:gd name="T71" fmla="*/ 104 h 306"/>
                  <a:gd name="T72" fmla="*/ 136 w 308"/>
                  <a:gd name="T73" fmla="*/ 108 h 306"/>
                  <a:gd name="T74" fmla="*/ 120 w 308"/>
                  <a:gd name="T75" fmla="*/ 118 h 306"/>
                  <a:gd name="T76" fmla="*/ 110 w 308"/>
                  <a:gd name="T77" fmla="*/ 134 h 306"/>
                  <a:gd name="T78" fmla="*/ 106 w 308"/>
                  <a:gd name="T79" fmla="*/ 154 h 306"/>
                  <a:gd name="T80" fmla="*/ 106 w 308"/>
                  <a:gd name="T81" fmla="*/ 164 h 306"/>
                  <a:gd name="T82" fmla="*/ 114 w 308"/>
                  <a:gd name="T83" fmla="*/ 180 h 306"/>
                  <a:gd name="T84" fmla="*/ 128 w 308"/>
                  <a:gd name="T85" fmla="*/ 194 h 306"/>
                  <a:gd name="T86" fmla="*/ 144 w 308"/>
                  <a:gd name="T87" fmla="*/ 200 h 306"/>
                  <a:gd name="T88" fmla="*/ 154 w 308"/>
                  <a:gd name="T89" fmla="*/ 202 h 306"/>
                  <a:gd name="T90" fmla="*/ 174 w 308"/>
                  <a:gd name="T91" fmla="*/ 198 h 306"/>
                  <a:gd name="T92" fmla="*/ 188 w 308"/>
                  <a:gd name="T93" fmla="*/ 188 h 306"/>
                  <a:gd name="T94" fmla="*/ 200 w 308"/>
                  <a:gd name="T95" fmla="*/ 172 h 306"/>
                  <a:gd name="T96" fmla="*/ 202 w 308"/>
                  <a:gd name="T97" fmla="*/ 154 h 306"/>
                  <a:gd name="T98" fmla="*/ 202 w 308"/>
                  <a:gd name="T99" fmla="*/ 144 h 306"/>
                  <a:gd name="T100" fmla="*/ 194 w 308"/>
                  <a:gd name="T101" fmla="*/ 126 h 306"/>
                  <a:gd name="T102" fmla="*/ 182 w 308"/>
                  <a:gd name="T103" fmla="*/ 112 h 306"/>
                  <a:gd name="T104" fmla="*/ 164 w 308"/>
                  <a:gd name="T105" fmla="*/ 106 h 306"/>
                  <a:gd name="T106" fmla="*/ 154 w 308"/>
                  <a:gd name="T107" fmla="*/ 10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6">
                    <a:moveTo>
                      <a:pt x="154" y="306"/>
                    </a:moveTo>
                    <a:lnTo>
                      <a:pt x="154" y="306"/>
                    </a:lnTo>
                    <a:lnTo>
                      <a:pt x="138" y="306"/>
                    </a:lnTo>
                    <a:lnTo>
                      <a:pt x="124" y="304"/>
                    </a:lnTo>
                    <a:lnTo>
                      <a:pt x="108" y="300"/>
                    </a:lnTo>
                    <a:lnTo>
                      <a:pt x="94" y="294"/>
                    </a:lnTo>
                    <a:lnTo>
                      <a:pt x="82" y="288"/>
                    </a:lnTo>
                    <a:lnTo>
                      <a:pt x="68" y="280"/>
                    </a:lnTo>
                    <a:lnTo>
                      <a:pt x="56" y="272"/>
                    </a:lnTo>
                    <a:lnTo>
                      <a:pt x="46" y="262"/>
                    </a:lnTo>
                    <a:lnTo>
                      <a:pt x="36" y="250"/>
                    </a:lnTo>
                    <a:lnTo>
                      <a:pt x="26" y="240"/>
                    </a:lnTo>
                    <a:lnTo>
                      <a:pt x="20" y="226"/>
                    </a:lnTo>
                    <a:lnTo>
                      <a:pt x="12" y="212"/>
                    </a:lnTo>
                    <a:lnTo>
                      <a:pt x="8" y="198"/>
                    </a:lnTo>
                    <a:lnTo>
                      <a:pt x="4" y="184"/>
                    </a:lnTo>
                    <a:lnTo>
                      <a:pt x="2" y="168"/>
                    </a:lnTo>
                    <a:lnTo>
                      <a:pt x="0" y="154"/>
                    </a:lnTo>
                    <a:lnTo>
                      <a:pt x="0" y="154"/>
                    </a:lnTo>
                    <a:lnTo>
                      <a:pt x="2" y="138"/>
                    </a:lnTo>
                    <a:lnTo>
                      <a:pt x="4" y="122"/>
                    </a:lnTo>
                    <a:lnTo>
                      <a:pt x="8" y="108"/>
                    </a:lnTo>
                    <a:lnTo>
                      <a:pt x="12" y="94"/>
                    </a:lnTo>
                    <a:lnTo>
                      <a:pt x="20" y="80"/>
                    </a:lnTo>
                    <a:lnTo>
                      <a:pt x="26" y="68"/>
                    </a:lnTo>
                    <a:lnTo>
                      <a:pt x="36" y="56"/>
                    </a:lnTo>
                    <a:lnTo>
                      <a:pt x="46" y="44"/>
                    </a:lnTo>
                    <a:lnTo>
                      <a:pt x="56" y="34"/>
                    </a:lnTo>
                    <a:lnTo>
                      <a:pt x="68" y="26"/>
                    </a:lnTo>
                    <a:lnTo>
                      <a:pt x="82" y="18"/>
                    </a:lnTo>
                    <a:lnTo>
                      <a:pt x="94" y="12"/>
                    </a:lnTo>
                    <a:lnTo>
                      <a:pt x="108" y="6"/>
                    </a:lnTo>
                    <a:lnTo>
                      <a:pt x="124" y="2"/>
                    </a:lnTo>
                    <a:lnTo>
                      <a:pt x="138" y="0"/>
                    </a:lnTo>
                    <a:lnTo>
                      <a:pt x="154" y="0"/>
                    </a:lnTo>
                    <a:lnTo>
                      <a:pt x="154" y="0"/>
                    </a:lnTo>
                    <a:lnTo>
                      <a:pt x="170" y="0"/>
                    </a:lnTo>
                    <a:lnTo>
                      <a:pt x="186" y="2"/>
                    </a:lnTo>
                    <a:lnTo>
                      <a:pt x="200" y="6"/>
                    </a:lnTo>
                    <a:lnTo>
                      <a:pt x="214" y="12"/>
                    </a:lnTo>
                    <a:lnTo>
                      <a:pt x="228" y="18"/>
                    </a:lnTo>
                    <a:lnTo>
                      <a:pt x="240" y="26"/>
                    </a:lnTo>
                    <a:lnTo>
                      <a:pt x="252" y="34"/>
                    </a:lnTo>
                    <a:lnTo>
                      <a:pt x="262" y="44"/>
                    </a:lnTo>
                    <a:lnTo>
                      <a:pt x="272" y="56"/>
                    </a:lnTo>
                    <a:lnTo>
                      <a:pt x="282" y="68"/>
                    </a:lnTo>
                    <a:lnTo>
                      <a:pt x="290" y="80"/>
                    </a:lnTo>
                    <a:lnTo>
                      <a:pt x="296" y="94"/>
                    </a:lnTo>
                    <a:lnTo>
                      <a:pt x="302" y="108"/>
                    </a:lnTo>
                    <a:lnTo>
                      <a:pt x="304" y="122"/>
                    </a:lnTo>
                    <a:lnTo>
                      <a:pt x="308" y="138"/>
                    </a:lnTo>
                    <a:lnTo>
                      <a:pt x="308" y="154"/>
                    </a:lnTo>
                    <a:lnTo>
                      <a:pt x="308" y="154"/>
                    </a:lnTo>
                    <a:lnTo>
                      <a:pt x="308" y="168"/>
                    </a:lnTo>
                    <a:lnTo>
                      <a:pt x="304" y="184"/>
                    </a:lnTo>
                    <a:lnTo>
                      <a:pt x="302" y="198"/>
                    </a:lnTo>
                    <a:lnTo>
                      <a:pt x="296" y="212"/>
                    </a:lnTo>
                    <a:lnTo>
                      <a:pt x="290" y="226"/>
                    </a:lnTo>
                    <a:lnTo>
                      <a:pt x="282" y="240"/>
                    </a:lnTo>
                    <a:lnTo>
                      <a:pt x="272" y="250"/>
                    </a:lnTo>
                    <a:lnTo>
                      <a:pt x="262" y="262"/>
                    </a:lnTo>
                    <a:lnTo>
                      <a:pt x="252" y="272"/>
                    </a:lnTo>
                    <a:lnTo>
                      <a:pt x="240" y="280"/>
                    </a:lnTo>
                    <a:lnTo>
                      <a:pt x="228" y="288"/>
                    </a:lnTo>
                    <a:lnTo>
                      <a:pt x="214" y="294"/>
                    </a:lnTo>
                    <a:lnTo>
                      <a:pt x="200" y="300"/>
                    </a:lnTo>
                    <a:lnTo>
                      <a:pt x="186" y="304"/>
                    </a:lnTo>
                    <a:lnTo>
                      <a:pt x="170" y="306"/>
                    </a:lnTo>
                    <a:lnTo>
                      <a:pt x="154" y="306"/>
                    </a:lnTo>
                    <a:lnTo>
                      <a:pt x="154" y="306"/>
                    </a:lnTo>
                    <a:close/>
                    <a:moveTo>
                      <a:pt x="154" y="104"/>
                    </a:moveTo>
                    <a:lnTo>
                      <a:pt x="154" y="104"/>
                    </a:lnTo>
                    <a:lnTo>
                      <a:pt x="144" y="106"/>
                    </a:lnTo>
                    <a:lnTo>
                      <a:pt x="136" y="108"/>
                    </a:lnTo>
                    <a:lnTo>
                      <a:pt x="128" y="112"/>
                    </a:lnTo>
                    <a:lnTo>
                      <a:pt x="120" y="118"/>
                    </a:lnTo>
                    <a:lnTo>
                      <a:pt x="114" y="126"/>
                    </a:lnTo>
                    <a:lnTo>
                      <a:pt x="110" y="134"/>
                    </a:lnTo>
                    <a:lnTo>
                      <a:pt x="106" y="144"/>
                    </a:lnTo>
                    <a:lnTo>
                      <a:pt x="106" y="154"/>
                    </a:lnTo>
                    <a:lnTo>
                      <a:pt x="106" y="154"/>
                    </a:lnTo>
                    <a:lnTo>
                      <a:pt x="106" y="164"/>
                    </a:lnTo>
                    <a:lnTo>
                      <a:pt x="110" y="172"/>
                    </a:lnTo>
                    <a:lnTo>
                      <a:pt x="114" y="180"/>
                    </a:lnTo>
                    <a:lnTo>
                      <a:pt x="120" y="188"/>
                    </a:lnTo>
                    <a:lnTo>
                      <a:pt x="128" y="194"/>
                    </a:lnTo>
                    <a:lnTo>
                      <a:pt x="136" y="198"/>
                    </a:lnTo>
                    <a:lnTo>
                      <a:pt x="144" y="200"/>
                    </a:lnTo>
                    <a:lnTo>
                      <a:pt x="154" y="202"/>
                    </a:lnTo>
                    <a:lnTo>
                      <a:pt x="154" y="202"/>
                    </a:lnTo>
                    <a:lnTo>
                      <a:pt x="164" y="200"/>
                    </a:lnTo>
                    <a:lnTo>
                      <a:pt x="174" y="198"/>
                    </a:lnTo>
                    <a:lnTo>
                      <a:pt x="182" y="194"/>
                    </a:lnTo>
                    <a:lnTo>
                      <a:pt x="188" y="188"/>
                    </a:lnTo>
                    <a:lnTo>
                      <a:pt x="194" y="180"/>
                    </a:lnTo>
                    <a:lnTo>
                      <a:pt x="200" y="172"/>
                    </a:lnTo>
                    <a:lnTo>
                      <a:pt x="202" y="164"/>
                    </a:lnTo>
                    <a:lnTo>
                      <a:pt x="202" y="154"/>
                    </a:lnTo>
                    <a:lnTo>
                      <a:pt x="202" y="154"/>
                    </a:lnTo>
                    <a:lnTo>
                      <a:pt x="202" y="144"/>
                    </a:lnTo>
                    <a:lnTo>
                      <a:pt x="200" y="134"/>
                    </a:lnTo>
                    <a:lnTo>
                      <a:pt x="194" y="126"/>
                    </a:lnTo>
                    <a:lnTo>
                      <a:pt x="188" y="118"/>
                    </a:lnTo>
                    <a:lnTo>
                      <a:pt x="182" y="112"/>
                    </a:lnTo>
                    <a:lnTo>
                      <a:pt x="174"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669"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25" name="Freeform 20">
                <a:extLst>
                  <a:ext uri="{FF2B5EF4-FFF2-40B4-BE49-F238E27FC236}">
                    <a16:creationId xmlns:a16="http://schemas.microsoft.com/office/drawing/2014/main" id="{993F6DCE-B4A3-48CA-BB27-8EAA78CFBB2E}"/>
                  </a:ext>
                </a:extLst>
              </p:cNvPr>
              <p:cNvSpPr>
                <a:spLocks noEditPoints="1"/>
              </p:cNvSpPr>
              <p:nvPr/>
            </p:nvSpPr>
            <p:spPr bwMode="auto">
              <a:xfrm>
                <a:off x="7250039" y="2854566"/>
                <a:ext cx="186534" cy="186534"/>
              </a:xfrm>
              <a:custGeom>
                <a:avLst/>
                <a:gdLst>
                  <a:gd name="T0" fmla="*/ 154 w 308"/>
                  <a:gd name="T1" fmla="*/ 308 h 308"/>
                  <a:gd name="T2" fmla="*/ 122 w 308"/>
                  <a:gd name="T3" fmla="*/ 304 h 308"/>
                  <a:gd name="T4" fmla="*/ 94 w 308"/>
                  <a:gd name="T5" fmla="*/ 296 h 308"/>
                  <a:gd name="T6" fmla="*/ 68 w 308"/>
                  <a:gd name="T7" fmla="*/ 282 h 308"/>
                  <a:gd name="T8" fmla="*/ 44 w 308"/>
                  <a:gd name="T9" fmla="*/ 262 h 308"/>
                  <a:gd name="T10" fmla="*/ 26 w 308"/>
                  <a:gd name="T11" fmla="*/ 240 h 308"/>
                  <a:gd name="T12" fmla="*/ 12 w 308"/>
                  <a:gd name="T13" fmla="*/ 214 h 308"/>
                  <a:gd name="T14" fmla="*/ 2 w 308"/>
                  <a:gd name="T15" fmla="*/ 184 h 308"/>
                  <a:gd name="T16" fmla="*/ 0 w 308"/>
                  <a:gd name="T17" fmla="*/ 154 h 308"/>
                  <a:gd name="T18" fmla="*/ 0 w 308"/>
                  <a:gd name="T19" fmla="*/ 138 h 308"/>
                  <a:gd name="T20" fmla="*/ 6 w 308"/>
                  <a:gd name="T21" fmla="*/ 108 h 308"/>
                  <a:gd name="T22" fmla="*/ 18 w 308"/>
                  <a:gd name="T23" fmla="*/ 80 h 308"/>
                  <a:gd name="T24" fmla="*/ 34 w 308"/>
                  <a:gd name="T25" fmla="*/ 56 h 308"/>
                  <a:gd name="T26" fmla="*/ 56 w 308"/>
                  <a:gd name="T27" fmla="*/ 36 h 308"/>
                  <a:gd name="T28" fmla="*/ 80 w 308"/>
                  <a:gd name="T29" fmla="*/ 18 h 308"/>
                  <a:gd name="T30" fmla="*/ 108 w 308"/>
                  <a:gd name="T31" fmla="*/ 6 h 308"/>
                  <a:gd name="T32" fmla="*/ 138 w 308"/>
                  <a:gd name="T33" fmla="*/ 0 h 308"/>
                  <a:gd name="T34" fmla="*/ 154 w 308"/>
                  <a:gd name="T35" fmla="*/ 0 h 308"/>
                  <a:gd name="T36" fmla="*/ 184 w 308"/>
                  <a:gd name="T37" fmla="*/ 4 h 308"/>
                  <a:gd name="T38" fmla="*/ 214 w 308"/>
                  <a:gd name="T39" fmla="*/ 12 h 308"/>
                  <a:gd name="T40" fmla="*/ 240 w 308"/>
                  <a:gd name="T41" fmla="*/ 26 h 308"/>
                  <a:gd name="T42" fmla="*/ 262 w 308"/>
                  <a:gd name="T43" fmla="*/ 46 h 308"/>
                  <a:gd name="T44" fmla="*/ 280 w 308"/>
                  <a:gd name="T45" fmla="*/ 68 h 308"/>
                  <a:gd name="T46" fmla="*/ 294 w 308"/>
                  <a:gd name="T47" fmla="*/ 94 h 308"/>
                  <a:gd name="T48" fmla="*/ 304 w 308"/>
                  <a:gd name="T49" fmla="*/ 122 h 308"/>
                  <a:gd name="T50" fmla="*/ 308 w 308"/>
                  <a:gd name="T51" fmla="*/ 154 h 308"/>
                  <a:gd name="T52" fmla="*/ 306 w 308"/>
                  <a:gd name="T53" fmla="*/ 170 h 308"/>
                  <a:gd name="T54" fmla="*/ 300 w 308"/>
                  <a:gd name="T55" fmla="*/ 200 h 308"/>
                  <a:gd name="T56" fmla="*/ 288 w 308"/>
                  <a:gd name="T57" fmla="*/ 226 h 308"/>
                  <a:gd name="T58" fmla="*/ 272 w 308"/>
                  <a:gd name="T59" fmla="*/ 252 h 308"/>
                  <a:gd name="T60" fmla="*/ 252 w 308"/>
                  <a:gd name="T61" fmla="*/ 272 h 308"/>
                  <a:gd name="T62" fmla="*/ 226 w 308"/>
                  <a:gd name="T63" fmla="*/ 288 h 308"/>
                  <a:gd name="T64" fmla="*/ 200 w 308"/>
                  <a:gd name="T65" fmla="*/ 300 h 308"/>
                  <a:gd name="T66" fmla="*/ 170 w 308"/>
                  <a:gd name="T67" fmla="*/ 306 h 308"/>
                  <a:gd name="T68" fmla="*/ 154 w 308"/>
                  <a:gd name="T69" fmla="*/ 308 h 308"/>
                  <a:gd name="T70" fmla="*/ 154 w 308"/>
                  <a:gd name="T71" fmla="*/ 104 h 308"/>
                  <a:gd name="T72" fmla="*/ 134 w 308"/>
                  <a:gd name="T73" fmla="*/ 108 h 308"/>
                  <a:gd name="T74" fmla="*/ 120 w 308"/>
                  <a:gd name="T75" fmla="*/ 120 h 308"/>
                  <a:gd name="T76" fmla="*/ 108 w 308"/>
                  <a:gd name="T77" fmla="*/ 134 h 308"/>
                  <a:gd name="T78" fmla="*/ 104 w 308"/>
                  <a:gd name="T79" fmla="*/ 154 h 308"/>
                  <a:gd name="T80" fmla="*/ 106 w 308"/>
                  <a:gd name="T81" fmla="*/ 164 h 308"/>
                  <a:gd name="T82" fmla="*/ 114 w 308"/>
                  <a:gd name="T83" fmla="*/ 180 h 308"/>
                  <a:gd name="T84" fmla="*/ 126 w 308"/>
                  <a:gd name="T85" fmla="*/ 194 h 308"/>
                  <a:gd name="T86" fmla="*/ 144 w 308"/>
                  <a:gd name="T87" fmla="*/ 202 h 308"/>
                  <a:gd name="T88" fmla="*/ 154 w 308"/>
                  <a:gd name="T89" fmla="*/ 202 h 308"/>
                  <a:gd name="T90" fmla="*/ 172 w 308"/>
                  <a:gd name="T91" fmla="*/ 198 h 308"/>
                  <a:gd name="T92" fmla="*/ 188 w 308"/>
                  <a:gd name="T93" fmla="*/ 188 h 308"/>
                  <a:gd name="T94" fmla="*/ 198 w 308"/>
                  <a:gd name="T95" fmla="*/ 172 h 308"/>
                  <a:gd name="T96" fmla="*/ 202 w 308"/>
                  <a:gd name="T97" fmla="*/ 154 h 308"/>
                  <a:gd name="T98" fmla="*/ 202 w 308"/>
                  <a:gd name="T99" fmla="*/ 144 h 308"/>
                  <a:gd name="T100" fmla="*/ 194 w 308"/>
                  <a:gd name="T101" fmla="*/ 126 h 308"/>
                  <a:gd name="T102" fmla="*/ 180 w 308"/>
                  <a:gd name="T103" fmla="*/ 114 h 308"/>
                  <a:gd name="T104" fmla="*/ 164 w 308"/>
                  <a:gd name="T105" fmla="*/ 106 h 308"/>
                  <a:gd name="T106" fmla="*/ 154 w 308"/>
                  <a:gd name="T107" fmla="*/ 10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8">
                    <a:moveTo>
                      <a:pt x="154" y="308"/>
                    </a:moveTo>
                    <a:lnTo>
                      <a:pt x="154" y="308"/>
                    </a:lnTo>
                    <a:lnTo>
                      <a:pt x="138" y="306"/>
                    </a:lnTo>
                    <a:lnTo>
                      <a:pt x="122" y="304"/>
                    </a:lnTo>
                    <a:lnTo>
                      <a:pt x="108" y="300"/>
                    </a:lnTo>
                    <a:lnTo>
                      <a:pt x="94" y="296"/>
                    </a:lnTo>
                    <a:lnTo>
                      <a:pt x="80" y="288"/>
                    </a:lnTo>
                    <a:lnTo>
                      <a:pt x="68" y="282"/>
                    </a:lnTo>
                    <a:lnTo>
                      <a:pt x="56" y="272"/>
                    </a:lnTo>
                    <a:lnTo>
                      <a:pt x="44" y="262"/>
                    </a:lnTo>
                    <a:lnTo>
                      <a:pt x="34" y="252"/>
                    </a:lnTo>
                    <a:lnTo>
                      <a:pt x="26" y="240"/>
                    </a:lnTo>
                    <a:lnTo>
                      <a:pt x="18" y="226"/>
                    </a:lnTo>
                    <a:lnTo>
                      <a:pt x="12" y="214"/>
                    </a:lnTo>
                    <a:lnTo>
                      <a:pt x="6" y="200"/>
                    </a:lnTo>
                    <a:lnTo>
                      <a:pt x="2" y="184"/>
                    </a:lnTo>
                    <a:lnTo>
                      <a:pt x="0" y="170"/>
                    </a:lnTo>
                    <a:lnTo>
                      <a:pt x="0" y="154"/>
                    </a:lnTo>
                    <a:lnTo>
                      <a:pt x="0" y="154"/>
                    </a:lnTo>
                    <a:lnTo>
                      <a:pt x="0" y="138"/>
                    </a:lnTo>
                    <a:lnTo>
                      <a:pt x="2" y="122"/>
                    </a:lnTo>
                    <a:lnTo>
                      <a:pt x="6" y="108"/>
                    </a:lnTo>
                    <a:lnTo>
                      <a:pt x="12" y="94"/>
                    </a:lnTo>
                    <a:lnTo>
                      <a:pt x="18" y="80"/>
                    </a:lnTo>
                    <a:lnTo>
                      <a:pt x="26" y="68"/>
                    </a:lnTo>
                    <a:lnTo>
                      <a:pt x="34" y="56"/>
                    </a:lnTo>
                    <a:lnTo>
                      <a:pt x="44" y="46"/>
                    </a:lnTo>
                    <a:lnTo>
                      <a:pt x="56" y="36"/>
                    </a:lnTo>
                    <a:lnTo>
                      <a:pt x="68" y="26"/>
                    </a:lnTo>
                    <a:lnTo>
                      <a:pt x="80" y="18"/>
                    </a:lnTo>
                    <a:lnTo>
                      <a:pt x="94" y="12"/>
                    </a:lnTo>
                    <a:lnTo>
                      <a:pt x="108" y="6"/>
                    </a:lnTo>
                    <a:lnTo>
                      <a:pt x="122" y="4"/>
                    </a:lnTo>
                    <a:lnTo>
                      <a:pt x="138" y="0"/>
                    </a:lnTo>
                    <a:lnTo>
                      <a:pt x="154" y="0"/>
                    </a:lnTo>
                    <a:lnTo>
                      <a:pt x="154" y="0"/>
                    </a:lnTo>
                    <a:lnTo>
                      <a:pt x="170" y="0"/>
                    </a:lnTo>
                    <a:lnTo>
                      <a:pt x="184" y="4"/>
                    </a:lnTo>
                    <a:lnTo>
                      <a:pt x="200" y="6"/>
                    </a:lnTo>
                    <a:lnTo>
                      <a:pt x="214" y="12"/>
                    </a:lnTo>
                    <a:lnTo>
                      <a:pt x="226" y="18"/>
                    </a:lnTo>
                    <a:lnTo>
                      <a:pt x="240" y="26"/>
                    </a:lnTo>
                    <a:lnTo>
                      <a:pt x="252" y="36"/>
                    </a:lnTo>
                    <a:lnTo>
                      <a:pt x="262" y="46"/>
                    </a:lnTo>
                    <a:lnTo>
                      <a:pt x="272" y="56"/>
                    </a:lnTo>
                    <a:lnTo>
                      <a:pt x="280" y="68"/>
                    </a:lnTo>
                    <a:lnTo>
                      <a:pt x="288" y="80"/>
                    </a:lnTo>
                    <a:lnTo>
                      <a:pt x="294" y="94"/>
                    </a:lnTo>
                    <a:lnTo>
                      <a:pt x="300" y="108"/>
                    </a:lnTo>
                    <a:lnTo>
                      <a:pt x="304" y="122"/>
                    </a:lnTo>
                    <a:lnTo>
                      <a:pt x="306" y="138"/>
                    </a:lnTo>
                    <a:lnTo>
                      <a:pt x="308" y="154"/>
                    </a:lnTo>
                    <a:lnTo>
                      <a:pt x="308" y="154"/>
                    </a:lnTo>
                    <a:lnTo>
                      <a:pt x="306" y="170"/>
                    </a:lnTo>
                    <a:lnTo>
                      <a:pt x="304" y="184"/>
                    </a:lnTo>
                    <a:lnTo>
                      <a:pt x="300" y="200"/>
                    </a:lnTo>
                    <a:lnTo>
                      <a:pt x="294" y="214"/>
                    </a:lnTo>
                    <a:lnTo>
                      <a:pt x="288" y="226"/>
                    </a:lnTo>
                    <a:lnTo>
                      <a:pt x="280" y="240"/>
                    </a:lnTo>
                    <a:lnTo>
                      <a:pt x="272" y="252"/>
                    </a:lnTo>
                    <a:lnTo>
                      <a:pt x="262" y="262"/>
                    </a:lnTo>
                    <a:lnTo>
                      <a:pt x="252" y="272"/>
                    </a:lnTo>
                    <a:lnTo>
                      <a:pt x="240" y="282"/>
                    </a:lnTo>
                    <a:lnTo>
                      <a:pt x="226" y="288"/>
                    </a:lnTo>
                    <a:lnTo>
                      <a:pt x="214" y="296"/>
                    </a:lnTo>
                    <a:lnTo>
                      <a:pt x="200" y="300"/>
                    </a:lnTo>
                    <a:lnTo>
                      <a:pt x="184" y="304"/>
                    </a:lnTo>
                    <a:lnTo>
                      <a:pt x="170" y="306"/>
                    </a:lnTo>
                    <a:lnTo>
                      <a:pt x="154" y="308"/>
                    </a:lnTo>
                    <a:lnTo>
                      <a:pt x="154" y="308"/>
                    </a:lnTo>
                    <a:close/>
                    <a:moveTo>
                      <a:pt x="154" y="104"/>
                    </a:moveTo>
                    <a:lnTo>
                      <a:pt x="154" y="104"/>
                    </a:lnTo>
                    <a:lnTo>
                      <a:pt x="144" y="106"/>
                    </a:lnTo>
                    <a:lnTo>
                      <a:pt x="134" y="108"/>
                    </a:lnTo>
                    <a:lnTo>
                      <a:pt x="126" y="114"/>
                    </a:lnTo>
                    <a:lnTo>
                      <a:pt x="120" y="120"/>
                    </a:lnTo>
                    <a:lnTo>
                      <a:pt x="114" y="126"/>
                    </a:lnTo>
                    <a:lnTo>
                      <a:pt x="108" y="134"/>
                    </a:lnTo>
                    <a:lnTo>
                      <a:pt x="106" y="144"/>
                    </a:lnTo>
                    <a:lnTo>
                      <a:pt x="104" y="154"/>
                    </a:lnTo>
                    <a:lnTo>
                      <a:pt x="104" y="154"/>
                    </a:lnTo>
                    <a:lnTo>
                      <a:pt x="106" y="164"/>
                    </a:lnTo>
                    <a:lnTo>
                      <a:pt x="108" y="172"/>
                    </a:lnTo>
                    <a:lnTo>
                      <a:pt x="114" y="180"/>
                    </a:lnTo>
                    <a:lnTo>
                      <a:pt x="120" y="188"/>
                    </a:lnTo>
                    <a:lnTo>
                      <a:pt x="126" y="194"/>
                    </a:lnTo>
                    <a:lnTo>
                      <a:pt x="134" y="198"/>
                    </a:lnTo>
                    <a:lnTo>
                      <a:pt x="144" y="202"/>
                    </a:lnTo>
                    <a:lnTo>
                      <a:pt x="154" y="202"/>
                    </a:lnTo>
                    <a:lnTo>
                      <a:pt x="154" y="202"/>
                    </a:lnTo>
                    <a:lnTo>
                      <a:pt x="164" y="202"/>
                    </a:lnTo>
                    <a:lnTo>
                      <a:pt x="172" y="198"/>
                    </a:lnTo>
                    <a:lnTo>
                      <a:pt x="180" y="194"/>
                    </a:lnTo>
                    <a:lnTo>
                      <a:pt x="188" y="188"/>
                    </a:lnTo>
                    <a:lnTo>
                      <a:pt x="194" y="180"/>
                    </a:lnTo>
                    <a:lnTo>
                      <a:pt x="198" y="172"/>
                    </a:lnTo>
                    <a:lnTo>
                      <a:pt x="202" y="164"/>
                    </a:lnTo>
                    <a:lnTo>
                      <a:pt x="202" y="154"/>
                    </a:lnTo>
                    <a:lnTo>
                      <a:pt x="202" y="154"/>
                    </a:lnTo>
                    <a:lnTo>
                      <a:pt x="202" y="144"/>
                    </a:lnTo>
                    <a:lnTo>
                      <a:pt x="198" y="134"/>
                    </a:lnTo>
                    <a:lnTo>
                      <a:pt x="194" y="126"/>
                    </a:lnTo>
                    <a:lnTo>
                      <a:pt x="188" y="120"/>
                    </a:lnTo>
                    <a:lnTo>
                      <a:pt x="180" y="114"/>
                    </a:lnTo>
                    <a:lnTo>
                      <a:pt x="172"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669"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grpSp>
            <p:nvGrpSpPr>
              <p:cNvPr id="26" name="Group 25">
                <a:extLst>
                  <a:ext uri="{FF2B5EF4-FFF2-40B4-BE49-F238E27FC236}">
                    <a16:creationId xmlns:a16="http://schemas.microsoft.com/office/drawing/2014/main" id="{9DCC5C18-E0CF-4E0D-B380-C7448E578CFE}"/>
                  </a:ext>
                </a:extLst>
              </p:cNvPr>
              <p:cNvGrpSpPr/>
              <p:nvPr/>
            </p:nvGrpSpPr>
            <p:grpSpPr>
              <a:xfrm>
                <a:off x="5413104" y="2621197"/>
                <a:ext cx="1326042" cy="1326043"/>
                <a:chOff x="5413104" y="2598477"/>
                <a:chExt cx="1326042" cy="1326043"/>
              </a:xfrm>
            </p:grpSpPr>
            <p:sp>
              <p:nvSpPr>
                <p:cNvPr id="27" name="Freeform 5">
                  <a:extLst>
                    <a:ext uri="{FF2B5EF4-FFF2-40B4-BE49-F238E27FC236}">
                      <a16:creationId xmlns:a16="http://schemas.microsoft.com/office/drawing/2014/main" id="{B51F5488-C2C7-4BA3-9F56-636B1DCA6FEB}"/>
                    </a:ext>
                  </a:extLst>
                </p:cNvPr>
                <p:cNvSpPr>
                  <a:spLocks/>
                </p:cNvSpPr>
                <p:nvPr/>
              </p:nvSpPr>
              <p:spPr bwMode="auto">
                <a:xfrm>
                  <a:off x="5642613" y="3166154"/>
                  <a:ext cx="838193" cy="391237"/>
                </a:xfrm>
                <a:custGeom>
                  <a:avLst/>
                  <a:gdLst>
                    <a:gd name="T0" fmla="*/ 1228 w 1384"/>
                    <a:gd name="T1" fmla="*/ 646 h 646"/>
                    <a:gd name="T2" fmla="*/ 1198 w 1384"/>
                    <a:gd name="T3" fmla="*/ 636 h 646"/>
                    <a:gd name="T4" fmla="*/ 1178 w 1384"/>
                    <a:gd name="T5" fmla="*/ 614 h 646"/>
                    <a:gd name="T6" fmla="*/ 1174 w 1384"/>
                    <a:gd name="T7" fmla="*/ 106 h 646"/>
                    <a:gd name="T8" fmla="*/ 1118 w 1384"/>
                    <a:gd name="T9" fmla="*/ 594 h 646"/>
                    <a:gd name="T10" fmla="*/ 1108 w 1384"/>
                    <a:gd name="T11" fmla="*/ 622 h 646"/>
                    <a:gd name="T12" fmla="*/ 1086 w 1384"/>
                    <a:gd name="T13" fmla="*/ 642 h 646"/>
                    <a:gd name="T14" fmla="*/ 824 w 1384"/>
                    <a:gd name="T15" fmla="*/ 646 h 646"/>
                    <a:gd name="T16" fmla="*/ 804 w 1384"/>
                    <a:gd name="T17" fmla="*/ 642 h 646"/>
                    <a:gd name="T18" fmla="*/ 780 w 1384"/>
                    <a:gd name="T19" fmla="*/ 622 h 646"/>
                    <a:gd name="T20" fmla="*/ 772 w 1384"/>
                    <a:gd name="T21" fmla="*/ 594 h 646"/>
                    <a:gd name="T22" fmla="*/ 714 w 1384"/>
                    <a:gd name="T23" fmla="*/ 594 h 646"/>
                    <a:gd name="T24" fmla="*/ 710 w 1384"/>
                    <a:gd name="T25" fmla="*/ 614 h 646"/>
                    <a:gd name="T26" fmla="*/ 690 w 1384"/>
                    <a:gd name="T27" fmla="*/ 636 h 646"/>
                    <a:gd name="T28" fmla="*/ 662 w 1384"/>
                    <a:gd name="T29" fmla="*/ 646 h 646"/>
                    <a:gd name="T30" fmla="*/ 410 w 1384"/>
                    <a:gd name="T31" fmla="*/ 644 h 646"/>
                    <a:gd name="T32" fmla="*/ 384 w 1384"/>
                    <a:gd name="T33" fmla="*/ 630 h 646"/>
                    <a:gd name="T34" fmla="*/ 368 w 1384"/>
                    <a:gd name="T35" fmla="*/ 604 h 646"/>
                    <a:gd name="T36" fmla="*/ 310 w 1384"/>
                    <a:gd name="T37" fmla="*/ 322 h 646"/>
                    <a:gd name="T38" fmla="*/ 310 w 1384"/>
                    <a:gd name="T39" fmla="*/ 604 h 646"/>
                    <a:gd name="T40" fmla="*/ 296 w 1384"/>
                    <a:gd name="T41" fmla="*/ 630 h 646"/>
                    <a:gd name="T42" fmla="*/ 268 w 1384"/>
                    <a:gd name="T43" fmla="*/ 644 h 646"/>
                    <a:gd name="T44" fmla="*/ 52 w 1384"/>
                    <a:gd name="T45" fmla="*/ 646 h 646"/>
                    <a:gd name="T46" fmla="*/ 24 w 1384"/>
                    <a:gd name="T47" fmla="*/ 636 h 646"/>
                    <a:gd name="T48" fmla="*/ 4 w 1384"/>
                    <a:gd name="T49" fmla="*/ 614 h 646"/>
                    <a:gd name="T50" fmla="*/ 0 w 1384"/>
                    <a:gd name="T51" fmla="*/ 594 h 646"/>
                    <a:gd name="T52" fmla="*/ 10 w 1384"/>
                    <a:gd name="T53" fmla="*/ 564 h 646"/>
                    <a:gd name="T54" fmla="*/ 32 w 1384"/>
                    <a:gd name="T55" fmla="*/ 544 h 646"/>
                    <a:gd name="T56" fmla="*/ 206 w 1384"/>
                    <a:gd name="T57" fmla="*/ 540 h 646"/>
                    <a:gd name="T58" fmla="*/ 208 w 1384"/>
                    <a:gd name="T59" fmla="*/ 278 h 646"/>
                    <a:gd name="T60" fmla="*/ 228 w 1384"/>
                    <a:gd name="T61" fmla="*/ 240 h 646"/>
                    <a:gd name="T62" fmla="*/ 266 w 1384"/>
                    <a:gd name="T63" fmla="*/ 218 h 646"/>
                    <a:gd name="T64" fmla="*/ 398 w 1384"/>
                    <a:gd name="T65" fmla="*/ 218 h 646"/>
                    <a:gd name="T66" fmla="*/ 440 w 1384"/>
                    <a:gd name="T67" fmla="*/ 230 h 646"/>
                    <a:gd name="T68" fmla="*/ 466 w 1384"/>
                    <a:gd name="T69" fmla="*/ 264 h 646"/>
                    <a:gd name="T70" fmla="*/ 472 w 1384"/>
                    <a:gd name="T71" fmla="*/ 540 h 646"/>
                    <a:gd name="T72" fmla="*/ 608 w 1384"/>
                    <a:gd name="T73" fmla="*/ 152 h 646"/>
                    <a:gd name="T74" fmla="*/ 622 w 1384"/>
                    <a:gd name="T75" fmla="*/ 110 h 646"/>
                    <a:gd name="T76" fmla="*/ 654 w 1384"/>
                    <a:gd name="T77" fmla="*/ 82 h 646"/>
                    <a:gd name="T78" fmla="*/ 800 w 1384"/>
                    <a:gd name="T79" fmla="*/ 76 h 646"/>
                    <a:gd name="T80" fmla="*/ 830 w 1384"/>
                    <a:gd name="T81" fmla="*/ 82 h 646"/>
                    <a:gd name="T82" fmla="*/ 864 w 1384"/>
                    <a:gd name="T83" fmla="*/ 110 h 646"/>
                    <a:gd name="T84" fmla="*/ 876 w 1384"/>
                    <a:gd name="T85" fmla="*/ 152 h 646"/>
                    <a:gd name="T86" fmla="*/ 1012 w 1384"/>
                    <a:gd name="T87" fmla="*/ 76 h 646"/>
                    <a:gd name="T88" fmla="*/ 1018 w 1384"/>
                    <a:gd name="T89" fmla="*/ 46 h 646"/>
                    <a:gd name="T90" fmla="*/ 1046 w 1384"/>
                    <a:gd name="T91" fmla="*/ 12 h 646"/>
                    <a:gd name="T92" fmla="*/ 1088 w 1384"/>
                    <a:gd name="T93" fmla="*/ 0 h 646"/>
                    <a:gd name="T94" fmla="*/ 1220 w 1384"/>
                    <a:gd name="T95" fmla="*/ 2 h 646"/>
                    <a:gd name="T96" fmla="*/ 1258 w 1384"/>
                    <a:gd name="T97" fmla="*/ 22 h 646"/>
                    <a:gd name="T98" fmla="*/ 1278 w 1384"/>
                    <a:gd name="T99" fmla="*/ 60 h 646"/>
                    <a:gd name="T100" fmla="*/ 1332 w 1384"/>
                    <a:gd name="T101" fmla="*/ 540 h 646"/>
                    <a:gd name="T102" fmla="*/ 1352 w 1384"/>
                    <a:gd name="T103" fmla="*/ 544 h 646"/>
                    <a:gd name="T104" fmla="*/ 1376 w 1384"/>
                    <a:gd name="T105" fmla="*/ 564 h 646"/>
                    <a:gd name="T106" fmla="*/ 1384 w 1384"/>
                    <a:gd name="T107" fmla="*/ 594 h 646"/>
                    <a:gd name="T108" fmla="*/ 1380 w 1384"/>
                    <a:gd name="T109" fmla="*/ 614 h 646"/>
                    <a:gd name="T110" fmla="*/ 1362 w 1384"/>
                    <a:gd name="T111" fmla="*/ 636 h 646"/>
                    <a:gd name="T112" fmla="*/ 1332 w 1384"/>
                    <a:gd name="T113" fmla="*/ 646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384" h="646">
                      <a:moveTo>
                        <a:pt x="1332" y="646"/>
                      </a:moveTo>
                      <a:lnTo>
                        <a:pt x="1228" y="646"/>
                      </a:lnTo>
                      <a:lnTo>
                        <a:pt x="1228" y="646"/>
                      </a:lnTo>
                      <a:lnTo>
                        <a:pt x="1216" y="644"/>
                      </a:lnTo>
                      <a:lnTo>
                        <a:pt x="1206" y="642"/>
                      </a:lnTo>
                      <a:lnTo>
                        <a:pt x="1198" y="636"/>
                      </a:lnTo>
                      <a:lnTo>
                        <a:pt x="1190" y="630"/>
                      </a:lnTo>
                      <a:lnTo>
                        <a:pt x="1184" y="622"/>
                      </a:lnTo>
                      <a:lnTo>
                        <a:pt x="1178" y="614"/>
                      </a:lnTo>
                      <a:lnTo>
                        <a:pt x="1176" y="604"/>
                      </a:lnTo>
                      <a:lnTo>
                        <a:pt x="1174" y="594"/>
                      </a:lnTo>
                      <a:lnTo>
                        <a:pt x="1174" y="106"/>
                      </a:lnTo>
                      <a:lnTo>
                        <a:pt x="1118" y="106"/>
                      </a:lnTo>
                      <a:lnTo>
                        <a:pt x="1118" y="594"/>
                      </a:lnTo>
                      <a:lnTo>
                        <a:pt x="1118" y="594"/>
                      </a:lnTo>
                      <a:lnTo>
                        <a:pt x="1116" y="604"/>
                      </a:lnTo>
                      <a:lnTo>
                        <a:pt x="1114" y="614"/>
                      </a:lnTo>
                      <a:lnTo>
                        <a:pt x="1108" y="622"/>
                      </a:lnTo>
                      <a:lnTo>
                        <a:pt x="1102" y="630"/>
                      </a:lnTo>
                      <a:lnTo>
                        <a:pt x="1094" y="636"/>
                      </a:lnTo>
                      <a:lnTo>
                        <a:pt x="1086" y="642"/>
                      </a:lnTo>
                      <a:lnTo>
                        <a:pt x="1076" y="644"/>
                      </a:lnTo>
                      <a:lnTo>
                        <a:pt x="1064" y="646"/>
                      </a:lnTo>
                      <a:lnTo>
                        <a:pt x="824" y="646"/>
                      </a:lnTo>
                      <a:lnTo>
                        <a:pt x="824" y="646"/>
                      </a:lnTo>
                      <a:lnTo>
                        <a:pt x="814" y="644"/>
                      </a:lnTo>
                      <a:lnTo>
                        <a:pt x="804" y="642"/>
                      </a:lnTo>
                      <a:lnTo>
                        <a:pt x="794" y="636"/>
                      </a:lnTo>
                      <a:lnTo>
                        <a:pt x="786" y="630"/>
                      </a:lnTo>
                      <a:lnTo>
                        <a:pt x="780" y="622"/>
                      </a:lnTo>
                      <a:lnTo>
                        <a:pt x="776" y="614"/>
                      </a:lnTo>
                      <a:lnTo>
                        <a:pt x="772" y="604"/>
                      </a:lnTo>
                      <a:lnTo>
                        <a:pt x="772" y="594"/>
                      </a:lnTo>
                      <a:lnTo>
                        <a:pt x="772" y="182"/>
                      </a:lnTo>
                      <a:lnTo>
                        <a:pt x="714" y="182"/>
                      </a:lnTo>
                      <a:lnTo>
                        <a:pt x="714" y="594"/>
                      </a:lnTo>
                      <a:lnTo>
                        <a:pt x="714" y="594"/>
                      </a:lnTo>
                      <a:lnTo>
                        <a:pt x="712" y="604"/>
                      </a:lnTo>
                      <a:lnTo>
                        <a:pt x="710" y="614"/>
                      </a:lnTo>
                      <a:lnTo>
                        <a:pt x="706" y="622"/>
                      </a:lnTo>
                      <a:lnTo>
                        <a:pt x="698" y="630"/>
                      </a:lnTo>
                      <a:lnTo>
                        <a:pt x="690" y="636"/>
                      </a:lnTo>
                      <a:lnTo>
                        <a:pt x="682" y="642"/>
                      </a:lnTo>
                      <a:lnTo>
                        <a:pt x="672" y="644"/>
                      </a:lnTo>
                      <a:lnTo>
                        <a:pt x="662" y="646"/>
                      </a:lnTo>
                      <a:lnTo>
                        <a:pt x="420" y="646"/>
                      </a:lnTo>
                      <a:lnTo>
                        <a:pt x="420" y="646"/>
                      </a:lnTo>
                      <a:lnTo>
                        <a:pt x="410" y="644"/>
                      </a:lnTo>
                      <a:lnTo>
                        <a:pt x="400" y="642"/>
                      </a:lnTo>
                      <a:lnTo>
                        <a:pt x="390" y="636"/>
                      </a:lnTo>
                      <a:lnTo>
                        <a:pt x="384" y="630"/>
                      </a:lnTo>
                      <a:lnTo>
                        <a:pt x="376" y="622"/>
                      </a:lnTo>
                      <a:lnTo>
                        <a:pt x="372" y="614"/>
                      </a:lnTo>
                      <a:lnTo>
                        <a:pt x="368" y="604"/>
                      </a:lnTo>
                      <a:lnTo>
                        <a:pt x="368" y="594"/>
                      </a:lnTo>
                      <a:lnTo>
                        <a:pt x="368" y="322"/>
                      </a:lnTo>
                      <a:lnTo>
                        <a:pt x="310" y="322"/>
                      </a:lnTo>
                      <a:lnTo>
                        <a:pt x="310" y="594"/>
                      </a:lnTo>
                      <a:lnTo>
                        <a:pt x="310" y="594"/>
                      </a:lnTo>
                      <a:lnTo>
                        <a:pt x="310" y="604"/>
                      </a:lnTo>
                      <a:lnTo>
                        <a:pt x="306" y="614"/>
                      </a:lnTo>
                      <a:lnTo>
                        <a:pt x="302" y="622"/>
                      </a:lnTo>
                      <a:lnTo>
                        <a:pt x="296" y="630"/>
                      </a:lnTo>
                      <a:lnTo>
                        <a:pt x="288" y="636"/>
                      </a:lnTo>
                      <a:lnTo>
                        <a:pt x="278" y="642"/>
                      </a:lnTo>
                      <a:lnTo>
                        <a:pt x="268" y="644"/>
                      </a:lnTo>
                      <a:lnTo>
                        <a:pt x="258" y="646"/>
                      </a:lnTo>
                      <a:lnTo>
                        <a:pt x="52" y="646"/>
                      </a:lnTo>
                      <a:lnTo>
                        <a:pt x="52" y="646"/>
                      </a:lnTo>
                      <a:lnTo>
                        <a:pt x="42" y="644"/>
                      </a:lnTo>
                      <a:lnTo>
                        <a:pt x="32" y="642"/>
                      </a:lnTo>
                      <a:lnTo>
                        <a:pt x="24" y="636"/>
                      </a:lnTo>
                      <a:lnTo>
                        <a:pt x="16" y="630"/>
                      </a:lnTo>
                      <a:lnTo>
                        <a:pt x="10" y="622"/>
                      </a:lnTo>
                      <a:lnTo>
                        <a:pt x="4" y="614"/>
                      </a:lnTo>
                      <a:lnTo>
                        <a:pt x="2" y="604"/>
                      </a:lnTo>
                      <a:lnTo>
                        <a:pt x="0" y="594"/>
                      </a:lnTo>
                      <a:lnTo>
                        <a:pt x="0" y="594"/>
                      </a:lnTo>
                      <a:lnTo>
                        <a:pt x="2" y="582"/>
                      </a:lnTo>
                      <a:lnTo>
                        <a:pt x="4" y="572"/>
                      </a:lnTo>
                      <a:lnTo>
                        <a:pt x="10" y="564"/>
                      </a:lnTo>
                      <a:lnTo>
                        <a:pt x="16" y="556"/>
                      </a:lnTo>
                      <a:lnTo>
                        <a:pt x="24" y="550"/>
                      </a:lnTo>
                      <a:lnTo>
                        <a:pt x="32" y="544"/>
                      </a:lnTo>
                      <a:lnTo>
                        <a:pt x="42" y="542"/>
                      </a:lnTo>
                      <a:lnTo>
                        <a:pt x="52" y="540"/>
                      </a:lnTo>
                      <a:lnTo>
                        <a:pt x="206" y="540"/>
                      </a:lnTo>
                      <a:lnTo>
                        <a:pt x="206" y="292"/>
                      </a:lnTo>
                      <a:lnTo>
                        <a:pt x="206" y="292"/>
                      </a:lnTo>
                      <a:lnTo>
                        <a:pt x="208" y="278"/>
                      </a:lnTo>
                      <a:lnTo>
                        <a:pt x="212" y="264"/>
                      </a:lnTo>
                      <a:lnTo>
                        <a:pt x="218" y="250"/>
                      </a:lnTo>
                      <a:lnTo>
                        <a:pt x="228" y="240"/>
                      </a:lnTo>
                      <a:lnTo>
                        <a:pt x="238" y="230"/>
                      </a:lnTo>
                      <a:lnTo>
                        <a:pt x="252" y="224"/>
                      </a:lnTo>
                      <a:lnTo>
                        <a:pt x="266" y="218"/>
                      </a:lnTo>
                      <a:lnTo>
                        <a:pt x="280" y="218"/>
                      </a:lnTo>
                      <a:lnTo>
                        <a:pt x="398" y="218"/>
                      </a:lnTo>
                      <a:lnTo>
                        <a:pt x="398" y="218"/>
                      </a:lnTo>
                      <a:lnTo>
                        <a:pt x="412" y="218"/>
                      </a:lnTo>
                      <a:lnTo>
                        <a:pt x="426" y="224"/>
                      </a:lnTo>
                      <a:lnTo>
                        <a:pt x="440" y="230"/>
                      </a:lnTo>
                      <a:lnTo>
                        <a:pt x="450" y="240"/>
                      </a:lnTo>
                      <a:lnTo>
                        <a:pt x="460" y="250"/>
                      </a:lnTo>
                      <a:lnTo>
                        <a:pt x="466" y="264"/>
                      </a:lnTo>
                      <a:lnTo>
                        <a:pt x="472" y="278"/>
                      </a:lnTo>
                      <a:lnTo>
                        <a:pt x="472" y="292"/>
                      </a:lnTo>
                      <a:lnTo>
                        <a:pt x="472" y="540"/>
                      </a:lnTo>
                      <a:lnTo>
                        <a:pt x="608" y="540"/>
                      </a:lnTo>
                      <a:lnTo>
                        <a:pt x="608" y="152"/>
                      </a:lnTo>
                      <a:lnTo>
                        <a:pt x="608" y="152"/>
                      </a:lnTo>
                      <a:lnTo>
                        <a:pt x="610" y="136"/>
                      </a:lnTo>
                      <a:lnTo>
                        <a:pt x="614" y="122"/>
                      </a:lnTo>
                      <a:lnTo>
                        <a:pt x="622" y="110"/>
                      </a:lnTo>
                      <a:lnTo>
                        <a:pt x="632" y="98"/>
                      </a:lnTo>
                      <a:lnTo>
                        <a:pt x="642" y="90"/>
                      </a:lnTo>
                      <a:lnTo>
                        <a:pt x="654" y="82"/>
                      </a:lnTo>
                      <a:lnTo>
                        <a:pt x="668" y="78"/>
                      </a:lnTo>
                      <a:lnTo>
                        <a:pt x="684" y="76"/>
                      </a:lnTo>
                      <a:lnTo>
                        <a:pt x="800" y="76"/>
                      </a:lnTo>
                      <a:lnTo>
                        <a:pt x="800" y="76"/>
                      </a:lnTo>
                      <a:lnTo>
                        <a:pt x="816" y="78"/>
                      </a:lnTo>
                      <a:lnTo>
                        <a:pt x="830" y="82"/>
                      </a:lnTo>
                      <a:lnTo>
                        <a:pt x="842" y="90"/>
                      </a:lnTo>
                      <a:lnTo>
                        <a:pt x="854" y="98"/>
                      </a:lnTo>
                      <a:lnTo>
                        <a:pt x="864" y="110"/>
                      </a:lnTo>
                      <a:lnTo>
                        <a:pt x="870" y="122"/>
                      </a:lnTo>
                      <a:lnTo>
                        <a:pt x="874" y="136"/>
                      </a:lnTo>
                      <a:lnTo>
                        <a:pt x="876" y="152"/>
                      </a:lnTo>
                      <a:lnTo>
                        <a:pt x="876" y="540"/>
                      </a:lnTo>
                      <a:lnTo>
                        <a:pt x="1012" y="540"/>
                      </a:lnTo>
                      <a:lnTo>
                        <a:pt x="1012" y="76"/>
                      </a:lnTo>
                      <a:lnTo>
                        <a:pt x="1012" y="76"/>
                      </a:lnTo>
                      <a:lnTo>
                        <a:pt x="1014" y="60"/>
                      </a:lnTo>
                      <a:lnTo>
                        <a:pt x="1018" y="46"/>
                      </a:lnTo>
                      <a:lnTo>
                        <a:pt x="1026" y="34"/>
                      </a:lnTo>
                      <a:lnTo>
                        <a:pt x="1034" y="22"/>
                      </a:lnTo>
                      <a:lnTo>
                        <a:pt x="1046" y="12"/>
                      </a:lnTo>
                      <a:lnTo>
                        <a:pt x="1058" y="6"/>
                      </a:lnTo>
                      <a:lnTo>
                        <a:pt x="1072" y="2"/>
                      </a:lnTo>
                      <a:lnTo>
                        <a:pt x="1088" y="0"/>
                      </a:lnTo>
                      <a:lnTo>
                        <a:pt x="1204" y="0"/>
                      </a:lnTo>
                      <a:lnTo>
                        <a:pt x="1204" y="0"/>
                      </a:lnTo>
                      <a:lnTo>
                        <a:pt x="1220" y="2"/>
                      </a:lnTo>
                      <a:lnTo>
                        <a:pt x="1234" y="6"/>
                      </a:lnTo>
                      <a:lnTo>
                        <a:pt x="1246" y="12"/>
                      </a:lnTo>
                      <a:lnTo>
                        <a:pt x="1258" y="22"/>
                      </a:lnTo>
                      <a:lnTo>
                        <a:pt x="1266" y="34"/>
                      </a:lnTo>
                      <a:lnTo>
                        <a:pt x="1274" y="46"/>
                      </a:lnTo>
                      <a:lnTo>
                        <a:pt x="1278" y="60"/>
                      </a:lnTo>
                      <a:lnTo>
                        <a:pt x="1280" y="76"/>
                      </a:lnTo>
                      <a:lnTo>
                        <a:pt x="1280" y="540"/>
                      </a:lnTo>
                      <a:lnTo>
                        <a:pt x="1332" y="540"/>
                      </a:lnTo>
                      <a:lnTo>
                        <a:pt x="1332" y="540"/>
                      </a:lnTo>
                      <a:lnTo>
                        <a:pt x="1342" y="542"/>
                      </a:lnTo>
                      <a:lnTo>
                        <a:pt x="1352" y="544"/>
                      </a:lnTo>
                      <a:lnTo>
                        <a:pt x="1362" y="550"/>
                      </a:lnTo>
                      <a:lnTo>
                        <a:pt x="1370" y="556"/>
                      </a:lnTo>
                      <a:lnTo>
                        <a:pt x="1376" y="564"/>
                      </a:lnTo>
                      <a:lnTo>
                        <a:pt x="1380" y="572"/>
                      </a:lnTo>
                      <a:lnTo>
                        <a:pt x="1384" y="582"/>
                      </a:lnTo>
                      <a:lnTo>
                        <a:pt x="1384" y="594"/>
                      </a:lnTo>
                      <a:lnTo>
                        <a:pt x="1384" y="594"/>
                      </a:lnTo>
                      <a:lnTo>
                        <a:pt x="1384" y="604"/>
                      </a:lnTo>
                      <a:lnTo>
                        <a:pt x="1380" y="614"/>
                      </a:lnTo>
                      <a:lnTo>
                        <a:pt x="1376" y="622"/>
                      </a:lnTo>
                      <a:lnTo>
                        <a:pt x="1370" y="630"/>
                      </a:lnTo>
                      <a:lnTo>
                        <a:pt x="1362" y="636"/>
                      </a:lnTo>
                      <a:lnTo>
                        <a:pt x="1352" y="642"/>
                      </a:lnTo>
                      <a:lnTo>
                        <a:pt x="1342" y="644"/>
                      </a:lnTo>
                      <a:lnTo>
                        <a:pt x="1332" y="646"/>
                      </a:lnTo>
                      <a:lnTo>
                        <a:pt x="1332" y="64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669"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28" name="Freeform 6">
                  <a:extLst>
                    <a:ext uri="{FF2B5EF4-FFF2-40B4-BE49-F238E27FC236}">
                      <a16:creationId xmlns:a16="http://schemas.microsoft.com/office/drawing/2014/main" id="{53D495F9-DCAE-4D7B-96AF-83B0D26C4A57}"/>
                    </a:ext>
                  </a:extLst>
                </p:cNvPr>
                <p:cNvSpPr>
                  <a:spLocks noEditPoints="1"/>
                </p:cNvSpPr>
                <p:nvPr/>
              </p:nvSpPr>
              <p:spPr bwMode="auto">
                <a:xfrm>
                  <a:off x="5757683" y="2925113"/>
                  <a:ext cx="184112" cy="184112"/>
                </a:xfrm>
                <a:custGeom>
                  <a:avLst/>
                  <a:gdLst>
                    <a:gd name="T0" fmla="*/ 152 w 304"/>
                    <a:gd name="T1" fmla="*/ 304 h 304"/>
                    <a:gd name="T2" fmla="*/ 122 w 304"/>
                    <a:gd name="T3" fmla="*/ 302 h 304"/>
                    <a:gd name="T4" fmla="*/ 92 w 304"/>
                    <a:gd name="T5" fmla="*/ 292 h 304"/>
                    <a:gd name="T6" fmla="*/ 66 w 304"/>
                    <a:gd name="T7" fmla="*/ 278 h 304"/>
                    <a:gd name="T8" fmla="*/ 44 w 304"/>
                    <a:gd name="T9" fmla="*/ 260 h 304"/>
                    <a:gd name="T10" fmla="*/ 26 w 304"/>
                    <a:gd name="T11" fmla="*/ 238 h 304"/>
                    <a:gd name="T12" fmla="*/ 12 w 304"/>
                    <a:gd name="T13" fmla="*/ 212 h 304"/>
                    <a:gd name="T14" fmla="*/ 2 w 304"/>
                    <a:gd name="T15" fmla="*/ 182 h 304"/>
                    <a:gd name="T16" fmla="*/ 0 w 304"/>
                    <a:gd name="T17" fmla="*/ 152 h 304"/>
                    <a:gd name="T18" fmla="*/ 0 w 304"/>
                    <a:gd name="T19" fmla="*/ 136 h 304"/>
                    <a:gd name="T20" fmla="*/ 6 w 304"/>
                    <a:gd name="T21" fmla="*/ 106 h 304"/>
                    <a:gd name="T22" fmla="*/ 18 w 304"/>
                    <a:gd name="T23" fmla="*/ 80 h 304"/>
                    <a:gd name="T24" fmla="*/ 34 w 304"/>
                    <a:gd name="T25" fmla="*/ 56 h 304"/>
                    <a:gd name="T26" fmla="*/ 56 w 304"/>
                    <a:gd name="T27" fmla="*/ 34 h 304"/>
                    <a:gd name="T28" fmla="*/ 80 w 304"/>
                    <a:gd name="T29" fmla="*/ 18 h 304"/>
                    <a:gd name="T30" fmla="*/ 106 w 304"/>
                    <a:gd name="T31" fmla="*/ 6 h 304"/>
                    <a:gd name="T32" fmla="*/ 136 w 304"/>
                    <a:gd name="T33" fmla="*/ 0 h 304"/>
                    <a:gd name="T34" fmla="*/ 152 w 304"/>
                    <a:gd name="T35" fmla="*/ 0 h 304"/>
                    <a:gd name="T36" fmla="*/ 182 w 304"/>
                    <a:gd name="T37" fmla="*/ 2 h 304"/>
                    <a:gd name="T38" fmla="*/ 212 w 304"/>
                    <a:gd name="T39" fmla="*/ 12 h 304"/>
                    <a:gd name="T40" fmla="*/ 238 w 304"/>
                    <a:gd name="T41" fmla="*/ 26 h 304"/>
                    <a:gd name="T42" fmla="*/ 260 w 304"/>
                    <a:gd name="T43" fmla="*/ 44 h 304"/>
                    <a:gd name="T44" fmla="*/ 278 w 304"/>
                    <a:gd name="T45" fmla="*/ 66 h 304"/>
                    <a:gd name="T46" fmla="*/ 292 w 304"/>
                    <a:gd name="T47" fmla="*/ 92 h 304"/>
                    <a:gd name="T48" fmla="*/ 302 w 304"/>
                    <a:gd name="T49" fmla="*/ 122 h 304"/>
                    <a:gd name="T50" fmla="*/ 304 w 304"/>
                    <a:gd name="T51" fmla="*/ 152 h 304"/>
                    <a:gd name="T52" fmla="*/ 304 w 304"/>
                    <a:gd name="T53" fmla="*/ 168 h 304"/>
                    <a:gd name="T54" fmla="*/ 298 w 304"/>
                    <a:gd name="T55" fmla="*/ 198 h 304"/>
                    <a:gd name="T56" fmla="*/ 286 w 304"/>
                    <a:gd name="T57" fmla="*/ 224 h 304"/>
                    <a:gd name="T58" fmla="*/ 270 w 304"/>
                    <a:gd name="T59" fmla="*/ 250 h 304"/>
                    <a:gd name="T60" fmla="*/ 250 w 304"/>
                    <a:gd name="T61" fmla="*/ 270 h 304"/>
                    <a:gd name="T62" fmla="*/ 224 w 304"/>
                    <a:gd name="T63" fmla="*/ 286 h 304"/>
                    <a:gd name="T64" fmla="*/ 198 w 304"/>
                    <a:gd name="T65" fmla="*/ 298 h 304"/>
                    <a:gd name="T66" fmla="*/ 168 w 304"/>
                    <a:gd name="T67" fmla="*/ 304 h 304"/>
                    <a:gd name="T68" fmla="*/ 152 w 304"/>
                    <a:gd name="T69" fmla="*/ 304 h 304"/>
                    <a:gd name="T70" fmla="*/ 152 w 304"/>
                    <a:gd name="T71" fmla="*/ 104 h 304"/>
                    <a:gd name="T72" fmla="*/ 134 w 304"/>
                    <a:gd name="T73" fmla="*/ 108 h 304"/>
                    <a:gd name="T74" fmla="*/ 118 w 304"/>
                    <a:gd name="T75" fmla="*/ 118 h 304"/>
                    <a:gd name="T76" fmla="*/ 108 w 304"/>
                    <a:gd name="T77" fmla="*/ 134 h 304"/>
                    <a:gd name="T78" fmla="*/ 104 w 304"/>
                    <a:gd name="T79" fmla="*/ 152 h 304"/>
                    <a:gd name="T80" fmla="*/ 106 w 304"/>
                    <a:gd name="T81" fmla="*/ 162 h 304"/>
                    <a:gd name="T82" fmla="*/ 112 w 304"/>
                    <a:gd name="T83" fmla="*/ 178 h 304"/>
                    <a:gd name="T84" fmla="*/ 126 w 304"/>
                    <a:gd name="T85" fmla="*/ 192 h 304"/>
                    <a:gd name="T86" fmla="*/ 142 w 304"/>
                    <a:gd name="T87" fmla="*/ 198 h 304"/>
                    <a:gd name="T88" fmla="*/ 152 w 304"/>
                    <a:gd name="T89" fmla="*/ 200 h 304"/>
                    <a:gd name="T90" fmla="*/ 170 w 304"/>
                    <a:gd name="T91" fmla="*/ 196 h 304"/>
                    <a:gd name="T92" fmla="*/ 186 w 304"/>
                    <a:gd name="T93" fmla="*/ 186 h 304"/>
                    <a:gd name="T94" fmla="*/ 196 w 304"/>
                    <a:gd name="T95" fmla="*/ 170 h 304"/>
                    <a:gd name="T96" fmla="*/ 200 w 304"/>
                    <a:gd name="T97" fmla="*/ 152 h 304"/>
                    <a:gd name="T98" fmla="*/ 198 w 304"/>
                    <a:gd name="T99" fmla="*/ 142 h 304"/>
                    <a:gd name="T100" fmla="*/ 192 w 304"/>
                    <a:gd name="T101" fmla="*/ 126 h 304"/>
                    <a:gd name="T102" fmla="*/ 178 w 304"/>
                    <a:gd name="T103" fmla="*/ 112 h 304"/>
                    <a:gd name="T104" fmla="*/ 162 w 304"/>
                    <a:gd name="T105" fmla="*/ 106 h 304"/>
                    <a:gd name="T106" fmla="*/ 152 w 304"/>
                    <a:gd name="T107" fmla="*/ 10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4">
                      <a:moveTo>
                        <a:pt x="152" y="304"/>
                      </a:moveTo>
                      <a:lnTo>
                        <a:pt x="152" y="304"/>
                      </a:lnTo>
                      <a:lnTo>
                        <a:pt x="136" y="304"/>
                      </a:lnTo>
                      <a:lnTo>
                        <a:pt x="122" y="302"/>
                      </a:lnTo>
                      <a:lnTo>
                        <a:pt x="106" y="298"/>
                      </a:lnTo>
                      <a:lnTo>
                        <a:pt x="92" y="292"/>
                      </a:lnTo>
                      <a:lnTo>
                        <a:pt x="80" y="286"/>
                      </a:lnTo>
                      <a:lnTo>
                        <a:pt x="66" y="278"/>
                      </a:lnTo>
                      <a:lnTo>
                        <a:pt x="56" y="270"/>
                      </a:lnTo>
                      <a:lnTo>
                        <a:pt x="44" y="260"/>
                      </a:lnTo>
                      <a:lnTo>
                        <a:pt x="34" y="250"/>
                      </a:lnTo>
                      <a:lnTo>
                        <a:pt x="26" y="238"/>
                      </a:lnTo>
                      <a:lnTo>
                        <a:pt x="18" y="224"/>
                      </a:lnTo>
                      <a:lnTo>
                        <a:pt x="12" y="212"/>
                      </a:lnTo>
                      <a:lnTo>
                        <a:pt x="6" y="198"/>
                      </a:lnTo>
                      <a:lnTo>
                        <a:pt x="2" y="182"/>
                      </a:lnTo>
                      <a:lnTo>
                        <a:pt x="0" y="168"/>
                      </a:lnTo>
                      <a:lnTo>
                        <a:pt x="0" y="152"/>
                      </a:lnTo>
                      <a:lnTo>
                        <a:pt x="0" y="152"/>
                      </a:lnTo>
                      <a:lnTo>
                        <a:pt x="0" y="136"/>
                      </a:lnTo>
                      <a:lnTo>
                        <a:pt x="2" y="122"/>
                      </a:lnTo>
                      <a:lnTo>
                        <a:pt x="6" y="106"/>
                      </a:lnTo>
                      <a:lnTo>
                        <a:pt x="12" y="92"/>
                      </a:lnTo>
                      <a:lnTo>
                        <a:pt x="18" y="80"/>
                      </a:lnTo>
                      <a:lnTo>
                        <a:pt x="26" y="66"/>
                      </a:lnTo>
                      <a:lnTo>
                        <a:pt x="34" y="56"/>
                      </a:lnTo>
                      <a:lnTo>
                        <a:pt x="44" y="44"/>
                      </a:lnTo>
                      <a:lnTo>
                        <a:pt x="56" y="34"/>
                      </a:lnTo>
                      <a:lnTo>
                        <a:pt x="66" y="26"/>
                      </a:lnTo>
                      <a:lnTo>
                        <a:pt x="80" y="18"/>
                      </a:lnTo>
                      <a:lnTo>
                        <a:pt x="92" y="12"/>
                      </a:lnTo>
                      <a:lnTo>
                        <a:pt x="106" y="6"/>
                      </a:lnTo>
                      <a:lnTo>
                        <a:pt x="122" y="2"/>
                      </a:lnTo>
                      <a:lnTo>
                        <a:pt x="136" y="0"/>
                      </a:lnTo>
                      <a:lnTo>
                        <a:pt x="152" y="0"/>
                      </a:lnTo>
                      <a:lnTo>
                        <a:pt x="152" y="0"/>
                      </a:lnTo>
                      <a:lnTo>
                        <a:pt x="168" y="0"/>
                      </a:lnTo>
                      <a:lnTo>
                        <a:pt x="182" y="2"/>
                      </a:lnTo>
                      <a:lnTo>
                        <a:pt x="198" y="6"/>
                      </a:lnTo>
                      <a:lnTo>
                        <a:pt x="212" y="12"/>
                      </a:lnTo>
                      <a:lnTo>
                        <a:pt x="224" y="18"/>
                      </a:lnTo>
                      <a:lnTo>
                        <a:pt x="238" y="26"/>
                      </a:lnTo>
                      <a:lnTo>
                        <a:pt x="250" y="34"/>
                      </a:lnTo>
                      <a:lnTo>
                        <a:pt x="260" y="44"/>
                      </a:lnTo>
                      <a:lnTo>
                        <a:pt x="270" y="56"/>
                      </a:lnTo>
                      <a:lnTo>
                        <a:pt x="278" y="66"/>
                      </a:lnTo>
                      <a:lnTo>
                        <a:pt x="286" y="80"/>
                      </a:lnTo>
                      <a:lnTo>
                        <a:pt x="292" y="92"/>
                      </a:lnTo>
                      <a:lnTo>
                        <a:pt x="298" y="106"/>
                      </a:lnTo>
                      <a:lnTo>
                        <a:pt x="302" y="122"/>
                      </a:lnTo>
                      <a:lnTo>
                        <a:pt x="304" y="136"/>
                      </a:lnTo>
                      <a:lnTo>
                        <a:pt x="304" y="152"/>
                      </a:lnTo>
                      <a:lnTo>
                        <a:pt x="304" y="152"/>
                      </a:lnTo>
                      <a:lnTo>
                        <a:pt x="304" y="168"/>
                      </a:lnTo>
                      <a:lnTo>
                        <a:pt x="302" y="182"/>
                      </a:lnTo>
                      <a:lnTo>
                        <a:pt x="298" y="198"/>
                      </a:lnTo>
                      <a:lnTo>
                        <a:pt x="292" y="212"/>
                      </a:lnTo>
                      <a:lnTo>
                        <a:pt x="286" y="224"/>
                      </a:lnTo>
                      <a:lnTo>
                        <a:pt x="278" y="238"/>
                      </a:lnTo>
                      <a:lnTo>
                        <a:pt x="270" y="250"/>
                      </a:lnTo>
                      <a:lnTo>
                        <a:pt x="260" y="260"/>
                      </a:lnTo>
                      <a:lnTo>
                        <a:pt x="250" y="270"/>
                      </a:lnTo>
                      <a:lnTo>
                        <a:pt x="238" y="278"/>
                      </a:lnTo>
                      <a:lnTo>
                        <a:pt x="224" y="286"/>
                      </a:lnTo>
                      <a:lnTo>
                        <a:pt x="212" y="292"/>
                      </a:lnTo>
                      <a:lnTo>
                        <a:pt x="198" y="298"/>
                      </a:lnTo>
                      <a:lnTo>
                        <a:pt x="182" y="302"/>
                      </a:lnTo>
                      <a:lnTo>
                        <a:pt x="168" y="304"/>
                      </a:lnTo>
                      <a:lnTo>
                        <a:pt x="152" y="304"/>
                      </a:lnTo>
                      <a:lnTo>
                        <a:pt x="152" y="304"/>
                      </a:lnTo>
                      <a:close/>
                      <a:moveTo>
                        <a:pt x="152" y="104"/>
                      </a:moveTo>
                      <a:lnTo>
                        <a:pt x="152" y="104"/>
                      </a:lnTo>
                      <a:lnTo>
                        <a:pt x="142" y="106"/>
                      </a:lnTo>
                      <a:lnTo>
                        <a:pt x="134" y="108"/>
                      </a:lnTo>
                      <a:lnTo>
                        <a:pt x="126" y="112"/>
                      </a:lnTo>
                      <a:lnTo>
                        <a:pt x="118" y="118"/>
                      </a:lnTo>
                      <a:lnTo>
                        <a:pt x="112" y="126"/>
                      </a:lnTo>
                      <a:lnTo>
                        <a:pt x="108" y="134"/>
                      </a:lnTo>
                      <a:lnTo>
                        <a:pt x="106" y="142"/>
                      </a:lnTo>
                      <a:lnTo>
                        <a:pt x="104" y="152"/>
                      </a:lnTo>
                      <a:lnTo>
                        <a:pt x="104" y="152"/>
                      </a:lnTo>
                      <a:lnTo>
                        <a:pt x="106" y="162"/>
                      </a:lnTo>
                      <a:lnTo>
                        <a:pt x="108" y="170"/>
                      </a:lnTo>
                      <a:lnTo>
                        <a:pt x="112" y="178"/>
                      </a:lnTo>
                      <a:lnTo>
                        <a:pt x="118" y="186"/>
                      </a:lnTo>
                      <a:lnTo>
                        <a:pt x="126" y="192"/>
                      </a:lnTo>
                      <a:lnTo>
                        <a:pt x="134" y="196"/>
                      </a:lnTo>
                      <a:lnTo>
                        <a:pt x="142" y="198"/>
                      </a:lnTo>
                      <a:lnTo>
                        <a:pt x="152" y="200"/>
                      </a:lnTo>
                      <a:lnTo>
                        <a:pt x="152" y="200"/>
                      </a:lnTo>
                      <a:lnTo>
                        <a:pt x="162" y="198"/>
                      </a:lnTo>
                      <a:lnTo>
                        <a:pt x="170" y="196"/>
                      </a:lnTo>
                      <a:lnTo>
                        <a:pt x="178" y="192"/>
                      </a:lnTo>
                      <a:lnTo>
                        <a:pt x="186" y="186"/>
                      </a:lnTo>
                      <a:lnTo>
                        <a:pt x="192" y="178"/>
                      </a:lnTo>
                      <a:lnTo>
                        <a:pt x="196" y="170"/>
                      </a:lnTo>
                      <a:lnTo>
                        <a:pt x="198" y="162"/>
                      </a:lnTo>
                      <a:lnTo>
                        <a:pt x="200" y="152"/>
                      </a:lnTo>
                      <a:lnTo>
                        <a:pt x="200" y="152"/>
                      </a:lnTo>
                      <a:lnTo>
                        <a:pt x="198" y="142"/>
                      </a:lnTo>
                      <a:lnTo>
                        <a:pt x="196" y="134"/>
                      </a:lnTo>
                      <a:lnTo>
                        <a:pt x="192" y="126"/>
                      </a:lnTo>
                      <a:lnTo>
                        <a:pt x="186" y="118"/>
                      </a:lnTo>
                      <a:lnTo>
                        <a:pt x="178" y="112"/>
                      </a:lnTo>
                      <a:lnTo>
                        <a:pt x="170" y="108"/>
                      </a:lnTo>
                      <a:lnTo>
                        <a:pt x="162" y="106"/>
                      </a:lnTo>
                      <a:lnTo>
                        <a:pt x="152" y="104"/>
                      </a:lnTo>
                      <a:lnTo>
                        <a:pt x="152"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669"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29" name="Freeform 7">
                  <a:extLst>
                    <a:ext uri="{FF2B5EF4-FFF2-40B4-BE49-F238E27FC236}">
                      <a16:creationId xmlns:a16="http://schemas.microsoft.com/office/drawing/2014/main" id="{C7D6D384-9AB6-4AB8-8A8F-EB2FB97B5FDD}"/>
                    </a:ext>
                  </a:extLst>
                </p:cNvPr>
                <p:cNvSpPr>
                  <a:spLocks noEditPoints="1"/>
                </p:cNvSpPr>
                <p:nvPr/>
              </p:nvSpPr>
              <p:spPr bwMode="auto">
                <a:xfrm>
                  <a:off x="6002359" y="2994156"/>
                  <a:ext cx="184112" cy="185323"/>
                </a:xfrm>
                <a:custGeom>
                  <a:avLst/>
                  <a:gdLst>
                    <a:gd name="T0" fmla="*/ 152 w 304"/>
                    <a:gd name="T1" fmla="*/ 306 h 306"/>
                    <a:gd name="T2" fmla="*/ 120 w 304"/>
                    <a:gd name="T3" fmla="*/ 302 h 306"/>
                    <a:gd name="T4" fmla="*/ 92 w 304"/>
                    <a:gd name="T5" fmla="*/ 294 h 306"/>
                    <a:gd name="T6" fmla="*/ 66 w 304"/>
                    <a:gd name="T7" fmla="*/ 280 h 306"/>
                    <a:gd name="T8" fmla="*/ 44 w 304"/>
                    <a:gd name="T9" fmla="*/ 262 h 306"/>
                    <a:gd name="T10" fmla="*/ 26 w 304"/>
                    <a:gd name="T11" fmla="*/ 238 h 306"/>
                    <a:gd name="T12" fmla="*/ 12 w 304"/>
                    <a:gd name="T13" fmla="*/ 212 h 306"/>
                    <a:gd name="T14" fmla="*/ 2 w 304"/>
                    <a:gd name="T15" fmla="*/ 184 h 306"/>
                    <a:gd name="T16" fmla="*/ 0 w 304"/>
                    <a:gd name="T17" fmla="*/ 154 h 306"/>
                    <a:gd name="T18" fmla="*/ 0 w 304"/>
                    <a:gd name="T19" fmla="*/ 138 h 306"/>
                    <a:gd name="T20" fmla="*/ 6 w 304"/>
                    <a:gd name="T21" fmla="*/ 108 h 306"/>
                    <a:gd name="T22" fmla="*/ 18 w 304"/>
                    <a:gd name="T23" fmla="*/ 80 h 306"/>
                    <a:gd name="T24" fmla="*/ 34 w 304"/>
                    <a:gd name="T25" fmla="*/ 56 h 306"/>
                    <a:gd name="T26" fmla="*/ 54 w 304"/>
                    <a:gd name="T27" fmla="*/ 36 h 306"/>
                    <a:gd name="T28" fmla="*/ 78 w 304"/>
                    <a:gd name="T29" fmla="*/ 20 h 306"/>
                    <a:gd name="T30" fmla="*/ 106 w 304"/>
                    <a:gd name="T31" fmla="*/ 8 h 306"/>
                    <a:gd name="T32" fmla="*/ 136 w 304"/>
                    <a:gd name="T33" fmla="*/ 2 h 306"/>
                    <a:gd name="T34" fmla="*/ 152 w 304"/>
                    <a:gd name="T35" fmla="*/ 0 h 306"/>
                    <a:gd name="T36" fmla="*/ 182 w 304"/>
                    <a:gd name="T37" fmla="*/ 4 h 306"/>
                    <a:gd name="T38" fmla="*/ 212 w 304"/>
                    <a:gd name="T39" fmla="*/ 12 h 306"/>
                    <a:gd name="T40" fmla="*/ 236 w 304"/>
                    <a:gd name="T41" fmla="*/ 26 h 306"/>
                    <a:gd name="T42" fmla="*/ 260 w 304"/>
                    <a:gd name="T43" fmla="*/ 46 h 306"/>
                    <a:gd name="T44" fmla="*/ 278 w 304"/>
                    <a:gd name="T45" fmla="*/ 68 h 306"/>
                    <a:gd name="T46" fmla="*/ 292 w 304"/>
                    <a:gd name="T47" fmla="*/ 94 h 306"/>
                    <a:gd name="T48" fmla="*/ 302 w 304"/>
                    <a:gd name="T49" fmla="*/ 122 h 306"/>
                    <a:gd name="T50" fmla="*/ 304 w 304"/>
                    <a:gd name="T51" fmla="*/ 154 h 306"/>
                    <a:gd name="T52" fmla="*/ 304 w 304"/>
                    <a:gd name="T53" fmla="*/ 168 h 306"/>
                    <a:gd name="T54" fmla="*/ 298 w 304"/>
                    <a:gd name="T55" fmla="*/ 198 h 306"/>
                    <a:gd name="T56" fmla="*/ 286 w 304"/>
                    <a:gd name="T57" fmla="*/ 226 h 306"/>
                    <a:gd name="T58" fmla="*/ 270 w 304"/>
                    <a:gd name="T59" fmla="*/ 250 h 306"/>
                    <a:gd name="T60" fmla="*/ 248 w 304"/>
                    <a:gd name="T61" fmla="*/ 272 h 306"/>
                    <a:gd name="T62" fmla="*/ 224 w 304"/>
                    <a:gd name="T63" fmla="*/ 288 h 306"/>
                    <a:gd name="T64" fmla="*/ 198 w 304"/>
                    <a:gd name="T65" fmla="*/ 300 h 306"/>
                    <a:gd name="T66" fmla="*/ 168 w 304"/>
                    <a:gd name="T67" fmla="*/ 306 h 306"/>
                    <a:gd name="T68" fmla="*/ 152 w 304"/>
                    <a:gd name="T69" fmla="*/ 306 h 306"/>
                    <a:gd name="T70" fmla="*/ 152 w 304"/>
                    <a:gd name="T71" fmla="*/ 106 h 306"/>
                    <a:gd name="T72" fmla="*/ 134 w 304"/>
                    <a:gd name="T73" fmla="*/ 110 h 306"/>
                    <a:gd name="T74" fmla="*/ 118 w 304"/>
                    <a:gd name="T75" fmla="*/ 120 h 306"/>
                    <a:gd name="T76" fmla="*/ 108 w 304"/>
                    <a:gd name="T77" fmla="*/ 134 h 306"/>
                    <a:gd name="T78" fmla="*/ 104 w 304"/>
                    <a:gd name="T79" fmla="*/ 154 h 306"/>
                    <a:gd name="T80" fmla="*/ 106 w 304"/>
                    <a:gd name="T81" fmla="*/ 164 h 306"/>
                    <a:gd name="T82" fmla="*/ 112 w 304"/>
                    <a:gd name="T83" fmla="*/ 180 h 306"/>
                    <a:gd name="T84" fmla="*/ 126 w 304"/>
                    <a:gd name="T85" fmla="*/ 192 h 306"/>
                    <a:gd name="T86" fmla="*/ 142 w 304"/>
                    <a:gd name="T87" fmla="*/ 200 h 306"/>
                    <a:gd name="T88" fmla="*/ 152 w 304"/>
                    <a:gd name="T89" fmla="*/ 202 h 306"/>
                    <a:gd name="T90" fmla="*/ 170 w 304"/>
                    <a:gd name="T91" fmla="*/ 198 h 306"/>
                    <a:gd name="T92" fmla="*/ 186 w 304"/>
                    <a:gd name="T93" fmla="*/ 188 h 306"/>
                    <a:gd name="T94" fmla="*/ 196 w 304"/>
                    <a:gd name="T95" fmla="*/ 172 h 306"/>
                    <a:gd name="T96" fmla="*/ 200 w 304"/>
                    <a:gd name="T97" fmla="*/ 154 h 306"/>
                    <a:gd name="T98" fmla="*/ 198 w 304"/>
                    <a:gd name="T99" fmla="*/ 144 h 306"/>
                    <a:gd name="T100" fmla="*/ 192 w 304"/>
                    <a:gd name="T101" fmla="*/ 126 h 306"/>
                    <a:gd name="T102" fmla="*/ 178 w 304"/>
                    <a:gd name="T103" fmla="*/ 114 h 306"/>
                    <a:gd name="T104" fmla="*/ 162 w 304"/>
                    <a:gd name="T105" fmla="*/ 106 h 306"/>
                    <a:gd name="T106" fmla="*/ 152 w 304"/>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6">
                      <a:moveTo>
                        <a:pt x="152" y="306"/>
                      </a:moveTo>
                      <a:lnTo>
                        <a:pt x="152" y="306"/>
                      </a:lnTo>
                      <a:lnTo>
                        <a:pt x="136" y="306"/>
                      </a:lnTo>
                      <a:lnTo>
                        <a:pt x="120" y="302"/>
                      </a:lnTo>
                      <a:lnTo>
                        <a:pt x="106" y="300"/>
                      </a:lnTo>
                      <a:lnTo>
                        <a:pt x="92" y="294"/>
                      </a:lnTo>
                      <a:lnTo>
                        <a:pt x="78" y="288"/>
                      </a:lnTo>
                      <a:lnTo>
                        <a:pt x="66" y="280"/>
                      </a:lnTo>
                      <a:lnTo>
                        <a:pt x="54" y="272"/>
                      </a:lnTo>
                      <a:lnTo>
                        <a:pt x="44" y="262"/>
                      </a:lnTo>
                      <a:lnTo>
                        <a:pt x="34" y="250"/>
                      </a:lnTo>
                      <a:lnTo>
                        <a:pt x="26" y="238"/>
                      </a:lnTo>
                      <a:lnTo>
                        <a:pt x="18" y="226"/>
                      </a:lnTo>
                      <a:lnTo>
                        <a:pt x="12" y="212"/>
                      </a:lnTo>
                      <a:lnTo>
                        <a:pt x="6" y="198"/>
                      </a:lnTo>
                      <a:lnTo>
                        <a:pt x="2" y="184"/>
                      </a:lnTo>
                      <a:lnTo>
                        <a:pt x="0" y="168"/>
                      </a:lnTo>
                      <a:lnTo>
                        <a:pt x="0" y="154"/>
                      </a:lnTo>
                      <a:lnTo>
                        <a:pt x="0" y="154"/>
                      </a:lnTo>
                      <a:lnTo>
                        <a:pt x="0" y="138"/>
                      </a:lnTo>
                      <a:lnTo>
                        <a:pt x="2" y="122"/>
                      </a:lnTo>
                      <a:lnTo>
                        <a:pt x="6" y="108"/>
                      </a:lnTo>
                      <a:lnTo>
                        <a:pt x="12" y="94"/>
                      </a:lnTo>
                      <a:lnTo>
                        <a:pt x="18" y="80"/>
                      </a:lnTo>
                      <a:lnTo>
                        <a:pt x="26" y="68"/>
                      </a:lnTo>
                      <a:lnTo>
                        <a:pt x="34" y="56"/>
                      </a:lnTo>
                      <a:lnTo>
                        <a:pt x="44" y="46"/>
                      </a:lnTo>
                      <a:lnTo>
                        <a:pt x="54" y="36"/>
                      </a:lnTo>
                      <a:lnTo>
                        <a:pt x="66" y="26"/>
                      </a:lnTo>
                      <a:lnTo>
                        <a:pt x="78" y="20"/>
                      </a:lnTo>
                      <a:lnTo>
                        <a:pt x="92" y="12"/>
                      </a:lnTo>
                      <a:lnTo>
                        <a:pt x="106" y="8"/>
                      </a:lnTo>
                      <a:lnTo>
                        <a:pt x="120" y="4"/>
                      </a:lnTo>
                      <a:lnTo>
                        <a:pt x="136" y="2"/>
                      </a:lnTo>
                      <a:lnTo>
                        <a:pt x="152" y="0"/>
                      </a:lnTo>
                      <a:lnTo>
                        <a:pt x="152" y="0"/>
                      </a:lnTo>
                      <a:lnTo>
                        <a:pt x="168" y="2"/>
                      </a:lnTo>
                      <a:lnTo>
                        <a:pt x="182" y="4"/>
                      </a:lnTo>
                      <a:lnTo>
                        <a:pt x="198" y="8"/>
                      </a:lnTo>
                      <a:lnTo>
                        <a:pt x="212" y="12"/>
                      </a:lnTo>
                      <a:lnTo>
                        <a:pt x="224" y="20"/>
                      </a:lnTo>
                      <a:lnTo>
                        <a:pt x="236" y="26"/>
                      </a:lnTo>
                      <a:lnTo>
                        <a:pt x="248" y="36"/>
                      </a:lnTo>
                      <a:lnTo>
                        <a:pt x="260" y="46"/>
                      </a:lnTo>
                      <a:lnTo>
                        <a:pt x="270" y="56"/>
                      </a:lnTo>
                      <a:lnTo>
                        <a:pt x="278" y="68"/>
                      </a:lnTo>
                      <a:lnTo>
                        <a:pt x="286" y="80"/>
                      </a:lnTo>
                      <a:lnTo>
                        <a:pt x="292" y="94"/>
                      </a:lnTo>
                      <a:lnTo>
                        <a:pt x="298" y="108"/>
                      </a:lnTo>
                      <a:lnTo>
                        <a:pt x="302" y="122"/>
                      </a:lnTo>
                      <a:lnTo>
                        <a:pt x="304" y="138"/>
                      </a:lnTo>
                      <a:lnTo>
                        <a:pt x="304" y="154"/>
                      </a:lnTo>
                      <a:lnTo>
                        <a:pt x="304" y="154"/>
                      </a:lnTo>
                      <a:lnTo>
                        <a:pt x="304" y="168"/>
                      </a:lnTo>
                      <a:lnTo>
                        <a:pt x="302" y="184"/>
                      </a:lnTo>
                      <a:lnTo>
                        <a:pt x="298" y="198"/>
                      </a:lnTo>
                      <a:lnTo>
                        <a:pt x="292" y="212"/>
                      </a:lnTo>
                      <a:lnTo>
                        <a:pt x="286" y="226"/>
                      </a:lnTo>
                      <a:lnTo>
                        <a:pt x="278" y="238"/>
                      </a:lnTo>
                      <a:lnTo>
                        <a:pt x="270" y="250"/>
                      </a:lnTo>
                      <a:lnTo>
                        <a:pt x="260" y="262"/>
                      </a:lnTo>
                      <a:lnTo>
                        <a:pt x="248" y="272"/>
                      </a:lnTo>
                      <a:lnTo>
                        <a:pt x="236" y="280"/>
                      </a:lnTo>
                      <a:lnTo>
                        <a:pt x="224" y="288"/>
                      </a:lnTo>
                      <a:lnTo>
                        <a:pt x="212" y="294"/>
                      </a:lnTo>
                      <a:lnTo>
                        <a:pt x="198" y="300"/>
                      </a:lnTo>
                      <a:lnTo>
                        <a:pt x="182" y="302"/>
                      </a:lnTo>
                      <a:lnTo>
                        <a:pt x="168" y="306"/>
                      </a:lnTo>
                      <a:lnTo>
                        <a:pt x="152" y="306"/>
                      </a:lnTo>
                      <a:lnTo>
                        <a:pt x="152" y="306"/>
                      </a:lnTo>
                      <a:close/>
                      <a:moveTo>
                        <a:pt x="152" y="106"/>
                      </a:moveTo>
                      <a:lnTo>
                        <a:pt x="152" y="106"/>
                      </a:lnTo>
                      <a:lnTo>
                        <a:pt x="142" y="106"/>
                      </a:lnTo>
                      <a:lnTo>
                        <a:pt x="134" y="110"/>
                      </a:lnTo>
                      <a:lnTo>
                        <a:pt x="126" y="114"/>
                      </a:lnTo>
                      <a:lnTo>
                        <a:pt x="118" y="120"/>
                      </a:lnTo>
                      <a:lnTo>
                        <a:pt x="112" y="126"/>
                      </a:lnTo>
                      <a:lnTo>
                        <a:pt x="108" y="134"/>
                      </a:lnTo>
                      <a:lnTo>
                        <a:pt x="106" y="144"/>
                      </a:lnTo>
                      <a:lnTo>
                        <a:pt x="104" y="154"/>
                      </a:lnTo>
                      <a:lnTo>
                        <a:pt x="104" y="154"/>
                      </a:lnTo>
                      <a:lnTo>
                        <a:pt x="106" y="164"/>
                      </a:lnTo>
                      <a:lnTo>
                        <a:pt x="108" y="172"/>
                      </a:lnTo>
                      <a:lnTo>
                        <a:pt x="112" y="180"/>
                      </a:lnTo>
                      <a:lnTo>
                        <a:pt x="118" y="188"/>
                      </a:lnTo>
                      <a:lnTo>
                        <a:pt x="126" y="192"/>
                      </a:lnTo>
                      <a:lnTo>
                        <a:pt x="134" y="198"/>
                      </a:lnTo>
                      <a:lnTo>
                        <a:pt x="142" y="200"/>
                      </a:lnTo>
                      <a:lnTo>
                        <a:pt x="152" y="202"/>
                      </a:lnTo>
                      <a:lnTo>
                        <a:pt x="152" y="202"/>
                      </a:lnTo>
                      <a:lnTo>
                        <a:pt x="162" y="200"/>
                      </a:lnTo>
                      <a:lnTo>
                        <a:pt x="170" y="198"/>
                      </a:lnTo>
                      <a:lnTo>
                        <a:pt x="178" y="192"/>
                      </a:lnTo>
                      <a:lnTo>
                        <a:pt x="186" y="188"/>
                      </a:lnTo>
                      <a:lnTo>
                        <a:pt x="192" y="180"/>
                      </a:lnTo>
                      <a:lnTo>
                        <a:pt x="196" y="172"/>
                      </a:lnTo>
                      <a:lnTo>
                        <a:pt x="198" y="164"/>
                      </a:lnTo>
                      <a:lnTo>
                        <a:pt x="200" y="154"/>
                      </a:lnTo>
                      <a:lnTo>
                        <a:pt x="200" y="154"/>
                      </a:lnTo>
                      <a:lnTo>
                        <a:pt x="198" y="144"/>
                      </a:lnTo>
                      <a:lnTo>
                        <a:pt x="196" y="134"/>
                      </a:lnTo>
                      <a:lnTo>
                        <a:pt x="192" y="126"/>
                      </a:lnTo>
                      <a:lnTo>
                        <a:pt x="186" y="120"/>
                      </a:lnTo>
                      <a:lnTo>
                        <a:pt x="178" y="114"/>
                      </a:lnTo>
                      <a:lnTo>
                        <a:pt x="170" y="110"/>
                      </a:lnTo>
                      <a:lnTo>
                        <a:pt x="162" y="106"/>
                      </a:lnTo>
                      <a:lnTo>
                        <a:pt x="152" y="106"/>
                      </a:lnTo>
                      <a:lnTo>
                        <a:pt x="152"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669"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30" name="Freeform 8">
                  <a:extLst>
                    <a:ext uri="{FF2B5EF4-FFF2-40B4-BE49-F238E27FC236}">
                      <a16:creationId xmlns:a16="http://schemas.microsoft.com/office/drawing/2014/main" id="{20F06315-F99A-4031-B48D-EB87D3F8F2A5}"/>
                    </a:ext>
                  </a:extLst>
                </p:cNvPr>
                <p:cNvSpPr>
                  <a:spLocks noEditPoints="1"/>
                </p:cNvSpPr>
                <p:nvPr/>
              </p:nvSpPr>
              <p:spPr bwMode="auto">
                <a:xfrm>
                  <a:off x="6245822" y="2850015"/>
                  <a:ext cx="185323" cy="185323"/>
                </a:xfrm>
                <a:custGeom>
                  <a:avLst/>
                  <a:gdLst>
                    <a:gd name="T0" fmla="*/ 154 w 306"/>
                    <a:gd name="T1" fmla="*/ 306 h 306"/>
                    <a:gd name="T2" fmla="*/ 122 w 306"/>
                    <a:gd name="T3" fmla="*/ 302 h 306"/>
                    <a:gd name="T4" fmla="*/ 94 w 306"/>
                    <a:gd name="T5" fmla="*/ 294 h 306"/>
                    <a:gd name="T6" fmla="*/ 68 w 306"/>
                    <a:gd name="T7" fmla="*/ 280 h 306"/>
                    <a:gd name="T8" fmla="*/ 46 w 306"/>
                    <a:gd name="T9" fmla="*/ 262 h 306"/>
                    <a:gd name="T10" fmla="*/ 26 w 306"/>
                    <a:gd name="T11" fmla="*/ 238 h 306"/>
                    <a:gd name="T12" fmla="*/ 12 w 306"/>
                    <a:gd name="T13" fmla="*/ 212 h 306"/>
                    <a:gd name="T14" fmla="*/ 4 w 306"/>
                    <a:gd name="T15" fmla="*/ 184 h 306"/>
                    <a:gd name="T16" fmla="*/ 0 w 306"/>
                    <a:gd name="T17" fmla="*/ 154 h 306"/>
                    <a:gd name="T18" fmla="*/ 2 w 306"/>
                    <a:gd name="T19" fmla="*/ 138 h 306"/>
                    <a:gd name="T20" fmla="*/ 8 w 306"/>
                    <a:gd name="T21" fmla="*/ 108 h 306"/>
                    <a:gd name="T22" fmla="*/ 18 w 306"/>
                    <a:gd name="T23" fmla="*/ 80 h 306"/>
                    <a:gd name="T24" fmla="*/ 36 w 306"/>
                    <a:gd name="T25" fmla="*/ 56 h 306"/>
                    <a:gd name="T26" fmla="*/ 56 w 306"/>
                    <a:gd name="T27" fmla="*/ 36 h 306"/>
                    <a:gd name="T28" fmla="*/ 80 w 306"/>
                    <a:gd name="T29" fmla="*/ 18 h 306"/>
                    <a:gd name="T30" fmla="*/ 108 w 306"/>
                    <a:gd name="T31" fmla="*/ 8 h 306"/>
                    <a:gd name="T32" fmla="*/ 138 w 306"/>
                    <a:gd name="T33" fmla="*/ 2 h 306"/>
                    <a:gd name="T34" fmla="*/ 154 w 306"/>
                    <a:gd name="T35" fmla="*/ 0 h 306"/>
                    <a:gd name="T36" fmla="*/ 184 w 306"/>
                    <a:gd name="T37" fmla="*/ 4 h 306"/>
                    <a:gd name="T38" fmla="*/ 212 w 306"/>
                    <a:gd name="T39" fmla="*/ 12 h 306"/>
                    <a:gd name="T40" fmla="*/ 238 w 306"/>
                    <a:gd name="T41" fmla="*/ 26 h 306"/>
                    <a:gd name="T42" fmla="*/ 260 w 306"/>
                    <a:gd name="T43" fmla="*/ 46 h 306"/>
                    <a:gd name="T44" fmla="*/ 280 w 306"/>
                    <a:gd name="T45" fmla="*/ 68 h 306"/>
                    <a:gd name="T46" fmla="*/ 294 w 306"/>
                    <a:gd name="T47" fmla="*/ 94 h 306"/>
                    <a:gd name="T48" fmla="*/ 302 w 306"/>
                    <a:gd name="T49" fmla="*/ 122 h 306"/>
                    <a:gd name="T50" fmla="*/ 306 w 306"/>
                    <a:gd name="T51" fmla="*/ 154 h 306"/>
                    <a:gd name="T52" fmla="*/ 304 w 306"/>
                    <a:gd name="T53" fmla="*/ 168 h 306"/>
                    <a:gd name="T54" fmla="*/ 298 w 306"/>
                    <a:gd name="T55" fmla="*/ 198 h 306"/>
                    <a:gd name="T56" fmla="*/ 288 w 306"/>
                    <a:gd name="T57" fmla="*/ 226 h 306"/>
                    <a:gd name="T58" fmla="*/ 270 w 306"/>
                    <a:gd name="T59" fmla="*/ 250 h 306"/>
                    <a:gd name="T60" fmla="*/ 250 w 306"/>
                    <a:gd name="T61" fmla="*/ 270 h 306"/>
                    <a:gd name="T62" fmla="*/ 226 w 306"/>
                    <a:gd name="T63" fmla="*/ 288 h 306"/>
                    <a:gd name="T64" fmla="*/ 198 w 306"/>
                    <a:gd name="T65" fmla="*/ 298 h 306"/>
                    <a:gd name="T66" fmla="*/ 168 w 306"/>
                    <a:gd name="T67" fmla="*/ 306 h 306"/>
                    <a:gd name="T68" fmla="*/ 154 w 306"/>
                    <a:gd name="T69" fmla="*/ 306 h 306"/>
                    <a:gd name="T70" fmla="*/ 154 w 306"/>
                    <a:gd name="T71" fmla="*/ 106 h 306"/>
                    <a:gd name="T72" fmla="*/ 134 w 306"/>
                    <a:gd name="T73" fmla="*/ 110 h 306"/>
                    <a:gd name="T74" fmla="*/ 120 w 306"/>
                    <a:gd name="T75" fmla="*/ 120 h 306"/>
                    <a:gd name="T76" fmla="*/ 110 w 306"/>
                    <a:gd name="T77" fmla="*/ 134 h 306"/>
                    <a:gd name="T78" fmla="*/ 106 w 306"/>
                    <a:gd name="T79" fmla="*/ 154 h 306"/>
                    <a:gd name="T80" fmla="*/ 106 w 306"/>
                    <a:gd name="T81" fmla="*/ 162 h 306"/>
                    <a:gd name="T82" fmla="*/ 114 w 306"/>
                    <a:gd name="T83" fmla="*/ 180 h 306"/>
                    <a:gd name="T84" fmla="*/ 126 w 306"/>
                    <a:gd name="T85" fmla="*/ 192 h 306"/>
                    <a:gd name="T86" fmla="*/ 144 w 306"/>
                    <a:gd name="T87" fmla="*/ 200 h 306"/>
                    <a:gd name="T88" fmla="*/ 154 w 306"/>
                    <a:gd name="T89" fmla="*/ 200 h 306"/>
                    <a:gd name="T90" fmla="*/ 172 w 306"/>
                    <a:gd name="T91" fmla="*/ 198 h 306"/>
                    <a:gd name="T92" fmla="*/ 186 w 306"/>
                    <a:gd name="T93" fmla="*/ 186 h 306"/>
                    <a:gd name="T94" fmla="*/ 196 w 306"/>
                    <a:gd name="T95" fmla="*/ 172 h 306"/>
                    <a:gd name="T96" fmla="*/ 200 w 306"/>
                    <a:gd name="T97" fmla="*/ 154 h 306"/>
                    <a:gd name="T98" fmla="*/ 200 w 306"/>
                    <a:gd name="T99" fmla="*/ 144 h 306"/>
                    <a:gd name="T100" fmla="*/ 192 w 306"/>
                    <a:gd name="T101" fmla="*/ 126 h 306"/>
                    <a:gd name="T102" fmla="*/ 180 w 306"/>
                    <a:gd name="T103" fmla="*/ 114 h 306"/>
                    <a:gd name="T104" fmla="*/ 162 w 306"/>
                    <a:gd name="T105" fmla="*/ 106 h 306"/>
                    <a:gd name="T106" fmla="*/ 154 w 306"/>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6" h="306">
                      <a:moveTo>
                        <a:pt x="154" y="306"/>
                      </a:moveTo>
                      <a:lnTo>
                        <a:pt x="154" y="306"/>
                      </a:lnTo>
                      <a:lnTo>
                        <a:pt x="138" y="306"/>
                      </a:lnTo>
                      <a:lnTo>
                        <a:pt x="122" y="302"/>
                      </a:lnTo>
                      <a:lnTo>
                        <a:pt x="108" y="298"/>
                      </a:lnTo>
                      <a:lnTo>
                        <a:pt x="94" y="294"/>
                      </a:lnTo>
                      <a:lnTo>
                        <a:pt x="80" y="288"/>
                      </a:lnTo>
                      <a:lnTo>
                        <a:pt x="68" y="280"/>
                      </a:lnTo>
                      <a:lnTo>
                        <a:pt x="56" y="270"/>
                      </a:lnTo>
                      <a:lnTo>
                        <a:pt x="46" y="262"/>
                      </a:lnTo>
                      <a:lnTo>
                        <a:pt x="36" y="250"/>
                      </a:lnTo>
                      <a:lnTo>
                        <a:pt x="26" y="238"/>
                      </a:lnTo>
                      <a:lnTo>
                        <a:pt x="18" y="226"/>
                      </a:lnTo>
                      <a:lnTo>
                        <a:pt x="12" y="212"/>
                      </a:lnTo>
                      <a:lnTo>
                        <a:pt x="8" y="198"/>
                      </a:lnTo>
                      <a:lnTo>
                        <a:pt x="4" y="184"/>
                      </a:lnTo>
                      <a:lnTo>
                        <a:pt x="2" y="168"/>
                      </a:lnTo>
                      <a:lnTo>
                        <a:pt x="0" y="154"/>
                      </a:lnTo>
                      <a:lnTo>
                        <a:pt x="0" y="154"/>
                      </a:lnTo>
                      <a:lnTo>
                        <a:pt x="2" y="138"/>
                      </a:lnTo>
                      <a:lnTo>
                        <a:pt x="4" y="122"/>
                      </a:lnTo>
                      <a:lnTo>
                        <a:pt x="8" y="108"/>
                      </a:lnTo>
                      <a:lnTo>
                        <a:pt x="12" y="94"/>
                      </a:lnTo>
                      <a:lnTo>
                        <a:pt x="18" y="80"/>
                      </a:lnTo>
                      <a:lnTo>
                        <a:pt x="26" y="68"/>
                      </a:lnTo>
                      <a:lnTo>
                        <a:pt x="36" y="56"/>
                      </a:lnTo>
                      <a:lnTo>
                        <a:pt x="46" y="46"/>
                      </a:lnTo>
                      <a:lnTo>
                        <a:pt x="56" y="36"/>
                      </a:lnTo>
                      <a:lnTo>
                        <a:pt x="68" y="26"/>
                      </a:lnTo>
                      <a:lnTo>
                        <a:pt x="80" y="18"/>
                      </a:lnTo>
                      <a:lnTo>
                        <a:pt x="94" y="12"/>
                      </a:lnTo>
                      <a:lnTo>
                        <a:pt x="108" y="8"/>
                      </a:lnTo>
                      <a:lnTo>
                        <a:pt x="122" y="4"/>
                      </a:lnTo>
                      <a:lnTo>
                        <a:pt x="138" y="2"/>
                      </a:lnTo>
                      <a:lnTo>
                        <a:pt x="154" y="0"/>
                      </a:lnTo>
                      <a:lnTo>
                        <a:pt x="154" y="0"/>
                      </a:lnTo>
                      <a:lnTo>
                        <a:pt x="168" y="2"/>
                      </a:lnTo>
                      <a:lnTo>
                        <a:pt x="184" y="4"/>
                      </a:lnTo>
                      <a:lnTo>
                        <a:pt x="198" y="8"/>
                      </a:lnTo>
                      <a:lnTo>
                        <a:pt x="212" y="12"/>
                      </a:lnTo>
                      <a:lnTo>
                        <a:pt x="226" y="18"/>
                      </a:lnTo>
                      <a:lnTo>
                        <a:pt x="238" y="26"/>
                      </a:lnTo>
                      <a:lnTo>
                        <a:pt x="250" y="36"/>
                      </a:lnTo>
                      <a:lnTo>
                        <a:pt x="260" y="46"/>
                      </a:lnTo>
                      <a:lnTo>
                        <a:pt x="270" y="56"/>
                      </a:lnTo>
                      <a:lnTo>
                        <a:pt x="280" y="68"/>
                      </a:lnTo>
                      <a:lnTo>
                        <a:pt x="288" y="80"/>
                      </a:lnTo>
                      <a:lnTo>
                        <a:pt x="294" y="94"/>
                      </a:lnTo>
                      <a:lnTo>
                        <a:pt x="298" y="108"/>
                      </a:lnTo>
                      <a:lnTo>
                        <a:pt x="302" y="122"/>
                      </a:lnTo>
                      <a:lnTo>
                        <a:pt x="304" y="138"/>
                      </a:lnTo>
                      <a:lnTo>
                        <a:pt x="306" y="154"/>
                      </a:lnTo>
                      <a:lnTo>
                        <a:pt x="306" y="154"/>
                      </a:lnTo>
                      <a:lnTo>
                        <a:pt x="304" y="168"/>
                      </a:lnTo>
                      <a:lnTo>
                        <a:pt x="302" y="184"/>
                      </a:lnTo>
                      <a:lnTo>
                        <a:pt x="298" y="198"/>
                      </a:lnTo>
                      <a:lnTo>
                        <a:pt x="294" y="212"/>
                      </a:lnTo>
                      <a:lnTo>
                        <a:pt x="288" y="226"/>
                      </a:lnTo>
                      <a:lnTo>
                        <a:pt x="280" y="238"/>
                      </a:lnTo>
                      <a:lnTo>
                        <a:pt x="270" y="250"/>
                      </a:lnTo>
                      <a:lnTo>
                        <a:pt x="260" y="262"/>
                      </a:lnTo>
                      <a:lnTo>
                        <a:pt x="250" y="270"/>
                      </a:lnTo>
                      <a:lnTo>
                        <a:pt x="238" y="280"/>
                      </a:lnTo>
                      <a:lnTo>
                        <a:pt x="226" y="288"/>
                      </a:lnTo>
                      <a:lnTo>
                        <a:pt x="212" y="294"/>
                      </a:lnTo>
                      <a:lnTo>
                        <a:pt x="198" y="298"/>
                      </a:lnTo>
                      <a:lnTo>
                        <a:pt x="184" y="302"/>
                      </a:lnTo>
                      <a:lnTo>
                        <a:pt x="168" y="306"/>
                      </a:lnTo>
                      <a:lnTo>
                        <a:pt x="154" y="306"/>
                      </a:lnTo>
                      <a:lnTo>
                        <a:pt x="154" y="306"/>
                      </a:lnTo>
                      <a:close/>
                      <a:moveTo>
                        <a:pt x="154" y="106"/>
                      </a:moveTo>
                      <a:lnTo>
                        <a:pt x="154" y="106"/>
                      </a:lnTo>
                      <a:lnTo>
                        <a:pt x="144" y="106"/>
                      </a:lnTo>
                      <a:lnTo>
                        <a:pt x="134" y="110"/>
                      </a:lnTo>
                      <a:lnTo>
                        <a:pt x="126" y="114"/>
                      </a:lnTo>
                      <a:lnTo>
                        <a:pt x="120" y="120"/>
                      </a:lnTo>
                      <a:lnTo>
                        <a:pt x="114" y="126"/>
                      </a:lnTo>
                      <a:lnTo>
                        <a:pt x="110" y="134"/>
                      </a:lnTo>
                      <a:lnTo>
                        <a:pt x="106" y="144"/>
                      </a:lnTo>
                      <a:lnTo>
                        <a:pt x="106" y="154"/>
                      </a:lnTo>
                      <a:lnTo>
                        <a:pt x="106" y="154"/>
                      </a:lnTo>
                      <a:lnTo>
                        <a:pt x="106" y="162"/>
                      </a:lnTo>
                      <a:lnTo>
                        <a:pt x="110" y="172"/>
                      </a:lnTo>
                      <a:lnTo>
                        <a:pt x="114" y="180"/>
                      </a:lnTo>
                      <a:lnTo>
                        <a:pt x="120" y="186"/>
                      </a:lnTo>
                      <a:lnTo>
                        <a:pt x="126" y="192"/>
                      </a:lnTo>
                      <a:lnTo>
                        <a:pt x="134" y="198"/>
                      </a:lnTo>
                      <a:lnTo>
                        <a:pt x="144" y="200"/>
                      </a:lnTo>
                      <a:lnTo>
                        <a:pt x="154" y="200"/>
                      </a:lnTo>
                      <a:lnTo>
                        <a:pt x="154" y="200"/>
                      </a:lnTo>
                      <a:lnTo>
                        <a:pt x="162" y="200"/>
                      </a:lnTo>
                      <a:lnTo>
                        <a:pt x="172" y="198"/>
                      </a:lnTo>
                      <a:lnTo>
                        <a:pt x="180" y="192"/>
                      </a:lnTo>
                      <a:lnTo>
                        <a:pt x="186" y="186"/>
                      </a:lnTo>
                      <a:lnTo>
                        <a:pt x="192" y="180"/>
                      </a:lnTo>
                      <a:lnTo>
                        <a:pt x="196" y="172"/>
                      </a:lnTo>
                      <a:lnTo>
                        <a:pt x="200" y="162"/>
                      </a:lnTo>
                      <a:lnTo>
                        <a:pt x="200" y="154"/>
                      </a:lnTo>
                      <a:lnTo>
                        <a:pt x="200" y="154"/>
                      </a:lnTo>
                      <a:lnTo>
                        <a:pt x="200" y="144"/>
                      </a:lnTo>
                      <a:lnTo>
                        <a:pt x="196" y="134"/>
                      </a:lnTo>
                      <a:lnTo>
                        <a:pt x="192" y="126"/>
                      </a:lnTo>
                      <a:lnTo>
                        <a:pt x="186" y="120"/>
                      </a:lnTo>
                      <a:lnTo>
                        <a:pt x="180" y="114"/>
                      </a:lnTo>
                      <a:lnTo>
                        <a:pt x="172" y="110"/>
                      </a:lnTo>
                      <a:lnTo>
                        <a:pt x="162" y="106"/>
                      </a:lnTo>
                      <a:lnTo>
                        <a:pt x="154" y="106"/>
                      </a:lnTo>
                      <a:lnTo>
                        <a:pt x="154"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669"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31" name="Freeform 9">
                  <a:extLst>
                    <a:ext uri="{FF2B5EF4-FFF2-40B4-BE49-F238E27FC236}">
                      <a16:creationId xmlns:a16="http://schemas.microsoft.com/office/drawing/2014/main" id="{926B0734-3772-4B41-BDCE-71F7EEA464D3}"/>
                    </a:ext>
                  </a:extLst>
                </p:cNvPr>
                <p:cNvSpPr>
                  <a:spLocks/>
                </p:cNvSpPr>
                <p:nvPr/>
              </p:nvSpPr>
              <p:spPr bwMode="auto">
                <a:xfrm>
                  <a:off x="5875176" y="3006268"/>
                  <a:ext cx="190168" cy="102957"/>
                </a:xfrm>
                <a:custGeom>
                  <a:avLst/>
                  <a:gdLst>
                    <a:gd name="T0" fmla="*/ 262 w 314"/>
                    <a:gd name="T1" fmla="*/ 170 h 170"/>
                    <a:gd name="T2" fmla="*/ 262 w 314"/>
                    <a:gd name="T3" fmla="*/ 170 h 170"/>
                    <a:gd name="T4" fmla="*/ 254 w 314"/>
                    <a:gd name="T5" fmla="*/ 170 h 170"/>
                    <a:gd name="T6" fmla="*/ 246 w 314"/>
                    <a:gd name="T7" fmla="*/ 168 h 170"/>
                    <a:gd name="T8" fmla="*/ 36 w 314"/>
                    <a:gd name="T9" fmla="*/ 104 h 170"/>
                    <a:gd name="T10" fmla="*/ 36 w 314"/>
                    <a:gd name="T11" fmla="*/ 104 h 170"/>
                    <a:gd name="T12" fmla="*/ 26 w 314"/>
                    <a:gd name="T13" fmla="*/ 100 h 170"/>
                    <a:gd name="T14" fmla="*/ 18 w 314"/>
                    <a:gd name="T15" fmla="*/ 94 h 170"/>
                    <a:gd name="T16" fmla="*/ 10 w 314"/>
                    <a:gd name="T17" fmla="*/ 86 h 170"/>
                    <a:gd name="T18" fmla="*/ 6 w 314"/>
                    <a:gd name="T19" fmla="*/ 78 h 170"/>
                    <a:gd name="T20" fmla="*/ 2 w 314"/>
                    <a:gd name="T21" fmla="*/ 68 h 170"/>
                    <a:gd name="T22" fmla="*/ 0 w 314"/>
                    <a:gd name="T23" fmla="*/ 58 h 170"/>
                    <a:gd name="T24" fmla="*/ 0 w 314"/>
                    <a:gd name="T25" fmla="*/ 48 h 170"/>
                    <a:gd name="T26" fmla="*/ 2 w 314"/>
                    <a:gd name="T27" fmla="*/ 38 h 170"/>
                    <a:gd name="T28" fmla="*/ 2 w 314"/>
                    <a:gd name="T29" fmla="*/ 38 h 170"/>
                    <a:gd name="T30" fmla="*/ 6 w 314"/>
                    <a:gd name="T31" fmla="*/ 28 h 170"/>
                    <a:gd name="T32" fmla="*/ 12 w 314"/>
                    <a:gd name="T33" fmla="*/ 20 h 170"/>
                    <a:gd name="T34" fmla="*/ 18 w 314"/>
                    <a:gd name="T35" fmla="*/ 12 h 170"/>
                    <a:gd name="T36" fmla="*/ 28 w 314"/>
                    <a:gd name="T37" fmla="*/ 6 h 170"/>
                    <a:gd name="T38" fmla="*/ 36 w 314"/>
                    <a:gd name="T39" fmla="*/ 2 h 170"/>
                    <a:gd name="T40" fmla="*/ 46 w 314"/>
                    <a:gd name="T41" fmla="*/ 0 h 170"/>
                    <a:gd name="T42" fmla="*/ 56 w 314"/>
                    <a:gd name="T43" fmla="*/ 0 h 170"/>
                    <a:gd name="T44" fmla="*/ 68 w 314"/>
                    <a:gd name="T45" fmla="*/ 4 h 170"/>
                    <a:gd name="T46" fmla="*/ 278 w 314"/>
                    <a:gd name="T47" fmla="*/ 68 h 170"/>
                    <a:gd name="T48" fmla="*/ 278 w 314"/>
                    <a:gd name="T49" fmla="*/ 68 h 170"/>
                    <a:gd name="T50" fmla="*/ 286 w 314"/>
                    <a:gd name="T51" fmla="*/ 72 h 170"/>
                    <a:gd name="T52" fmla="*/ 296 w 314"/>
                    <a:gd name="T53" fmla="*/ 78 h 170"/>
                    <a:gd name="T54" fmla="*/ 302 w 314"/>
                    <a:gd name="T55" fmla="*/ 86 h 170"/>
                    <a:gd name="T56" fmla="*/ 308 w 314"/>
                    <a:gd name="T57" fmla="*/ 94 h 170"/>
                    <a:gd name="T58" fmla="*/ 312 w 314"/>
                    <a:gd name="T59" fmla="*/ 104 h 170"/>
                    <a:gd name="T60" fmla="*/ 314 w 314"/>
                    <a:gd name="T61" fmla="*/ 114 h 170"/>
                    <a:gd name="T62" fmla="*/ 314 w 314"/>
                    <a:gd name="T63" fmla="*/ 124 h 170"/>
                    <a:gd name="T64" fmla="*/ 312 w 314"/>
                    <a:gd name="T65" fmla="*/ 134 h 170"/>
                    <a:gd name="T66" fmla="*/ 312 w 314"/>
                    <a:gd name="T67" fmla="*/ 134 h 170"/>
                    <a:gd name="T68" fmla="*/ 308 w 314"/>
                    <a:gd name="T69" fmla="*/ 142 h 170"/>
                    <a:gd name="T70" fmla="*/ 304 w 314"/>
                    <a:gd name="T71" fmla="*/ 150 h 170"/>
                    <a:gd name="T72" fmla="*/ 298 w 314"/>
                    <a:gd name="T73" fmla="*/ 156 h 170"/>
                    <a:gd name="T74" fmla="*/ 292 w 314"/>
                    <a:gd name="T75" fmla="*/ 160 h 170"/>
                    <a:gd name="T76" fmla="*/ 286 w 314"/>
                    <a:gd name="T77" fmla="*/ 166 h 170"/>
                    <a:gd name="T78" fmla="*/ 278 w 314"/>
                    <a:gd name="T79" fmla="*/ 168 h 170"/>
                    <a:gd name="T80" fmla="*/ 270 w 314"/>
                    <a:gd name="T81" fmla="*/ 170 h 170"/>
                    <a:gd name="T82" fmla="*/ 262 w 314"/>
                    <a:gd name="T83" fmla="*/ 170 h 170"/>
                    <a:gd name="T84" fmla="*/ 262 w 314"/>
                    <a:gd name="T85" fmla="*/ 17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4" h="170">
                      <a:moveTo>
                        <a:pt x="262" y="170"/>
                      </a:moveTo>
                      <a:lnTo>
                        <a:pt x="262" y="170"/>
                      </a:lnTo>
                      <a:lnTo>
                        <a:pt x="254" y="170"/>
                      </a:lnTo>
                      <a:lnTo>
                        <a:pt x="246" y="168"/>
                      </a:lnTo>
                      <a:lnTo>
                        <a:pt x="36" y="104"/>
                      </a:lnTo>
                      <a:lnTo>
                        <a:pt x="36" y="104"/>
                      </a:lnTo>
                      <a:lnTo>
                        <a:pt x="26" y="100"/>
                      </a:lnTo>
                      <a:lnTo>
                        <a:pt x="18" y="94"/>
                      </a:lnTo>
                      <a:lnTo>
                        <a:pt x="10" y="86"/>
                      </a:lnTo>
                      <a:lnTo>
                        <a:pt x="6" y="78"/>
                      </a:lnTo>
                      <a:lnTo>
                        <a:pt x="2" y="68"/>
                      </a:lnTo>
                      <a:lnTo>
                        <a:pt x="0" y="58"/>
                      </a:lnTo>
                      <a:lnTo>
                        <a:pt x="0" y="48"/>
                      </a:lnTo>
                      <a:lnTo>
                        <a:pt x="2" y="38"/>
                      </a:lnTo>
                      <a:lnTo>
                        <a:pt x="2" y="38"/>
                      </a:lnTo>
                      <a:lnTo>
                        <a:pt x="6" y="28"/>
                      </a:lnTo>
                      <a:lnTo>
                        <a:pt x="12" y="20"/>
                      </a:lnTo>
                      <a:lnTo>
                        <a:pt x="18" y="12"/>
                      </a:lnTo>
                      <a:lnTo>
                        <a:pt x="28" y="6"/>
                      </a:lnTo>
                      <a:lnTo>
                        <a:pt x="36" y="2"/>
                      </a:lnTo>
                      <a:lnTo>
                        <a:pt x="46" y="0"/>
                      </a:lnTo>
                      <a:lnTo>
                        <a:pt x="56" y="0"/>
                      </a:lnTo>
                      <a:lnTo>
                        <a:pt x="68" y="4"/>
                      </a:lnTo>
                      <a:lnTo>
                        <a:pt x="278" y="68"/>
                      </a:lnTo>
                      <a:lnTo>
                        <a:pt x="278" y="68"/>
                      </a:lnTo>
                      <a:lnTo>
                        <a:pt x="286" y="72"/>
                      </a:lnTo>
                      <a:lnTo>
                        <a:pt x="296" y="78"/>
                      </a:lnTo>
                      <a:lnTo>
                        <a:pt x="302" y="86"/>
                      </a:lnTo>
                      <a:lnTo>
                        <a:pt x="308" y="94"/>
                      </a:lnTo>
                      <a:lnTo>
                        <a:pt x="312" y="104"/>
                      </a:lnTo>
                      <a:lnTo>
                        <a:pt x="314" y="114"/>
                      </a:lnTo>
                      <a:lnTo>
                        <a:pt x="314" y="124"/>
                      </a:lnTo>
                      <a:lnTo>
                        <a:pt x="312" y="134"/>
                      </a:lnTo>
                      <a:lnTo>
                        <a:pt x="312" y="134"/>
                      </a:lnTo>
                      <a:lnTo>
                        <a:pt x="308" y="142"/>
                      </a:lnTo>
                      <a:lnTo>
                        <a:pt x="304" y="150"/>
                      </a:lnTo>
                      <a:lnTo>
                        <a:pt x="298" y="156"/>
                      </a:lnTo>
                      <a:lnTo>
                        <a:pt x="292" y="160"/>
                      </a:lnTo>
                      <a:lnTo>
                        <a:pt x="286" y="166"/>
                      </a:lnTo>
                      <a:lnTo>
                        <a:pt x="278" y="168"/>
                      </a:lnTo>
                      <a:lnTo>
                        <a:pt x="270" y="170"/>
                      </a:lnTo>
                      <a:lnTo>
                        <a:pt x="262" y="170"/>
                      </a:lnTo>
                      <a:lnTo>
                        <a:pt x="262" y="170"/>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669"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32" name="Freeform 10">
                  <a:extLst>
                    <a:ext uri="{FF2B5EF4-FFF2-40B4-BE49-F238E27FC236}">
                      <a16:creationId xmlns:a16="http://schemas.microsoft.com/office/drawing/2014/main" id="{BFED9925-530F-4335-9C61-434C5E20FCA3}"/>
                    </a:ext>
                  </a:extLst>
                </p:cNvPr>
                <p:cNvSpPr>
                  <a:spLocks/>
                </p:cNvSpPr>
                <p:nvPr/>
              </p:nvSpPr>
              <p:spPr bwMode="auto">
                <a:xfrm>
                  <a:off x="6123485" y="2952972"/>
                  <a:ext cx="202281" cy="156253"/>
                </a:xfrm>
                <a:custGeom>
                  <a:avLst/>
                  <a:gdLst>
                    <a:gd name="T0" fmla="*/ 52 w 334"/>
                    <a:gd name="T1" fmla="*/ 258 h 258"/>
                    <a:gd name="T2" fmla="*/ 52 w 334"/>
                    <a:gd name="T3" fmla="*/ 258 h 258"/>
                    <a:gd name="T4" fmla="*/ 40 w 334"/>
                    <a:gd name="T5" fmla="*/ 258 h 258"/>
                    <a:gd name="T6" fmla="*/ 28 w 334"/>
                    <a:gd name="T7" fmla="*/ 252 h 258"/>
                    <a:gd name="T8" fmla="*/ 16 w 334"/>
                    <a:gd name="T9" fmla="*/ 246 h 258"/>
                    <a:gd name="T10" fmla="*/ 8 w 334"/>
                    <a:gd name="T11" fmla="*/ 236 h 258"/>
                    <a:gd name="T12" fmla="*/ 8 w 334"/>
                    <a:gd name="T13" fmla="*/ 236 h 258"/>
                    <a:gd name="T14" fmla="*/ 4 w 334"/>
                    <a:gd name="T15" fmla="*/ 226 h 258"/>
                    <a:gd name="T16" fmla="*/ 0 w 334"/>
                    <a:gd name="T17" fmla="*/ 216 h 258"/>
                    <a:gd name="T18" fmla="*/ 0 w 334"/>
                    <a:gd name="T19" fmla="*/ 206 h 258"/>
                    <a:gd name="T20" fmla="*/ 0 w 334"/>
                    <a:gd name="T21" fmla="*/ 196 h 258"/>
                    <a:gd name="T22" fmla="*/ 4 w 334"/>
                    <a:gd name="T23" fmla="*/ 186 h 258"/>
                    <a:gd name="T24" fmla="*/ 8 w 334"/>
                    <a:gd name="T25" fmla="*/ 178 h 258"/>
                    <a:gd name="T26" fmla="*/ 14 w 334"/>
                    <a:gd name="T27" fmla="*/ 170 h 258"/>
                    <a:gd name="T28" fmla="*/ 22 w 334"/>
                    <a:gd name="T29" fmla="*/ 162 h 258"/>
                    <a:gd name="T30" fmla="*/ 252 w 334"/>
                    <a:gd name="T31" fmla="*/ 8 h 258"/>
                    <a:gd name="T32" fmla="*/ 252 w 334"/>
                    <a:gd name="T33" fmla="*/ 8 h 258"/>
                    <a:gd name="T34" fmla="*/ 262 w 334"/>
                    <a:gd name="T35" fmla="*/ 4 h 258"/>
                    <a:gd name="T36" fmla="*/ 272 w 334"/>
                    <a:gd name="T37" fmla="*/ 0 h 258"/>
                    <a:gd name="T38" fmla="*/ 282 w 334"/>
                    <a:gd name="T39" fmla="*/ 0 h 258"/>
                    <a:gd name="T40" fmla="*/ 292 w 334"/>
                    <a:gd name="T41" fmla="*/ 0 h 258"/>
                    <a:gd name="T42" fmla="*/ 302 w 334"/>
                    <a:gd name="T43" fmla="*/ 4 h 258"/>
                    <a:gd name="T44" fmla="*/ 310 w 334"/>
                    <a:gd name="T45" fmla="*/ 8 h 258"/>
                    <a:gd name="T46" fmla="*/ 318 w 334"/>
                    <a:gd name="T47" fmla="*/ 14 h 258"/>
                    <a:gd name="T48" fmla="*/ 326 w 334"/>
                    <a:gd name="T49" fmla="*/ 22 h 258"/>
                    <a:gd name="T50" fmla="*/ 326 w 334"/>
                    <a:gd name="T51" fmla="*/ 22 h 258"/>
                    <a:gd name="T52" fmla="*/ 330 w 334"/>
                    <a:gd name="T53" fmla="*/ 32 h 258"/>
                    <a:gd name="T54" fmla="*/ 334 w 334"/>
                    <a:gd name="T55" fmla="*/ 42 h 258"/>
                    <a:gd name="T56" fmla="*/ 334 w 334"/>
                    <a:gd name="T57" fmla="*/ 52 h 258"/>
                    <a:gd name="T58" fmla="*/ 334 w 334"/>
                    <a:gd name="T59" fmla="*/ 62 h 258"/>
                    <a:gd name="T60" fmla="*/ 330 w 334"/>
                    <a:gd name="T61" fmla="*/ 72 h 258"/>
                    <a:gd name="T62" fmla="*/ 326 w 334"/>
                    <a:gd name="T63" fmla="*/ 80 h 258"/>
                    <a:gd name="T64" fmla="*/ 320 w 334"/>
                    <a:gd name="T65" fmla="*/ 88 h 258"/>
                    <a:gd name="T66" fmla="*/ 312 w 334"/>
                    <a:gd name="T67" fmla="*/ 96 h 258"/>
                    <a:gd name="T68" fmla="*/ 82 w 334"/>
                    <a:gd name="T69" fmla="*/ 250 h 258"/>
                    <a:gd name="T70" fmla="*/ 82 w 334"/>
                    <a:gd name="T71" fmla="*/ 250 h 258"/>
                    <a:gd name="T72" fmla="*/ 74 w 334"/>
                    <a:gd name="T73" fmla="*/ 254 h 258"/>
                    <a:gd name="T74" fmla="*/ 66 w 334"/>
                    <a:gd name="T75" fmla="*/ 256 h 258"/>
                    <a:gd name="T76" fmla="*/ 52 w 334"/>
                    <a:gd name="T77" fmla="*/ 258 h 258"/>
                    <a:gd name="T78" fmla="*/ 52 w 334"/>
                    <a:gd name="T79" fmla="*/ 258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34" h="258">
                      <a:moveTo>
                        <a:pt x="52" y="258"/>
                      </a:moveTo>
                      <a:lnTo>
                        <a:pt x="52" y="258"/>
                      </a:lnTo>
                      <a:lnTo>
                        <a:pt x="40" y="258"/>
                      </a:lnTo>
                      <a:lnTo>
                        <a:pt x="28" y="252"/>
                      </a:lnTo>
                      <a:lnTo>
                        <a:pt x="16" y="246"/>
                      </a:lnTo>
                      <a:lnTo>
                        <a:pt x="8" y="236"/>
                      </a:lnTo>
                      <a:lnTo>
                        <a:pt x="8" y="236"/>
                      </a:lnTo>
                      <a:lnTo>
                        <a:pt x="4" y="226"/>
                      </a:lnTo>
                      <a:lnTo>
                        <a:pt x="0" y="216"/>
                      </a:lnTo>
                      <a:lnTo>
                        <a:pt x="0" y="206"/>
                      </a:lnTo>
                      <a:lnTo>
                        <a:pt x="0" y="196"/>
                      </a:lnTo>
                      <a:lnTo>
                        <a:pt x="4" y="186"/>
                      </a:lnTo>
                      <a:lnTo>
                        <a:pt x="8" y="178"/>
                      </a:lnTo>
                      <a:lnTo>
                        <a:pt x="14" y="170"/>
                      </a:lnTo>
                      <a:lnTo>
                        <a:pt x="22" y="162"/>
                      </a:lnTo>
                      <a:lnTo>
                        <a:pt x="252" y="8"/>
                      </a:lnTo>
                      <a:lnTo>
                        <a:pt x="252" y="8"/>
                      </a:lnTo>
                      <a:lnTo>
                        <a:pt x="262" y="4"/>
                      </a:lnTo>
                      <a:lnTo>
                        <a:pt x="272" y="0"/>
                      </a:lnTo>
                      <a:lnTo>
                        <a:pt x="282" y="0"/>
                      </a:lnTo>
                      <a:lnTo>
                        <a:pt x="292" y="0"/>
                      </a:lnTo>
                      <a:lnTo>
                        <a:pt x="302" y="4"/>
                      </a:lnTo>
                      <a:lnTo>
                        <a:pt x="310" y="8"/>
                      </a:lnTo>
                      <a:lnTo>
                        <a:pt x="318" y="14"/>
                      </a:lnTo>
                      <a:lnTo>
                        <a:pt x="326" y="22"/>
                      </a:lnTo>
                      <a:lnTo>
                        <a:pt x="326" y="22"/>
                      </a:lnTo>
                      <a:lnTo>
                        <a:pt x="330" y="32"/>
                      </a:lnTo>
                      <a:lnTo>
                        <a:pt x="334" y="42"/>
                      </a:lnTo>
                      <a:lnTo>
                        <a:pt x="334" y="52"/>
                      </a:lnTo>
                      <a:lnTo>
                        <a:pt x="334" y="62"/>
                      </a:lnTo>
                      <a:lnTo>
                        <a:pt x="330" y="72"/>
                      </a:lnTo>
                      <a:lnTo>
                        <a:pt x="326" y="80"/>
                      </a:lnTo>
                      <a:lnTo>
                        <a:pt x="320" y="88"/>
                      </a:lnTo>
                      <a:lnTo>
                        <a:pt x="312" y="96"/>
                      </a:lnTo>
                      <a:lnTo>
                        <a:pt x="82" y="250"/>
                      </a:lnTo>
                      <a:lnTo>
                        <a:pt x="82" y="250"/>
                      </a:lnTo>
                      <a:lnTo>
                        <a:pt x="74" y="254"/>
                      </a:lnTo>
                      <a:lnTo>
                        <a:pt x="66" y="256"/>
                      </a:lnTo>
                      <a:lnTo>
                        <a:pt x="52" y="258"/>
                      </a:lnTo>
                      <a:lnTo>
                        <a:pt x="52" y="25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669"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33" name="Freeform 11">
                  <a:extLst>
                    <a:ext uri="{FF2B5EF4-FFF2-40B4-BE49-F238E27FC236}">
                      <a16:creationId xmlns:a16="http://schemas.microsoft.com/office/drawing/2014/main" id="{5D589916-594E-40B3-B642-DCAD367AD50B}"/>
                    </a:ext>
                  </a:extLst>
                </p:cNvPr>
                <p:cNvSpPr>
                  <a:spLocks/>
                </p:cNvSpPr>
                <p:nvPr/>
              </p:nvSpPr>
              <p:spPr bwMode="auto">
                <a:xfrm>
                  <a:off x="5628079" y="3026859"/>
                  <a:ext cx="208337" cy="180478"/>
                </a:xfrm>
                <a:custGeom>
                  <a:avLst/>
                  <a:gdLst>
                    <a:gd name="T0" fmla="*/ 52 w 344"/>
                    <a:gd name="T1" fmla="*/ 298 h 298"/>
                    <a:gd name="T2" fmla="*/ 52 w 344"/>
                    <a:gd name="T3" fmla="*/ 298 h 298"/>
                    <a:gd name="T4" fmla="*/ 42 w 344"/>
                    <a:gd name="T5" fmla="*/ 298 h 298"/>
                    <a:gd name="T6" fmla="*/ 30 w 344"/>
                    <a:gd name="T7" fmla="*/ 294 h 298"/>
                    <a:gd name="T8" fmla="*/ 20 w 344"/>
                    <a:gd name="T9" fmla="*/ 288 h 298"/>
                    <a:gd name="T10" fmla="*/ 12 w 344"/>
                    <a:gd name="T11" fmla="*/ 278 h 298"/>
                    <a:gd name="T12" fmla="*/ 12 w 344"/>
                    <a:gd name="T13" fmla="*/ 278 h 298"/>
                    <a:gd name="T14" fmla="*/ 6 w 344"/>
                    <a:gd name="T15" fmla="*/ 270 h 298"/>
                    <a:gd name="T16" fmla="*/ 2 w 344"/>
                    <a:gd name="T17" fmla="*/ 260 h 298"/>
                    <a:gd name="T18" fmla="*/ 0 w 344"/>
                    <a:gd name="T19" fmla="*/ 250 h 298"/>
                    <a:gd name="T20" fmla="*/ 0 w 344"/>
                    <a:gd name="T21" fmla="*/ 240 h 298"/>
                    <a:gd name="T22" fmla="*/ 2 w 344"/>
                    <a:gd name="T23" fmla="*/ 230 h 298"/>
                    <a:gd name="T24" fmla="*/ 6 w 344"/>
                    <a:gd name="T25" fmla="*/ 220 h 298"/>
                    <a:gd name="T26" fmla="*/ 12 w 344"/>
                    <a:gd name="T27" fmla="*/ 212 h 298"/>
                    <a:gd name="T28" fmla="*/ 20 w 344"/>
                    <a:gd name="T29" fmla="*/ 204 h 298"/>
                    <a:gd name="T30" fmla="*/ 260 w 344"/>
                    <a:gd name="T31" fmla="*/ 10 h 298"/>
                    <a:gd name="T32" fmla="*/ 260 w 344"/>
                    <a:gd name="T33" fmla="*/ 10 h 298"/>
                    <a:gd name="T34" fmla="*/ 268 w 344"/>
                    <a:gd name="T35" fmla="*/ 6 h 298"/>
                    <a:gd name="T36" fmla="*/ 278 w 344"/>
                    <a:gd name="T37" fmla="*/ 2 h 298"/>
                    <a:gd name="T38" fmla="*/ 288 w 344"/>
                    <a:gd name="T39" fmla="*/ 0 h 298"/>
                    <a:gd name="T40" fmla="*/ 298 w 344"/>
                    <a:gd name="T41" fmla="*/ 0 h 298"/>
                    <a:gd name="T42" fmla="*/ 308 w 344"/>
                    <a:gd name="T43" fmla="*/ 2 h 298"/>
                    <a:gd name="T44" fmla="*/ 318 w 344"/>
                    <a:gd name="T45" fmla="*/ 6 h 298"/>
                    <a:gd name="T46" fmla="*/ 326 w 344"/>
                    <a:gd name="T47" fmla="*/ 12 h 298"/>
                    <a:gd name="T48" fmla="*/ 334 w 344"/>
                    <a:gd name="T49" fmla="*/ 18 h 298"/>
                    <a:gd name="T50" fmla="*/ 334 w 344"/>
                    <a:gd name="T51" fmla="*/ 18 h 298"/>
                    <a:gd name="T52" fmla="*/ 340 w 344"/>
                    <a:gd name="T53" fmla="*/ 28 h 298"/>
                    <a:gd name="T54" fmla="*/ 344 w 344"/>
                    <a:gd name="T55" fmla="*/ 38 h 298"/>
                    <a:gd name="T56" fmla="*/ 344 w 344"/>
                    <a:gd name="T57" fmla="*/ 48 h 298"/>
                    <a:gd name="T58" fmla="*/ 344 w 344"/>
                    <a:gd name="T59" fmla="*/ 58 h 298"/>
                    <a:gd name="T60" fmla="*/ 342 w 344"/>
                    <a:gd name="T61" fmla="*/ 68 h 298"/>
                    <a:gd name="T62" fmla="*/ 338 w 344"/>
                    <a:gd name="T63" fmla="*/ 76 h 298"/>
                    <a:gd name="T64" fmla="*/ 334 w 344"/>
                    <a:gd name="T65" fmla="*/ 86 h 298"/>
                    <a:gd name="T66" fmla="*/ 326 w 344"/>
                    <a:gd name="T67" fmla="*/ 92 h 298"/>
                    <a:gd name="T68" fmla="*/ 86 w 344"/>
                    <a:gd name="T69" fmla="*/ 286 h 298"/>
                    <a:gd name="T70" fmla="*/ 86 w 344"/>
                    <a:gd name="T71" fmla="*/ 286 h 298"/>
                    <a:gd name="T72" fmla="*/ 78 w 344"/>
                    <a:gd name="T73" fmla="*/ 292 h 298"/>
                    <a:gd name="T74" fmla="*/ 70 w 344"/>
                    <a:gd name="T75" fmla="*/ 296 h 298"/>
                    <a:gd name="T76" fmla="*/ 62 w 344"/>
                    <a:gd name="T77" fmla="*/ 298 h 298"/>
                    <a:gd name="T78" fmla="*/ 52 w 344"/>
                    <a:gd name="T79" fmla="*/ 298 h 298"/>
                    <a:gd name="T80" fmla="*/ 52 w 344"/>
                    <a:gd name="T81" fmla="*/ 298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4" h="298">
                      <a:moveTo>
                        <a:pt x="52" y="298"/>
                      </a:moveTo>
                      <a:lnTo>
                        <a:pt x="52" y="298"/>
                      </a:lnTo>
                      <a:lnTo>
                        <a:pt x="42" y="298"/>
                      </a:lnTo>
                      <a:lnTo>
                        <a:pt x="30" y="294"/>
                      </a:lnTo>
                      <a:lnTo>
                        <a:pt x="20" y="288"/>
                      </a:lnTo>
                      <a:lnTo>
                        <a:pt x="12" y="278"/>
                      </a:lnTo>
                      <a:lnTo>
                        <a:pt x="12" y="278"/>
                      </a:lnTo>
                      <a:lnTo>
                        <a:pt x="6" y="270"/>
                      </a:lnTo>
                      <a:lnTo>
                        <a:pt x="2" y="260"/>
                      </a:lnTo>
                      <a:lnTo>
                        <a:pt x="0" y="250"/>
                      </a:lnTo>
                      <a:lnTo>
                        <a:pt x="0" y="240"/>
                      </a:lnTo>
                      <a:lnTo>
                        <a:pt x="2" y="230"/>
                      </a:lnTo>
                      <a:lnTo>
                        <a:pt x="6" y="220"/>
                      </a:lnTo>
                      <a:lnTo>
                        <a:pt x="12" y="212"/>
                      </a:lnTo>
                      <a:lnTo>
                        <a:pt x="20" y="204"/>
                      </a:lnTo>
                      <a:lnTo>
                        <a:pt x="260" y="10"/>
                      </a:lnTo>
                      <a:lnTo>
                        <a:pt x="260" y="10"/>
                      </a:lnTo>
                      <a:lnTo>
                        <a:pt x="268" y="6"/>
                      </a:lnTo>
                      <a:lnTo>
                        <a:pt x="278" y="2"/>
                      </a:lnTo>
                      <a:lnTo>
                        <a:pt x="288" y="0"/>
                      </a:lnTo>
                      <a:lnTo>
                        <a:pt x="298" y="0"/>
                      </a:lnTo>
                      <a:lnTo>
                        <a:pt x="308" y="2"/>
                      </a:lnTo>
                      <a:lnTo>
                        <a:pt x="318" y="6"/>
                      </a:lnTo>
                      <a:lnTo>
                        <a:pt x="326" y="12"/>
                      </a:lnTo>
                      <a:lnTo>
                        <a:pt x="334" y="18"/>
                      </a:lnTo>
                      <a:lnTo>
                        <a:pt x="334" y="18"/>
                      </a:lnTo>
                      <a:lnTo>
                        <a:pt x="340" y="28"/>
                      </a:lnTo>
                      <a:lnTo>
                        <a:pt x="344" y="38"/>
                      </a:lnTo>
                      <a:lnTo>
                        <a:pt x="344" y="48"/>
                      </a:lnTo>
                      <a:lnTo>
                        <a:pt x="344" y="58"/>
                      </a:lnTo>
                      <a:lnTo>
                        <a:pt x="342" y="68"/>
                      </a:lnTo>
                      <a:lnTo>
                        <a:pt x="338" y="76"/>
                      </a:lnTo>
                      <a:lnTo>
                        <a:pt x="334" y="86"/>
                      </a:lnTo>
                      <a:lnTo>
                        <a:pt x="326" y="92"/>
                      </a:lnTo>
                      <a:lnTo>
                        <a:pt x="86" y="286"/>
                      </a:lnTo>
                      <a:lnTo>
                        <a:pt x="86" y="286"/>
                      </a:lnTo>
                      <a:lnTo>
                        <a:pt x="78" y="292"/>
                      </a:lnTo>
                      <a:lnTo>
                        <a:pt x="70" y="296"/>
                      </a:lnTo>
                      <a:lnTo>
                        <a:pt x="62" y="298"/>
                      </a:lnTo>
                      <a:lnTo>
                        <a:pt x="52" y="298"/>
                      </a:lnTo>
                      <a:lnTo>
                        <a:pt x="52" y="29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669"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34" name="Oval 33">
                  <a:extLst>
                    <a:ext uri="{FF2B5EF4-FFF2-40B4-BE49-F238E27FC236}">
                      <a16:creationId xmlns:a16="http://schemas.microsoft.com/office/drawing/2014/main" id="{C32F3AE4-F432-43CC-B8E0-9CBAD53B3579}"/>
                    </a:ext>
                  </a:extLst>
                </p:cNvPr>
                <p:cNvSpPr/>
                <p:nvPr/>
              </p:nvSpPr>
              <p:spPr bwMode="auto">
                <a:xfrm>
                  <a:off x="5413104" y="2598477"/>
                  <a:ext cx="1326042" cy="1326043"/>
                </a:xfrm>
                <a:prstGeom prst="ellipse">
                  <a:avLst/>
                </a:prstGeom>
                <a:noFill/>
                <a:ln w="5715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69922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grpSp>
          <p:nvGrpSpPr>
            <p:cNvPr id="7" name="Group 6">
              <a:extLst>
                <a:ext uri="{FF2B5EF4-FFF2-40B4-BE49-F238E27FC236}">
                  <a16:creationId xmlns:a16="http://schemas.microsoft.com/office/drawing/2014/main" id="{1424EA93-4742-49AA-94BF-1C9CC939CEC2}"/>
                </a:ext>
              </a:extLst>
            </p:cNvPr>
            <p:cNvGrpSpPr/>
            <p:nvPr userDrawn="1"/>
          </p:nvGrpSpPr>
          <p:grpSpPr>
            <a:xfrm rot="16200000">
              <a:off x="2686558" y="3784724"/>
              <a:ext cx="182438" cy="5555552"/>
              <a:chOff x="9312007" y="34787"/>
              <a:chExt cx="1212906" cy="3143923"/>
            </a:xfrm>
          </p:grpSpPr>
          <p:sp>
            <p:nvSpPr>
              <p:cNvPr id="17" name="Bent Arrow 26">
                <a:extLst>
                  <a:ext uri="{FF2B5EF4-FFF2-40B4-BE49-F238E27FC236}">
                    <a16:creationId xmlns:a16="http://schemas.microsoft.com/office/drawing/2014/main" id="{DF98CBAA-E484-46B3-8F76-2ABCB556CCF0}"/>
                  </a:ext>
                </a:extLst>
              </p:cNvPr>
              <p:cNvSpPr/>
              <p:nvPr/>
            </p:nvSpPr>
            <p:spPr bwMode="auto">
              <a:xfrm flipH="1">
                <a:off x="9832459" y="1745357"/>
                <a:ext cx="692454" cy="1433353"/>
              </a:xfrm>
              <a:prstGeom prst="bentArrow">
                <a:avLst>
                  <a:gd name="adj1" fmla="val 25000"/>
                  <a:gd name="adj2" fmla="val 0"/>
                  <a:gd name="adj3" fmla="val 25000"/>
                  <a:gd name="adj4" fmla="val 75000"/>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69922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Bent Arrow 27">
                <a:extLst>
                  <a:ext uri="{FF2B5EF4-FFF2-40B4-BE49-F238E27FC236}">
                    <a16:creationId xmlns:a16="http://schemas.microsoft.com/office/drawing/2014/main" id="{D6BA4CD3-484C-4D43-A10F-BED8950C8E20}"/>
                  </a:ext>
                </a:extLst>
              </p:cNvPr>
              <p:cNvSpPr/>
              <p:nvPr/>
            </p:nvSpPr>
            <p:spPr bwMode="auto">
              <a:xfrm rot="10800000" flipH="1">
                <a:off x="9312007" y="34787"/>
                <a:ext cx="805099" cy="1711160"/>
              </a:xfrm>
              <a:prstGeom prst="bentArrow">
                <a:avLst>
                  <a:gd name="adj1" fmla="val 25000"/>
                  <a:gd name="adj2" fmla="val 0"/>
                  <a:gd name="adj3" fmla="val 25000"/>
                  <a:gd name="adj4" fmla="val 52871"/>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69922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8" name="Bent Arrow 28">
              <a:extLst>
                <a:ext uri="{FF2B5EF4-FFF2-40B4-BE49-F238E27FC236}">
                  <a16:creationId xmlns:a16="http://schemas.microsoft.com/office/drawing/2014/main" id="{C8C07767-DDA8-446B-A2CE-7ED46C546218}"/>
                </a:ext>
              </a:extLst>
            </p:cNvPr>
            <p:cNvSpPr/>
            <p:nvPr userDrawn="1"/>
          </p:nvSpPr>
          <p:spPr bwMode="auto">
            <a:xfrm>
              <a:off x="5686283" y="6687742"/>
              <a:ext cx="3820134" cy="163512"/>
            </a:xfrm>
            <a:prstGeom prst="bentArrow">
              <a:avLst>
                <a:gd name="adj1" fmla="val 25000"/>
                <a:gd name="adj2" fmla="val 0"/>
                <a:gd name="adj3" fmla="val 25000"/>
                <a:gd name="adj4" fmla="val 100000"/>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69922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Bent Arrow 43">
              <a:extLst>
                <a:ext uri="{FF2B5EF4-FFF2-40B4-BE49-F238E27FC236}">
                  <a16:creationId xmlns:a16="http://schemas.microsoft.com/office/drawing/2014/main" id="{67C1E513-3EF5-49FE-9BDA-EA7F0459B7E6}"/>
                </a:ext>
              </a:extLst>
            </p:cNvPr>
            <p:cNvSpPr/>
            <p:nvPr userDrawn="1"/>
          </p:nvSpPr>
          <p:spPr bwMode="auto">
            <a:xfrm rot="10800000">
              <a:off x="11224378" y="6302645"/>
              <a:ext cx="709317" cy="266055"/>
            </a:xfrm>
            <a:prstGeom prst="bentArrow">
              <a:avLst>
                <a:gd name="adj1" fmla="val 25000"/>
                <a:gd name="adj2" fmla="val 0"/>
                <a:gd name="adj3" fmla="val 25000"/>
                <a:gd name="adj4" fmla="val 100000"/>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69922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Freeform 15">
              <a:extLst>
                <a:ext uri="{FF2B5EF4-FFF2-40B4-BE49-F238E27FC236}">
                  <a16:creationId xmlns:a16="http://schemas.microsoft.com/office/drawing/2014/main" id="{EA4976FB-44ED-45C5-9392-E387B4097032}"/>
                </a:ext>
              </a:extLst>
            </p:cNvPr>
            <p:cNvSpPr>
              <a:spLocks noEditPoints="1"/>
            </p:cNvSpPr>
            <p:nvPr userDrawn="1"/>
          </p:nvSpPr>
          <p:spPr bwMode="auto">
            <a:xfrm>
              <a:off x="4389232" y="6600371"/>
              <a:ext cx="121561" cy="121561"/>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1427" tIns="45713" rIns="91427" bIns="45713" numCol="1" anchor="t" anchorCtr="0" compatLnSpc="1">
              <a:prstTxWarp prst="textNoShape">
                <a:avLst/>
              </a:prstTxWarp>
            </a:bodyPr>
            <a:lstStyle/>
            <a:p>
              <a:pPr marL="0" marR="0" lvl="0" indent="0" defTabSz="685669"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14" name="Freeform 18">
              <a:extLst>
                <a:ext uri="{FF2B5EF4-FFF2-40B4-BE49-F238E27FC236}">
                  <a16:creationId xmlns:a16="http://schemas.microsoft.com/office/drawing/2014/main" id="{7D912FD8-64E1-49E0-86D1-B18ACCAA576F}"/>
                </a:ext>
              </a:extLst>
            </p:cNvPr>
            <p:cNvSpPr>
              <a:spLocks/>
            </p:cNvSpPr>
            <p:nvPr userDrawn="1"/>
          </p:nvSpPr>
          <p:spPr bwMode="auto">
            <a:xfrm>
              <a:off x="4431637" y="6462555"/>
              <a:ext cx="37458" cy="124388"/>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1427" tIns="45713" rIns="91427" bIns="45713" numCol="1" anchor="t" anchorCtr="0" compatLnSpc="1">
              <a:prstTxWarp prst="textNoShape">
                <a:avLst/>
              </a:prstTxWarp>
            </a:bodyPr>
            <a:lstStyle/>
            <a:p>
              <a:pPr marL="0" marR="0" lvl="0" indent="0" defTabSz="685669"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15" name="Rectangle 14">
              <a:extLst>
                <a:ext uri="{FF2B5EF4-FFF2-40B4-BE49-F238E27FC236}">
                  <a16:creationId xmlns:a16="http://schemas.microsoft.com/office/drawing/2014/main" id="{E12F8C12-ACA8-4B46-95D2-F927507BC65D}"/>
                </a:ext>
              </a:extLst>
            </p:cNvPr>
            <p:cNvSpPr/>
            <p:nvPr userDrawn="1"/>
          </p:nvSpPr>
          <p:spPr bwMode="auto">
            <a:xfrm>
              <a:off x="0" y="6344998"/>
              <a:ext cx="12192000" cy="513003"/>
            </a:xfrm>
            <a:prstGeom prst="rect">
              <a:avLst/>
            </a:prstGeom>
            <a:solidFill>
              <a:srgbClr val="0078D7">
                <a:alpha val="35000"/>
              </a:srgbClr>
            </a:solidFill>
            <a:ln w="9525"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69922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pic>
          <p:nvPicPr>
            <p:cNvPr id="16" name="Picture 15">
              <a:extLst>
                <a:ext uri="{FF2B5EF4-FFF2-40B4-BE49-F238E27FC236}">
                  <a16:creationId xmlns:a16="http://schemas.microsoft.com/office/drawing/2014/main" id="{B131E363-1408-47F5-9927-6105891E3681}"/>
                </a:ext>
              </a:extLst>
            </p:cNvPr>
            <p:cNvPicPr>
              <a:picLocks noChangeAspect="1"/>
            </p:cNvPicPr>
            <p:nvPr userDrawn="1"/>
          </p:nvPicPr>
          <p:blipFill>
            <a:blip r:embed="rId2" cstate="email">
              <a:biLevel thresh="25000"/>
              <a:extLst>
                <a:ext uri="{28A0092B-C50C-407E-A947-70E740481C1C}">
                  <a14:useLocalDpi xmlns:a14="http://schemas.microsoft.com/office/drawing/2010/main"/>
                </a:ext>
              </a:extLst>
            </a:blip>
            <a:stretch>
              <a:fillRect/>
            </a:stretch>
          </p:blipFill>
          <p:spPr>
            <a:xfrm>
              <a:off x="171511" y="6491045"/>
              <a:ext cx="936609" cy="206372"/>
            </a:xfrm>
            <a:prstGeom prst="rect">
              <a:avLst/>
            </a:prstGeom>
          </p:spPr>
        </p:pic>
      </p:grpSp>
    </p:spTree>
    <p:extLst>
      <p:ext uri="{BB962C8B-B14F-4D97-AF65-F5344CB8AC3E}">
        <p14:creationId xmlns:p14="http://schemas.microsoft.com/office/powerpoint/2010/main" val="152684461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wo Content Picture">
    <p:spTree>
      <p:nvGrpSpPr>
        <p:cNvPr id="1" name=""/>
        <p:cNvGrpSpPr/>
        <p:nvPr/>
      </p:nvGrpSpPr>
      <p:grpSpPr>
        <a:xfrm>
          <a:off x="0" y="0"/>
          <a:ext cx="0" cy="0"/>
          <a:chOff x="0" y="0"/>
          <a:chExt cx="0" cy="0"/>
        </a:xfrm>
      </p:grpSpPr>
      <p:pic>
        <p:nvPicPr>
          <p:cNvPr id="53" name="Picture 52" descr="bg_slide.png"/>
          <p:cNvPicPr>
            <a:picLocks noChangeAspect="1"/>
          </p:cNvPicPr>
          <p:nvPr userDrawn="1"/>
        </p:nvPicPr>
        <p:blipFill>
          <a:blip r:embed="rId2" cstate="screen">
            <a:clrChange>
              <a:clrFrom>
                <a:srgbClr val="FFFFFF"/>
              </a:clrFrom>
              <a:clrTo>
                <a:srgbClr val="FFFFFF">
                  <a:alpha val="0"/>
                </a:srgbClr>
              </a:clrTo>
            </a:clrChange>
          </a:blip>
          <a:srcRect/>
          <a:stretch>
            <a:fillRect/>
          </a:stretch>
        </p:blipFill>
        <p:spPr>
          <a:xfrm>
            <a:off x="3" y="5535428"/>
            <a:ext cx="5059677" cy="1328737"/>
          </a:xfrm>
          <a:prstGeom prst="rect">
            <a:avLst/>
          </a:prstGeom>
        </p:spPr>
      </p:pic>
      <p:sp>
        <p:nvSpPr>
          <p:cNvPr id="16" name="Slide Number Placeholder 5"/>
          <p:cNvSpPr>
            <a:spLocks noGrp="1"/>
          </p:cNvSpPr>
          <p:nvPr>
            <p:ph type="sldNum" sz="quarter" idx="12"/>
          </p:nvPr>
        </p:nvSpPr>
        <p:spPr>
          <a:xfrm>
            <a:off x="5577029" y="6516090"/>
            <a:ext cx="1037943" cy="241200"/>
          </a:xfrm>
          <a:prstGeom prst="rect">
            <a:avLst/>
          </a:prstGeom>
        </p:spPr>
        <p:txBody>
          <a:bodyPr wrap="none" lIns="0" tIns="0" rIns="0" bIns="0" anchor="t" anchorCtr="0">
            <a:noAutofit/>
          </a:bodyPr>
          <a:lstStyle>
            <a:lvl1pPr algn="ctr">
              <a:defRPr lang="en-GB" sz="1100" kern="1200" noProof="0" dirty="0" smtClean="0">
                <a:solidFill>
                  <a:srgbClr val="666666"/>
                </a:solidFill>
                <a:latin typeface="Arial" pitchFamily="34" charset="0"/>
                <a:ea typeface="+mn-ea"/>
                <a:cs typeface="Arial" pitchFamily="34" charset="0"/>
              </a:defRPr>
            </a:lvl1pPr>
          </a:lstStyle>
          <a:p>
            <a:fld id="{525A3C56-E491-49B2-93F3-63532DF516BC}" type="slidenum">
              <a:rPr lang="en-US" smtClean="0"/>
              <a:pPr/>
              <a:t>‹#›</a:t>
            </a:fld>
            <a:endParaRPr lang="en-US" dirty="0"/>
          </a:p>
        </p:txBody>
      </p:sp>
      <p:sp>
        <p:nvSpPr>
          <p:cNvPr id="11" name="Title Placeholder 1"/>
          <p:cNvSpPr>
            <a:spLocks noGrp="1"/>
          </p:cNvSpPr>
          <p:nvPr>
            <p:ph type="title"/>
          </p:nvPr>
        </p:nvSpPr>
        <p:spPr>
          <a:xfrm>
            <a:off x="596901" y="185739"/>
            <a:ext cx="10985500" cy="920750"/>
          </a:xfrm>
          <a:prstGeom prst="rect">
            <a:avLst/>
          </a:prstGeom>
        </p:spPr>
        <p:txBody>
          <a:bodyPr vert="horz" lIns="0" tIns="0" rIns="0" bIns="0" rtlCol="0" anchor="ctr" anchorCtr="0">
            <a:normAutofit/>
          </a:bodyPr>
          <a:lstStyle/>
          <a:p>
            <a:r>
              <a:rPr lang="en-US" noProof="0"/>
              <a:t>Click to edit Master title style</a:t>
            </a:r>
            <a:endParaRPr lang="en-US" noProof="0" dirty="0"/>
          </a:p>
        </p:txBody>
      </p:sp>
      <p:sp>
        <p:nvSpPr>
          <p:cNvPr id="12" name="Content Placeholder 20"/>
          <p:cNvSpPr>
            <a:spLocks noGrp="1"/>
          </p:cNvSpPr>
          <p:nvPr>
            <p:ph sz="quarter" idx="17"/>
          </p:nvPr>
        </p:nvSpPr>
        <p:spPr>
          <a:xfrm>
            <a:off x="599019" y="2322787"/>
            <a:ext cx="5274733" cy="3830363"/>
          </a:xfrm>
          <a:prstGeom prst="rect">
            <a:avLst/>
          </a:prstGeom>
        </p:spPr>
        <p:txBody>
          <a:bodyPr lIns="0" tIns="0" rIns="0" bIns="0">
            <a:normAutofit/>
          </a:bodyPr>
          <a:lstStyle>
            <a:lvl1pPr marL="0" indent="0">
              <a:spcBef>
                <a:spcPts val="500"/>
              </a:spcBef>
              <a:buClr>
                <a:schemeClr val="accent1"/>
              </a:buClr>
              <a:buSzPct val="110000"/>
              <a:buFont typeface="Arial" pitchFamily="34" charset="0"/>
              <a:buNone/>
              <a:defRPr sz="2000">
                <a:solidFill>
                  <a:schemeClr val="tx1"/>
                </a:solidFill>
                <a:latin typeface="Arial" pitchFamily="34" charset="0"/>
              </a:defRPr>
            </a:lvl1pPr>
            <a:lvl2pPr marL="263525" indent="-263525">
              <a:spcBef>
                <a:spcPts val="500"/>
              </a:spcBef>
              <a:buClr>
                <a:schemeClr val="accent1"/>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chemeClr val="accent1"/>
              </a:buClr>
              <a:buSzPct val="110000"/>
              <a:buFont typeface="Arial" pitchFamily="34" charset="0"/>
              <a:buChar char="•"/>
              <a:defRPr sz="1800">
                <a:solidFill>
                  <a:schemeClr val="tx1"/>
                </a:solidFill>
                <a:latin typeface="Arial" pitchFamily="34" charset="0"/>
              </a:defRPr>
            </a:lvl3pPr>
            <a:lvl4pPr marL="811213" indent="-274638">
              <a:spcBef>
                <a:spcPts val="500"/>
              </a:spcBef>
              <a:buClr>
                <a:schemeClr val="accent1"/>
              </a:buClr>
              <a:buSzPct val="110000"/>
              <a:buFont typeface="Arial" pitchFamily="34" charset="0"/>
              <a:buChar char="•"/>
              <a:defRPr sz="1600">
                <a:solidFill>
                  <a:schemeClr val="tx1"/>
                </a:solidFill>
                <a:latin typeface="Arial" pitchFamily="34" charset="0"/>
              </a:defRPr>
            </a:lvl4pPr>
            <a:lvl5pPr marL="1074738" indent="-263525">
              <a:spcBef>
                <a:spcPts val="500"/>
              </a:spcBef>
              <a:buClr>
                <a:schemeClr val="accent1"/>
              </a:buClr>
              <a:buSzPct val="110000"/>
              <a:buFont typeface="Arial" pitchFamily="34" charset="0"/>
              <a:buChar char="•"/>
              <a:defRPr sz="140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20"/>
          <p:cNvSpPr>
            <a:spLocks noGrp="1"/>
          </p:cNvSpPr>
          <p:nvPr>
            <p:ph sz="quarter" idx="23"/>
          </p:nvPr>
        </p:nvSpPr>
        <p:spPr>
          <a:xfrm>
            <a:off x="6321888" y="2322787"/>
            <a:ext cx="5274733" cy="3830363"/>
          </a:xfrm>
          <a:prstGeom prst="rect">
            <a:avLst/>
          </a:prstGeom>
        </p:spPr>
        <p:txBody>
          <a:bodyPr lIns="0" tIns="0" rIns="0" bIns="0">
            <a:normAutofit/>
          </a:bodyPr>
          <a:lstStyle>
            <a:lvl1pPr marL="0" indent="0">
              <a:spcBef>
                <a:spcPts val="500"/>
              </a:spcBef>
              <a:buClr>
                <a:schemeClr val="accent1"/>
              </a:buClr>
              <a:buSzPct val="110000"/>
              <a:buFont typeface="Arial" pitchFamily="34" charset="0"/>
              <a:buNone/>
              <a:defRPr sz="2000">
                <a:solidFill>
                  <a:schemeClr val="tx1"/>
                </a:solidFill>
                <a:latin typeface="Arial" pitchFamily="34" charset="0"/>
              </a:defRPr>
            </a:lvl1pPr>
            <a:lvl2pPr marL="263525" indent="-263525">
              <a:spcBef>
                <a:spcPts val="500"/>
              </a:spcBef>
              <a:buClr>
                <a:schemeClr val="accent1"/>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chemeClr val="accent1"/>
              </a:buClr>
              <a:buSzPct val="110000"/>
              <a:buFont typeface="Arial" pitchFamily="34" charset="0"/>
              <a:buChar char="•"/>
              <a:defRPr sz="1800">
                <a:solidFill>
                  <a:schemeClr val="tx1"/>
                </a:solidFill>
                <a:latin typeface="Arial" pitchFamily="34" charset="0"/>
              </a:defRPr>
            </a:lvl3pPr>
            <a:lvl4pPr marL="811213" indent="-274638">
              <a:spcBef>
                <a:spcPts val="500"/>
              </a:spcBef>
              <a:buClr>
                <a:schemeClr val="accent1"/>
              </a:buClr>
              <a:buSzPct val="110000"/>
              <a:buFont typeface="Arial" pitchFamily="34" charset="0"/>
              <a:buChar char="•"/>
              <a:defRPr sz="1600">
                <a:solidFill>
                  <a:schemeClr val="tx1"/>
                </a:solidFill>
                <a:latin typeface="Arial" pitchFamily="34" charset="0"/>
              </a:defRPr>
            </a:lvl4pPr>
            <a:lvl5pPr marL="1074738" indent="-263525">
              <a:spcBef>
                <a:spcPts val="500"/>
              </a:spcBef>
              <a:buClr>
                <a:schemeClr val="accent1"/>
              </a:buClr>
              <a:buSzPct val="110000"/>
              <a:buFont typeface="Arial" pitchFamily="34" charset="0"/>
              <a:buChar char="•"/>
              <a:defRPr sz="140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20"/>
          <p:cNvSpPr>
            <a:spLocks noGrp="1"/>
          </p:cNvSpPr>
          <p:nvPr>
            <p:ph sz="quarter" idx="24"/>
          </p:nvPr>
        </p:nvSpPr>
        <p:spPr>
          <a:xfrm>
            <a:off x="596899" y="1266825"/>
            <a:ext cx="11002433" cy="838200"/>
          </a:xfrm>
          <a:prstGeom prst="rect">
            <a:avLst/>
          </a:prstGeom>
        </p:spPr>
        <p:txBody>
          <a:bodyPr lIns="0" tIns="0" rIns="0" bIns="0">
            <a:normAutofit/>
          </a:bodyPr>
          <a:lstStyle>
            <a:lvl1pPr marL="0" indent="0">
              <a:spcBef>
                <a:spcPts val="500"/>
              </a:spcBef>
              <a:buClr>
                <a:schemeClr val="accent1"/>
              </a:buClr>
              <a:buSzPct val="110000"/>
              <a:buFont typeface="Arial" pitchFamily="34" charset="0"/>
              <a:buNone/>
              <a:defRPr sz="2000">
                <a:solidFill>
                  <a:schemeClr val="tx1"/>
                </a:solidFill>
                <a:latin typeface="Arial" pitchFamily="34" charset="0"/>
              </a:defRPr>
            </a:lvl1pPr>
            <a:lvl2pPr marL="263525" indent="-263525">
              <a:spcBef>
                <a:spcPts val="500"/>
              </a:spcBef>
              <a:buClr>
                <a:schemeClr val="accent1"/>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chemeClr val="accent1"/>
              </a:buClr>
              <a:buSzPct val="110000"/>
              <a:buFont typeface="Arial" pitchFamily="34" charset="0"/>
              <a:buChar char="•"/>
              <a:defRPr sz="1800">
                <a:solidFill>
                  <a:schemeClr val="tx1"/>
                </a:solidFill>
                <a:latin typeface="Arial" pitchFamily="34" charset="0"/>
              </a:defRPr>
            </a:lvl3pPr>
            <a:lvl4pPr marL="811213" indent="-274638">
              <a:spcBef>
                <a:spcPts val="500"/>
              </a:spcBef>
              <a:buClr>
                <a:schemeClr val="accent1"/>
              </a:buClr>
              <a:buSzPct val="110000"/>
              <a:buFont typeface="Arial" pitchFamily="34" charset="0"/>
              <a:buChar char="•"/>
              <a:defRPr sz="1600">
                <a:solidFill>
                  <a:schemeClr val="tx1"/>
                </a:solidFill>
                <a:latin typeface="Arial" pitchFamily="34" charset="0"/>
              </a:defRPr>
            </a:lvl4pPr>
            <a:lvl5pPr marL="1074738" indent="-263525">
              <a:spcBef>
                <a:spcPts val="500"/>
              </a:spcBef>
              <a:buClr>
                <a:schemeClr val="accent1"/>
              </a:buClr>
              <a:buSzPct val="110000"/>
              <a:buFont typeface="Arial" pitchFamily="34" charset="0"/>
              <a:buChar char="•"/>
              <a:defRPr sz="140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Click to edit Master text styles</a:t>
            </a:r>
          </a:p>
          <a:p>
            <a:pPr lvl="1"/>
            <a:r>
              <a:rPr lang="en-US"/>
              <a:t>Second level</a:t>
            </a:r>
          </a:p>
        </p:txBody>
      </p:sp>
      <p:grpSp>
        <p:nvGrpSpPr>
          <p:cNvPr id="19" name="Group 18"/>
          <p:cNvGrpSpPr/>
          <p:nvPr userDrawn="1"/>
        </p:nvGrpSpPr>
        <p:grpSpPr bwMode="gray">
          <a:xfrm>
            <a:off x="10633829" y="6325019"/>
            <a:ext cx="954199" cy="333534"/>
            <a:chOff x="7527713" y="5505450"/>
            <a:chExt cx="1163308" cy="542169"/>
          </a:xfrm>
        </p:grpSpPr>
        <p:sp>
          <p:nvSpPr>
            <p:cNvPr id="20" name="Freeform 5"/>
            <p:cNvSpPr>
              <a:spLocks/>
            </p:cNvSpPr>
            <p:nvPr/>
          </p:nvSpPr>
          <p:spPr bwMode="gray">
            <a:xfrm>
              <a:off x="7527713" y="5505450"/>
              <a:ext cx="453860" cy="542169"/>
            </a:xfrm>
            <a:custGeom>
              <a:avLst/>
              <a:gdLst/>
              <a:ahLst/>
              <a:cxnLst>
                <a:cxn ang="0">
                  <a:pos x="287" y="104"/>
                </a:cxn>
                <a:cxn ang="0">
                  <a:pos x="117" y="269"/>
                </a:cxn>
                <a:cxn ang="0">
                  <a:pos x="288" y="435"/>
                </a:cxn>
                <a:cxn ang="0">
                  <a:pos x="451" y="366"/>
                </a:cxn>
                <a:cxn ang="0">
                  <a:pos x="451" y="490"/>
                </a:cxn>
                <a:cxn ang="0">
                  <a:pos x="280" y="539"/>
                </a:cxn>
                <a:cxn ang="0">
                  <a:pos x="0" y="269"/>
                </a:cxn>
                <a:cxn ang="0">
                  <a:pos x="281" y="0"/>
                </a:cxn>
                <a:cxn ang="0">
                  <a:pos x="452" y="40"/>
                </a:cxn>
                <a:cxn ang="0">
                  <a:pos x="452" y="162"/>
                </a:cxn>
                <a:cxn ang="0">
                  <a:pos x="287" y="104"/>
                </a:cxn>
              </a:cxnLst>
              <a:rect l="0" t="0" r="r" b="b"/>
              <a:pathLst>
                <a:path w="452" h="539">
                  <a:moveTo>
                    <a:pt x="287" y="104"/>
                  </a:moveTo>
                  <a:cubicBezTo>
                    <a:pt x="182" y="104"/>
                    <a:pt x="117" y="186"/>
                    <a:pt x="117" y="269"/>
                  </a:cubicBezTo>
                  <a:cubicBezTo>
                    <a:pt x="117" y="369"/>
                    <a:pt x="199" y="435"/>
                    <a:pt x="288" y="435"/>
                  </a:cubicBezTo>
                  <a:cubicBezTo>
                    <a:pt x="347" y="435"/>
                    <a:pt x="404" y="409"/>
                    <a:pt x="451" y="366"/>
                  </a:cubicBezTo>
                  <a:cubicBezTo>
                    <a:pt x="451" y="490"/>
                    <a:pt x="451" y="490"/>
                    <a:pt x="451" y="490"/>
                  </a:cubicBezTo>
                  <a:cubicBezTo>
                    <a:pt x="401" y="520"/>
                    <a:pt x="333" y="539"/>
                    <a:pt x="280" y="539"/>
                  </a:cubicBezTo>
                  <a:cubicBezTo>
                    <a:pt x="127" y="539"/>
                    <a:pt x="0" y="415"/>
                    <a:pt x="0" y="269"/>
                  </a:cubicBezTo>
                  <a:cubicBezTo>
                    <a:pt x="0" y="115"/>
                    <a:pt x="128" y="0"/>
                    <a:pt x="281" y="0"/>
                  </a:cubicBezTo>
                  <a:cubicBezTo>
                    <a:pt x="339" y="0"/>
                    <a:pt x="408" y="18"/>
                    <a:pt x="452" y="40"/>
                  </a:cubicBezTo>
                  <a:cubicBezTo>
                    <a:pt x="452" y="162"/>
                    <a:pt x="452" y="162"/>
                    <a:pt x="452" y="162"/>
                  </a:cubicBezTo>
                  <a:cubicBezTo>
                    <a:pt x="396" y="125"/>
                    <a:pt x="339" y="104"/>
                    <a:pt x="287" y="104"/>
                  </a:cubicBezTo>
                  <a:close/>
                </a:path>
              </a:pathLst>
            </a:custGeom>
            <a:solidFill>
              <a:srgbClr val="E31837"/>
            </a:solidFill>
            <a:ln w="9525">
              <a:noFill/>
              <a:round/>
              <a:headEnd/>
              <a:tailEnd/>
            </a:ln>
          </p:spPr>
          <p:txBody>
            <a:bodyPr vert="horz" wrap="square" lIns="91440" tIns="45720" rIns="91440" bIns="45720" numCol="1" anchor="t" anchorCtr="0" compatLnSpc="1">
              <a:prstTxWarp prst="textNoShape">
                <a:avLst/>
              </a:prstTxWarp>
            </a:bodyPr>
            <a:lstStyle/>
            <a:p>
              <a:endParaRPr lang="en-US" sz="1800" dirty="0">
                <a:latin typeface="Arial" pitchFamily="34" charset="0"/>
              </a:endParaRPr>
            </a:p>
          </p:txBody>
        </p:sp>
        <p:sp>
          <p:nvSpPr>
            <p:cNvPr id="21" name="Freeform 6"/>
            <p:cNvSpPr>
              <a:spLocks/>
            </p:cNvSpPr>
            <p:nvPr/>
          </p:nvSpPr>
          <p:spPr bwMode="gray">
            <a:xfrm>
              <a:off x="8022755" y="5505450"/>
              <a:ext cx="470417" cy="542169"/>
            </a:xfrm>
            <a:custGeom>
              <a:avLst/>
              <a:gdLst/>
              <a:ahLst/>
              <a:cxnLst>
                <a:cxn ang="0">
                  <a:pos x="282" y="539"/>
                </a:cxn>
                <a:cxn ang="0">
                  <a:pos x="0" y="269"/>
                </a:cxn>
                <a:cxn ang="0">
                  <a:pos x="289" y="0"/>
                </a:cxn>
                <a:cxn ang="0">
                  <a:pos x="465" y="36"/>
                </a:cxn>
                <a:cxn ang="0">
                  <a:pos x="465" y="157"/>
                </a:cxn>
                <a:cxn ang="0">
                  <a:pos x="292" y="104"/>
                </a:cxn>
                <a:cxn ang="0">
                  <a:pos x="118" y="269"/>
                </a:cxn>
                <a:cxn ang="0">
                  <a:pos x="293" y="438"/>
                </a:cxn>
                <a:cxn ang="0">
                  <a:pos x="357" y="427"/>
                </a:cxn>
                <a:cxn ang="0">
                  <a:pos x="357" y="330"/>
                </a:cxn>
                <a:cxn ang="0">
                  <a:pos x="271" y="330"/>
                </a:cxn>
                <a:cxn ang="0">
                  <a:pos x="271" y="228"/>
                </a:cxn>
                <a:cxn ang="0">
                  <a:pos x="468" y="228"/>
                </a:cxn>
                <a:cxn ang="0">
                  <a:pos x="468" y="500"/>
                </a:cxn>
                <a:cxn ang="0">
                  <a:pos x="282" y="539"/>
                </a:cxn>
              </a:cxnLst>
              <a:rect l="0" t="0" r="r" b="b"/>
              <a:pathLst>
                <a:path w="468" h="539">
                  <a:moveTo>
                    <a:pt x="282" y="539"/>
                  </a:moveTo>
                  <a:cubicBezTo>
                    <a:pt x="129" y="539"/>
                    <a:pt x="0" y="419"/>
                    <a:pt x="0" y="269"/>
                  </a:cubicBezTo>
                  <a:cubicBezTo>
                    <a:pt x="0" y="118"/>
                    <a:pt x="128" y="0"/>
                    <a:pt x="289" y="0"/>
                  </a:cubicBezTo>
                  <a:cubicBezTo>
                    <a:pt x="348" y="0"/>
                    <a:pt x="420" y="15"/>
                    <a:pt x="465" y="36"/>
                  </a:cubicBezTo>
                  <a:cubicBezTo>
                    <a:pt x="465" y="157"/>
                    <a:pt x="465" y="157"/>
                    <a:pt x="465" y="157"/>
                  </a:cubicBezTo>
                  <a:cubicBezTo>
                    <a:pt x="414" y="128"/>
                    <a:pt x="348" y="104"/>
                    <a:pt x="292" y="104"/>
                  </a:cubicBezTo>
                  <a:cubicBezTo>
                    <a:pt x="186" y="104"/>
                    <a:pt x="118" y="186"/>
                    <a:pt x="118" y="269"/>
                  </a:cubicBezTo>
                  <a:cubicBezTo>
                    <a:pt x="118" y="367"/>
                    <a:pt x="198" y="438"/>
                    <a:pt x="293" y="438"/>
                  </a:cubicBezTo>
                  <a:cubicBezTo>
                    <a:pt x="313" y="438"/>
                    <a:pt x="332" y="436"/>
                    <a:pt x="357" y="427"/>
                  </a:cubicBezTo>
                  <a:cubicBezTo>
                    <a:pt x="357" y="330"/>
                    <a:pt x="357" y="330"/>
                    <a:pt x="357" y="330"/>
                  </a:cubicBezTo>
                  <a:cubicBezTo>
                    <a:pt x="271" y="330"/>
                    <a:pt x="271" y="330"/>
                    <a:pt x="271" y="330"/>
                  </a:cubicBezTo>
                  <a:cubicBezTo>
                    <a:pt x="271" y="228"/>
                    <a:pt x="271" y="228"/>
                    <a:pt x="271" y="228"/>
                  </a:cubicBezTo>
                  <a:cubicBezTo>
                    <a:pt x="468" y="228"/>
                    <a:pt x="468" y="228"/>
                    <a:pt x="468" y="228"/>
                  </a:cubicBezTo>
                  <a:cubicBezTo>
                    <a:pt x="468" y="500"/>
                    <a:pt x="468" y="500"/>
                    <a:pt x="468" y="500"/>
                  </a:cubicBezTo>
                  <a:cubicBezTo>
                    <a:pt x="412" y="526"/>
                    <a:pt x="348" y="539"/>
                    <a:pt x="282" y="539"/>
                  </a:cubicBezTo>
                  <a:close/>
                </a:path>
              </a:pathLst>
            </a:custGeom>
            <a:solidFill>
              <a:srgbClr val="E31837"/>
            </a:solidFill>
            <a:ln w="9525">
              <a:noFill/>
              <a:round/>
              <a:headEnd/>
              <a:tailEnd/>
            </a:ln>
          </p:spPr>
          <p:txBody>
            <a:bodyPr vert="horz" wrap="square" lIns="91440" tIns="45720" rIns="91440" bIns="45720" numCol="1" anchor="t" anchorCtr="0" compatLnSpc="1">
              <a:prstTxWarp prst="textNoShape">
                <a:avLst/>
              </a:prstTxWarp>
            </a:bodyPr>
            <a:lstStyle/>
            <a:p>
              <a:endParaRPr lang="en-US" sz="1800" dirty="0">
                <a:latin typeface="Arial" pitchFamily="34" charset="0"/>
              </a:endParaRPr>
            </a:p>
          </p:txBody>
        </p:sp>
        <p:sp>
          <p:nvSpPr>
            <p:cNvPr id="22" name="Rectangle 7"/>
            <p:cNvSpPr>
              <a:spLocks noChangeArrowheads="1"/>
            </p:cNvSpPr>
            <p:nvPr/>
          </p:nvSpPr>
          <p:spPr bwMode="gray">
            <a:xfrm>
              <a:off x="8579360" y="5516489"/>
              <a:ext cx="111661" cy="520092"/>
            </a:xfrm>
            <a:prstGeom prst="rect">
              <a:avLst/>
            </a:prstGeom>
            <a:solidFill>
              <a:srgbClr val="E31837"/>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sz="1800" dirty="0">
                <a:latin typeface="Arial" pitchFamily="34" charset="0"/>
              </a:endParaRPr>
            </a:p>
          </p:txBody>
        </p:sp>
      </p:grpSp>
    </p:spTree>
    <p:extLst>
      <p:ext uri="{BB962C8B-B14F-4D97-AF65-F5344CB8AC3E}">
        <p14:creationId xmlns:p14="http://schemas.microsoft.com/office/powerpoint/2010/main" val="18925195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Demo slide">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7604953" y="298255"/>
            <a:ext cx="4322760" cy="6275864"/>
          </a:xfrm>
          <a:prstGeom prst="rect">
            <a:avLst/>
          </a:prstGeom>
        </p:spPr>
      </p:pic>
      <p:sp>
        <p:nvSpPr>
          <p:cNvPr id="4" name="Rectangle 3"/>
          <p:cNvSpPr/>
          <p:nvPr/>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7170265" cy="3407696"/>
          </a:xfrm>
          <a:noFill/>
        </p:spPr>
        <p:txBody>
          <a:bodyPr tIns="91440" bIns="91440" anchor="t" anchorCtr="0"/>
          <a:lstStyle>
            <a:lvl1pPr>
              <a:defRPr sz="7058" spc="-98" baseline="0">
                <a:gradFill>
                  <a:gsLst>
                    <a:gs pos="75912">
                      <a:schemeClr val="tx1"/>
                    </a:gs>
                    <a:gs pos="34307">
                      <a:schemeClr val="tx1"/>
                    </a:gs>
                    <a:gs pos="43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4594052"/>
            <a:ext cx="7171399" cy="1793881"/>
          </a:xfrm>
          <a:noFill/>
        </p:spPr>
        <p:txBody>
          <a:bodyPr lIns="182880" tIns="146304" rIns="182880" bIns="146304">
            <a:noAutofit/>
          </a:bodyPr>
          <a:lstStyle>
            <a:lvl1pPr marL="0" indent="0">
              <a:spcBef>
                <a:spcPts val="0"/>
              </a:spcBef>
              <a:buNone/>
              <a:defRPr sz="3529" spc="0" baseline="0">
                <a:gradFill>
                  <a:gsLst>
                    <a:gs pos="75912">
                      <a:schemeClr val="tx1"/>
                    </a:gs>
                    <a:gs pos="34307">
                      <a:schemeClr val="tx1"/>
                    </a:gs>
                    <a:gs pos="43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58325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1334481392"/>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6761C39-E72E-B14E-9F6E-3A2D904C6D3A}" type="datetimeFigureOut">
              <a:rPr lang="en-US" smtClean="0"/>
              <a:t>6/10/19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CB1B10E-C338-834C-B355-24185C899B68}" type="slidenum">
              <a:rPr lang="en-US" smtClean="0"/>
              <a:t>‹#›</a:t>
            </a:fld>
            <a:endParaRPr lang="en-US"/>
          </a:p>
        </p:txBody>
      </p:sp>
    </p:spTree>
    <p:extLst>
      <p:ext uri="{BB962C8B-B14F-4D97-AF65-F5344CB8AC3E}">
        <p14:creationId xmlns:p14="http://schemas.microsoft.com/office/powerpoint/2010/main" val="391656553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userDrawn="1">
  <p:cSld name="1_Section Header">
    <p:spTree>
      <p:nvGrpSpPr>
        <p:cNvPr id="1" name=""/>
        <p:cNvGrpSpPr/>
        <p:nvPr/>
      </p:nvGrpSpPr>
      <p:grpSpPr>
        <a:xfrm>
          <a:off x="0" y="0"/>
          <a:ext cx="0" cy="0"/>
          <a:chOff x="0" y="0"/>
          <a:chExt cx="0" cy="0"/>
        </a:xfrm>
      </p:grpSpPr>
      <p:sp>
        <p:nvSpPr>
          <p:cNvPr id="23" name="Rectangle 22"/>
          <p:cNvSpPr>
            <a:spLocks noChangeAspect="1"/>
          </p:cNvSpPr>
          <p:nvPr userDrawn="1"/>
        </p:nvSpPr>
        <p:spPr>
          <a:xfrm>
            <a:off x="-380984" y="3233561"/>
            <a:ext cx="5634328" cy="390876"/>
          </a:xfrm>
          <a:prstGeom prst="rect">
            <a:avLst/>
          </a:prstGeom>
          <a:blipFill>
            <a:blip r:embed="rId2">
              <a:alphaModFix amt="20000"/>
            </a:blip>
            <a:stretch>
              <a:fillRect/>
            </a:stretch>
          </a:blipFill>
        </p:spPr>
        <p:txBody>
          <a:bodyPr lIns="0" tIns="0" rIns="0" bIns="0" rtlCol="0" anchor="ctr">
            <a:spAutoFit/>
          </a:bodyPr>
          <a:lstStyle/>
          <a:p>
            <a:pPr algn="l"/>
            <a:endParaRPr lang="en-US" sz="2540" dirty="0">
              <a:solidFill>
                <a:schemeClr val="accent1"/>
              </a:solidFill>
            </a:endParaRPr>
          </a:p>
        </p:txBody>
      </p:sp>
      <p:sp>
        <p:nvSpPr>
          <p:cNvPr id="2" name="Title 1"/>
          <p:cNvSpPr>
            <a:spLocks noGrp="1"/>
          </p:cNvSpPr>
          <p:nvPr>
            <p:ph type="title" hasCustomPrompt="1"/>
          </p:nvPr>
        </p:nvSpPr>
        <p:spPr>
          <a:xfrm>
            <a:off x="381369" y="381375"/>
            <a:ext cx="11429264" cy="6095252"/>
          </a:xfrm>
        </p:spPr>
        <p:txBody>
          <a:bodyPr anchor="ctr"/>
          <a:lstStyle>
            <a:lvl1pPr algn="r">
              <a:defRPr sz="6350" b="0" i="0" cap="none">
                <a:solidFill>
                  <a:schemeClr val="accent1"/>
                </a:solidFill>
                <a:latin typeface="+mj-lt"/>
                <a:cs typeface="Arial"/>
              </a:defRPr>
            </a:lvl1pPr>
          </a:lstStyle>
          <a:p>
            <a:r>
              <a:rPr lang="en-US" dirty="0"/>
              <a:t>Section Title</a:t>
            </a:r>
          </a:p>
        </p:txBody>
      </p:sp>
    </p:spTree>
    <p:extLst>
      <p:ext uri="{BB962C8B-B14F-4D97-AF65-F5344CB8AC3E}">
        <p14:creationId xmlns:p14="http://schemas.microsoft.com/office/powerpoint/2010/main" val="415125259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3_Title Only white backgroun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6858390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528149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2_Title Slide">
    <p:bg bwMode="gray">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4CB9D2F-F5F8-42D4-BF59-2CA4DB9E49E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0" name="Rectangle 9">
            <a:extLst>
              <a:ext uri="{FF2B5EF4-FFF2-40B4-BE49-F238E27FC236}">
                <a16:creationId xmlns:a16="http://schemas.microsoft.com/office/drawing/2014/main" id="{76C5A0B1-2BDC-4805-909D-0A060D505BA1}"/>
              </a:ext>
            </a:extLst>
          </p:cNvPr>
          <p:cNvSpPr/>
          <p:nvPr userDrawn="1"/>
        </p:nvSpPr>
        <p:spPr bwMode="auto">
          <a:xfrm>
            <a:off x="-1" y="0"/>
            <a:ext cx="8065827" cy="6858000"/>
          </a:xfrm>
          <a:prstGeom prst="rect">
            <a:avLst/>
          </a:prstGeom>
          <a:gradFill>
            <a:gsLst>
              <a:gs pos="28000">
                <a:srgbClr val="000000">
                  <a:alpha val="56000"/>
                </a:srgbClr>
              </a:gs>
              <a:gs pos="100000">
                <a:srgbClr val="000000">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pic>
        <p:nvPicPr>
          <p:cNvPr id="8" name="MS logo white - EMF">
            <a:extLst>
              <a:ext uri="{FF2B5EF4-FFF2-40B4-BE49-F238E27FC236}">
                <a16:creationId xmlns:a16="http://schemas.microsoft.com/office/drawing/2014/main" id="{4B2448B7-4736-40F6-B6E5-8B83FDA251F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1633" y="470067"/>
            <a:ext cx="1423303" cy="304828"/>
          </a:xfrm>
          <a:prstGeom prst="rect">
            <a:avLst/>
          </a:prstGeom>
        </p:spPr>
      </p:pic>
      <p:sp>
        <p:nvSpPr>
          <p:cNvPr id="11" name="Title 1">
            <a:extLst>
              <a:ext uri="{FF2B5EF4-FFF2-40B4-BE49-F238E27FC236}">
                <a16:creationId xmlns:a16="http://schemas.microsoft.com/office/drawing/2014/main" id="{381554F9-C402-420F-BE47-B4066E88E3B7}"/>
              </a:ext>
            </a:extLst>
          </p:cNvPr>
          <p:cNvSpPr>
            <a:spLocks noGrp="1"/>
          </p:cNvSpPr>
          <p:nvPr>
            <p:ph type="title" hasCustomPrompt="1"/>
          </p:nvPr>
        </p:nvSpPr>
        <p:spPr bwMode="gray">
          <a:xfrm>
            <a:off x="269302" y="1634613"/>
            <a:ext cx="6545155" cy="1793090"/>
          </a:xfrm>
          <a:noFill/>
        </p:spPr>
        <p:txBody>
          <a:bodyPr lIns="146304" tIns="91440" rIns="146304" bIns="91440" anchor="t" anchorCtr="0"/>
          <a:lstStyle>
            <a:lvl1pPr algn="l">
              <a:defRPr sz="5293" cap="none" spc="-98" baseline="0">
                <a:solidFill>
                  <a:schemeClr val="tx1"/>
                </a:solidFill>
                <a:latin typeface="+mj-lt"/>
              </a:defRPr>
            </a:lvl1pPr>
          </a:lstStyle>
          <a:p>
            <a:r>
              <a:rPr lang="en-US"/>
              <a:t>Presentation title</a:t>
            </a:r>
          </a:p>
        </p:txBody>
      </p:sp>
      <p:sp>
        <p:nvSpPr>
          <p:cNvPr id="12" name="Text Placeholder 4">
            <a:extLst>
              <a:ext uri="{FF2B5EF4-FFF2-40B4-BE49-F238E27FC236}">
                <a16:creationId xmlns:a16="http://schemas.microsoft.com/office/drawing/2014/main" id="{29BBA674-B9FC-4DBF-A40F-F694B1C5CE91}"/>
              </a:ext>
            </a:extLst>
          </p:cNvPr>
          <p:cNvSpPr>
            <a:spLocks noGrp="1"/>
          </p:cNvSpPr>
          <p:nvPr>
            <p:ph type="body" sz="quarter" idx="12" hasCustomPrompt="1"/>
          </p:nvPr>
        </p:nvSpPr>
        <p:spPr bwMode="gray">
          <a:xfrm>
            <a:off x="269302" y="3429000"/>
            <a:ext cx="6545155"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4946599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6761C39-E72E-B14E-9F6E-3A2D904C6D3A}" type="datetimeFigureOut">
              <a:rPr lang="en-US" smtClean="0"/>
              <a:t>6/10/19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CB1B10E-C338-834C-B355-24185C899B68}" type="slidenum">
              <a:rPr lang="en-US" smtClean="0"/>
              <a:t>‹#›</a:t>
            </a:fld>
            <a:endParaRPr lang="en-US"/>
          </a:p>
        </p:txBody>
      </p:sp>
    </p:spTree>
    <p:extLst>
      <p:ext uri="{BB962C8B-B14F-4D97-AF65-F5344CB8AC3E}">
        <p14:creationId xmlns:p14="http://schemas.microsoft.com/office/powerpoint/2010/main" val="25809187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6761C39-E72E-B14E-9F6E-3A2D904C6D3A}" type="datetimeFigureOut">
              <a:rPr lang="en-US" smtClean="0"/>
              <a:t>6/10/19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CB1B10E-C338-834C-B355-24185C899B68}" type="slidenum">
              <a:rPr lang="en-US" smtClean="0"/>
              <a:t>‹#›</a:t>
            </a:fld>
            <a:endParaRPr lang="en-US"/>
          </a:p>
        </p:txBody>
      </p:sp>
    </p:spTree>
    <p:extLst>
      <p:ext uri="{BB962C8B-B14F-4D97-AF65-F5344CB8AC3E}">
        <p14:creationId xmlns:p14="http://schemas.microsoft.com/office/powerpoint/2010/main" val="35816648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6761C39-E72E-B14E-9F6E-3A2D904C6D3A}" type="datetimeFigureOut">
              <a:rPr lang="en-US" smtClean="0"/>
              <a:t>6/10/19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CB1B10E-C338-834C-B355-24185C899B68}" type="slidenum">
              <a:rPr lang="en-US" smtClean="0"/>
              <a:t>‹#›</a:t>
            </a:fld>
            <a:endParaRPr lang="en-US"/>
          </a:p>
        </p:txBody>
      </p:sp>
    </p:spTree>
    <p:extLst>
      <p:ext uri="{BB962C8B-B14F-4D97-AF65-F5344CB8AC3E}">
        <p14:creationId xmlns:p14="http://schemas.microsoft.com/office/powerpoint/2010/main" val="942776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6761C39-E72E-B14E-9F6E-3A2D904C6D3A}" type="datetimeFigureOut">
              <a:rPr lang="en-US" smtClean="0"/>
              <a:t>6/10/19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CB1B10E-C338-834C-B355-24185C899B68}" type="slidenum">
              <a:rPr lang="en-US" smtClean="0"/>
              <a:t>‹#›</a:t>
            </a:fld>
            <a:endParaRPr lang="en-US"/>
          </a:p>
        </p:txBody>
      </p:sp>
    </p:spTree>
    <p:extLst>
      <p:ext uri="{BB962C8B-B14F-4D97-AF65-F5344CB8AC3E}">
        <p14:creationId xmlns:p14="http://schemas.microsoft.com/office/powerpoint/2010/main" val="25297596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6761C39-E72E-B14E-9F6E-3A2D904C6D3A}" type="datetimeFigureOut">
              <a:rPr lang="en-US" smtClean="0"/>
              <a:t>6/10/19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CB1B10E-C338-834C-B355-24185C899B68}" type="slidenum">
              <a:rPr lang="en-US" smtClean="0"/>
              <a:t>‹#›</a:t>
            </a:fld>
            <a:endParaRPr lang="en-US"/>
          </a:p>
        </p:txBody>
      </p:sp>
    </p:spTree>
    <p:extLst>
      <p:ext uri="{BB962C8B-B14F-4D97-AF65-F5344CB8AC3E}">
        <p14:creationId xmlns:p14="http://schemas.microsoft.com/office/powerpoint/2010/main" val="19632337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6761C39-E72E-B14E-9F6E-3A2D904C6D3A}" type="datetimeFigureOut">
              <a:rPr lang="en-US" smtClean="0"/>
              <a:t>6/10/19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CB1B10E-C338-834C-B355-24185C899B68}" type="slidenum">
              <a:rPr lang="en-US" smtClean="0"/>
              <a:t>‹#›</a:t>
            </a:fld>
            <a:endParaRPr lang="en-US"/>
          </a:p>
        </p:txBody>
      </p:sp>
    </p:spTree>
    <p:extLst>
      <p:ext uri="{BB962C8B-B14F-4D97-AF65-F5344CB8AC3E}">
        <p14:creationId xmlns:p14="http://schemas.microsoft.com/office/powerpoint/2010/main" val="36039314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6761C39-E72E-B14E-9F6E-3A2D904C6D3A}" type="datetimeFigureOut">
              <a:rPr lang="en-US" smtClean="0"/>
              <a:t>6/10/19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CB1B10E-C338-834C-B355-24185C899B68}" type="slidenum">
              <a:rPr lang="en-US" smtClean="0"/>
              <a:t>‹#›</a:t>
            </a:fld>
            <a:endParaRPr lang="en-US"/>
          </a:p>
        </p:txBody>
      </p:sp>
    </p:spTree>
    <p:extLst>
      <p:ext uri="{BB962C8B-B14F-4D97-AF65-F5344CB8AC3E}">
        <p14:creationId xmlns:p14="http://schemas.microsoft.com/office/powerpoint/2010/main" val="11604604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6761C39-E72E-B14E-9F6E-3A2D904C6D3A}" type="datetimeFigureOut">
              <a:rPr lang="en-US" smtClean="0"/>
              <a:t>6/10/19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CB1B10E-C338-834C-B355-24185C899B68}" type="slidenum">
              <a:rPr lang="en-US" smtClean="0"/>
              <a:t>‹#›</a:t>
            </a:fld>
            <a:endParaRPr lang="en-US"/>
          </a:p>
        </p:txBody>
      </p:sp>
    </p:spTree>
    <p:extLst>
      <p:ext uri="{BB962C8B-B14F-4D97-AF65-F5344CB8AC3E}">
        <p14:creationId xmlns:p14="http://schemas.microsoft.com/office/powerpoint/2010/main" val="154082898"/>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80" r:id="rId18"/>
    <p:sldLayoutId id="2147483681" r:id="rId19"/>
    <p:sldLayoutId id="2147483682" r:id="rId20"/>
    <p:sldLayoutId id="2147483683" r:id="rId21"/>
    <p:sldLayoutId id="2147483684" r:id="rId22"/>
    <p:sldLayoutId id="2147483685" r:id="rId2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3.xml"/></Relationships>
</file>

<file path=ppt/slides/_rels/slide10.xml.rels><?xml version="1.0" encoding="UTF-8" standalone="yes"?>
<Relationships xmlns="http://schemas.openxmlformats.org/package/2006/relationships"><Relationship Id="rId8" Type="http://schemas.openxmlformats.org/officeDocument/2006/relationships/image" Target="../media/image25.emf"/><Relationship Id="rId13" Type="http://schemas.openxmlformats.org/officeDocument/2006/relationships/image" Target="../media/image30.emf"/><Relationship Id="rId3" Type="http://schemas.openxmlformats.org/officeDocument/2006/relationships/image" Target="../media/image20.png"/><Relationship Id="rId7" Type="http://schemas.openxmlformats.org/officeDocument/2006/relationships/image" Target="../media/image24.emf"/><Relationship Id="rId12" Type="http://schemas.openxmlformats.org/officeDocument/2006/relationships/image" Target="../media/image29.emf"/><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23.emf"/><Relationship Id="rId11" Type="http://schemas.openxmlformats.org/officeDocument/2006/relationships/image" Target="../media/image28.emf"/><Relationship Id="rId5" Type="http://schemas.openxmlformats.org/officeDocument/2006/relationships/image" Target="../media/image22.emf"/><Relationship Id="rId15" Type="http://schemas.openxmlformats.org/officeDocument/2006/relationships/image" Target="../media/image32.emf"/><Relationship Id="rId10" Type="http://schemas.openxmlformats.org/officeDocument/2006/relationships/image" Target="../media/image27.emf"/><Relationship Id="rId4" Type="http://schemas.openxmlformats.org/officeDocument/2006/relationships/image" Target="../media/image21.emf"/><Relationship Id="rId9" Type="http://schemas.openxmlformats.org/officeDocument/2006/relationships/image" Target="../media/image26.emf"/><Relationship Id="rId14" Type="http://schemas.openxmlformats.org/officeDocument/2006/relationships/image" Target="../media/image31.emf"/></Relationships>
</file>

<file path=ppt/slides/_rels/slide11.xml.rels><?xml version="1.0" encoding="UTF-8" standalone="yes"?>
<Relationships xmlns="http://schemas.openxmlformats.org/package/2006/relationships"><Relationship Id="rId8" Type="http://schemas.openxmlformats.org/officeDocument/2006/relationships/image" Target="../media/image25.emf"/><Relationship Id="rId13" Type="http://schemas.openxmlformats.org/officeDocument/2006/relationships/image" Target="../media/image30.emf"/><Relationship Id="rId3" Type="http://schemas.openxmlformats.org/officeDocument/2006/relationships/image" Target="../media/image20.png"/><Relationship Id="rId7" Type="http://schemas.openxmlformats.org/officeDocument/2006/relationships/image" Target="../media/image24.emf"/><Relationship Id="rId12" Type="http://schemas.openxmlformats.org/officeDocument/2006/relationships/image" Target="../media/image29.emf"/><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image" Target="../media/image23.emf"/><Relationship Id="rId11" Type="http://schemas.openxmlformats.org/officeDocument/2006/relationships/image" Target="../media/image28.emf"/><Relationship Id="rId5" Type="http://schemas.openxmlformats.org/officeDocument/2006/relationships/image" Target="../media/image22.emf"/><Relationship Id="rId15" Type="http://schemas.openxmlformats.org/officeDocument/2006/relationships/image" Target="../media/image32.emf"/><Relationship Id="rId10" Type="http://schemas.openxmlformats.org/officeDocument/2006/relationships/image" Target="../media/image27.emf"/><Relationship Id="rId4" Type="http://schemas.openxmlformats.org/officeDocument/2006/relationships/image" Target="../media/image21.emf"/><Relationship Id="rId9" Type="http://schemas.openxmlformats.org/officeDocument/2006/relationships/image" Target="../media/image26.emf"/><Relationship Id="rId14" Type="http://schemas.openxmlformats.org/officeDocument/2006/relationships/image" Target="../media/image31.emf"/></Relationships>
</file>

<file path=ppt/slides/_rels/slide12.xml.rels><?xml version="1.0" encoding="UTF-8" standalone="yes"?>
<Relationships xmlns="http://schemas.openxmlformats.org/package/2006/relationships"><Relationship Id="rId8" Type="http://schemas.openxmlformats.org/officeDocument/2006/relationships/image" Target="../media/image25.emf"/><Relationship Id="rId13" Type="http://schemas.openxmlformats.org/officeDocument/2006/relationships/image" Target="../media/image30.emf"/><Relationship Id="rId3" Type="http://schemas.openxmlformats.org/officeDocument/2006/relationships/image" Target="../media/image20.png"/><Relationship Id="rId7" Type="http://schemas.openxmlformats.org/officeDocument/2006/relationships/image" Target="../media/image24.emf"/><Relationship Id="rId12" Type="http://schemas.openxmlformats.org/officeDocument/2006/relationships/image" Target="../media/image29.emf"/><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image" Target="../media/image23.emf"/><Relationship Id="rId11" Type="http://schemas.openxmlformats.org/officeDocument/2006/relationships/image" Target="../media/image28.emf"/><Relationship Id="rId5" Type="http://schemas.openxmlformats.org/officeDocument/2006/relationships/image" Target="../media/image22.emf"/><Relationship Id="rId15" Type="http://schemas.openxmlformats.org/officeDocument/2006/relationships/image" Target="../media/image32.emf"/><Relationship Id="rId10" Type="http://schemas.openxmlformats.org/officeDocument/2006/relationships/image" Target="../media/image27.emf"/><Relationship Id="rId4" Type="http://schemas.openxmlformats.org/officeDocument/2006/relationships/image" Target="../media/image21.emf"/><Relationship Id="rId9" Type="http://schemas.openxmlformats.org/officeDocument/2006/relationships/image" Target="../media/image26.emf"/><Relationship Id="rId14" Type="http://schemas.openxmlformats.org/officeDocument/2006/relationships/image" Target="../media/image31.emf"/></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hyperlink" Target="http://sashankpappu.com/" TargetMode="External"/><Relationship Id="rId2" Type="http://schemas.openxmlformats.org/officeDocument/2006/relationships/image" Target="../media/image8.jpg"/><Relationship Id="rId1" Type="http://schemas.openxmlformats.org/officeDocument/2006/relationships/slideLayout" Target="../slideLayouts/slideLayout22.xml"/><Relationship Id="rId4" Type="http://schemas.openxmlformats.org/officeDocument/2006/relationships/image" Target="../media/image9.jp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www.google.com/url?sa=i&amp;rct=j&amp;q=&amp;esrc=s&amp;source=images&amp;cd=&amp;cad=rja&amp;uact=8&amp;ved=0ahUKEwi9vND34dzLAhUD6WMKHWO5BNsQjRwIBw&amp;url=https://azure.microsoft.com/en-us/services/data-lake-store/&amp;bvm=bv.117868183,d.cGc&amp;psig=AFQjCNETTWiW1LcX93YiByIxe26pUlIMpQ&amp;ust=1459027175939918" TargetMode="External"/><Relationship Id="rId2" Type="http://schemas.openxmlformats.org/officeDocument/2006/relationships/notesSlide" Target="../notesSlides/notesSlide12.xml"/><Relationship Id="rId1" Type="http://schemas.openxmlformats.org/officeDocument/2006/relationships/slideLayout" Target="../slideLayouts/slideLayout14.xml"/><Relationship Id="rId4" Type="http://schemas.openxmlformats.org/officeDocument/2006/relationships/image" Target="../media/image39.png"/></Relationships>
</file>

<file path=ppt/slides/_rels/slide25.xml.rels><?xml version="1.0" encoding="UTF-8" standalone="yes"?>
<Relationships xmlns="http://schemas.openxmlformats.org/package/2006/relationships"><Relationship Id="rId3" Type="http://schemas.openxmlformats.org/officeDocument/2006/relationships/hyperlink" Target="https://www.google.com/url?sa=i&amp;rct=j&amp;q=&amp;esrc=s&amp;source=images&amp;cd=&amp;cad=rja&amp;uact=8&amp;ved=0ahUKEwi9vND34dzLAhUD6WMKHWO5BNsQjRwIBw&amp;url=https://azure.microsoft.com/en-us/services/data-lake-store/&amp;bvm=bv.117868183,d.cGc&amp;psig=AFQjCNETTWiW1LcX93YiByIxe26pUlIMpQ&amp;ust=1459027175939918" TargetMode="External"/><Relationship Id="rId2" Type="http://schemas.openxmlformats.org/officeDocument/2006/relationships/notesSlide" Target="../notesSlides/notesSlide13.xml"/><Relationship Id="rId1" Type="http://schemas.openxmlformats.org/officeDocument/2006/relationships/slideLayout" Target="../slideLayouts/slideLayout15.xml"/><Relationship Id="rId4" Type="http://schemas.openxmlformats.org/officeDocument/2006/relationships/image" Target="../media/image39.png"/></Relationships>
</file>

<file path=ppt/slides/_rels/slide26.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tags" Target="../tags/tag13.xml"/><Relationship Id="rId18" Type="http://schemas.openxmlformats.org/officeDocument/2006/relationships/notesSlide" Target="../notesSlides/notesSlide14.xml"/><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tags" Target="../tags/tag12.xml"/><Relationship Id="rId17" Type="http://schemas.openxmlformats.org/officeDocument/2006/relationships/slideLayout" Target="../slideLayouts/slideLayout16.xml"/><Relationship Id="rId2" Type="http://schemas.openxmlformats.org/officeDocument/2006/relationships/tags" Target="../tags/tag2.xml"/><Relationship Id="rId16" Type="http://schemas.openxmlformats.org/officeDocument/2006/relationships/tags" Target="../tags/tag16.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5" Type="http://schemas.openxmlformats.org/officeDocument/2006/relationships/tags" Target="../tags/tag5.xml"/><Relationship Id="rId15" Type="http://schemas.openxmlformats.org/officeDocument/2006/relationships/tags" Target="../tags/tag15.xml"/><Relationship Id="rId10" Type="http://schemas.openxmlformats.org/officeDocument/2006/relationships/tags" Target="../tags/tag10.xml"/><Relationship Id="rId19" Type="http://schemas.openxmlformats.org/officeDocument/2006/relationships/image" Target="../media/image40.gif"/><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tags" Target="../tags/tag1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1.xml.rels><?xml version="1.0" encoding="UTF-8" standalone="yes"?>
<Relationships xmlns="http://schemas.openxmlformats.org/package/2006/relationships"><Relationship Id="rId2" Type="http://schemas.openxmlformats.org/officeDocument/2006/relationships/image" Target="../media/image50.tiff"/><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51.tiff"/><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52.tiff"/><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8.xml"/></Relationships>
</file>

<file path=ppt/slides/_rels/slide5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7.xml"/><Relationship Id="rId1" Type="http://schemas.openxmlformats.org/officeDocument/2006/relationships/slideLayout" Target="../slideLayouts/slideLayout19.xml"/></Relationships>
</file>

<file path=ppt/slides/_rels/slide5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8.xml"/><Relationship Id="rId1" Type="http://schemas.openxmlformats.org/officeDocument/2006/relationships/slideLayout" Target="../slideLayouts/slideLayout19.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9.xml"/></Relationships>
</file>

<file path=ppt/slides/_rels/slide5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0.xml"/><Relationship Id="rId1" Type="http://schemas.openxmlformats.org/officeDocument/2006/relationships/slideLayout" Target="../slideLayouts/slideLayout19.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2" Type="http://schemas.openxmlformats.org/officeDocument/2006/relationships/image" Target="../media/image75.em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xml"/><Relationship Id="rId1" Type="http://schemas.openxmlformats.org/officeDocument/2006/relationships/slideLayout" Target="../slideLayouts/slideLayout21.xml"/></Relationships>
</file>

<file path=ppt/slides/_rels/slide70.xml.rels><?xml version="1.0" encoding="UTF-8" standalone="yes"?>
<Relationships xmlns="http://schemas.openxmlformats.org/package/2006/relationships"><Relationship Id="rId2" Type="http://schemas.openxmlformats.org/officeDocument/2006/relationships/image" Target="../media/image76.emf"/><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77.emf"/><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78.emf"/><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79.emf"/><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80.emf"/><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81.emf"/><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82.emf"/><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83.emf"/><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84.emf"/><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85.em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image" Target="../media/image21.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335A3888-611A-4FC3-8A75-2D38F84CB14B}"/>
              </a:ext>
            </a:extLst>
          </p:cNvPr>
          <p:cNvSpPr>
            <a:spLocks noGrp="1"/>
          </p:cNvSpPr>
          <p:nvPr>
            <p:ph type="title"/>
          </p:nvPr>
        </p:nvSpPr>
        <p:spPr>
          <a:xfrm>
            <a:off x="269302" y="1524000"/>
            <a:ext cx="6545155" cy="2285840"/>
          </a:xfrm>
        </p:spPr>
        <p:txBody>
          <a:bodyPr>
            <a:normAutofit fontScale="90000"/>
          </a:bodyPr>
          <a:lstStyle/>
          <a:p>
            <a:pPr>
              <a:spcBef>
                <a:spcPts val="1200"/>
              </a:spcBef>
            </a:pPr>
            <a:r>
              <a:rPr lang="en-US" sz="5000" spc="0" dirty="0">
                <a:latin typeface="Arial" panose="020B0604020202020204" pitchFamily="34" charset="0"/>
                <a:ea typeface="Segoe UI Semilight" charset="0"/>
              </a:rPr>
              <a:t>Azure Data Lake &amp; Factory</a:t>
            </a:r>
            <a:br>
              <a:rPr lang="en-US" sz="5000" spc="0" dirty="0">
                <a:latin typeface="Arial" panose="020B0604020202020204" pitchFamily="34" charset="0"/>
                <a:ea typeface="Segoe UI Semilight" charset="0"/>
              </a:rPr>
            </a:br>
            <a:br>
              <a:rPr lang="en-US" sz="5000" spc="0" dirty="0">
                <a:latin typeface="Arial" panose="020B0604020202020204" pitchFamily="34" charset="0"/>
                <a:ea typeface="Segoe UI Semilight" charset="0"/>
              </a:rPr>
            </a:br>
            <a:r>
              <a:rPr lang="en-US" sz="2000" spc="0" dirty="0">
                <a:latin typeface="Arial" panose="020B0604020202020204" pitchFamily="34" charset="0"/>
                <a:ea typeface="Segoe UI Semilight" charset="0"/>
              </a:rPr>
              <a:t>Technical Deep Dive –Day 3</a:t>
            </a:r>
            <a:br>
              <a:rPr lang="en-US" sz="2000" spc="0" dirty="0">
                <a:latin typeface="Arial" panose="020B0604020202020204" pitchFamily="34" charset="0"/>
                <a:ea typeface="Segoe UI Semilight" charset="0"/>
              </a:rPr>
            </a:br>
            <a:endParaRPr lang="en-US" sz="3600" spc="0" dirty="0">
              <a:latin typeface="Arial" panose="020B0604020202020204" pitchFamily="34" charset="0"/>
              <a:ea typeface="Segoe UI Semilight" charset="0"/>
            </a:endParaRPr>
          </a:p>
        </p:txBody>
      </p:sp>
      <p:sp>
        <p:nvSpPr>
          <p:cNvPr id="9" name="Subtitle 2">
            <a:extLst>
              <a:ext uri="{FF2B5EF4-FFF2-40B4-BE49-F238E27FC236}">
                <a16:creationId xmlns:a16="http://schemas.microsoft.com/office/drawing/2014/main" id="{FA87184D-9D3E-46B5-A5D4-8E1D9812BF43}"/>
              </a:ext>
            </a:extLst>
          </p:cNvPr>
          <p:cNvSpPr>
            <a:spLocks noGrp="1"/>
          </p:cNvSpPr>
          <p:nvPr>
            <p:ph type="body" sz="quarter" idx="12"/>
          </p:nvPr>
        </p:nvSpPr>
        <p:spPr>
          <a:xfrm>
            <a:off x="269302" y="4304651"/>
            <a:ext cx="6545155" cy="1792326"/>
          </a:xfrm>
        </p:spPr>
        <p:txBody>
          <a:bodyPr anchor="t"/>
          <a:lstStyle/>
          <a:p>
            <a:r>
              <a:rPr lang="en-US" sz="2000" b="1" dirty="0">
                <a:latin typeface="Arial" panose="020B0604020202020204" pitchFamily="34" charset="0"/>
                <a:ea typeface="Segoe UI Semibold" charset="0"/>
                <a:cs typeface="Arial" panose="020B0604020202020204" pitchFamily="34" charset="0"/>
              </a:rPr>
              <a:t>Sashank Pappu</a:t>
            </a:r>
          </a:p>
          <a:p>
            <a:r>
              <a:rPr lang="en-US" sz="2000" b="1" dirty="0">
                <a:latin typeface="Arial" panose="020B0604020202020204" pitchFamily="34" charset="0"/>
                <a:ea typeface="Segoe UI Semibold" charset="0"/>
                <a:cs typeface="Arial" panose="020B0604020202020204" pitchFamily="34" charset="0"/>
              </a:rPr>
              <a:t>Azure Data &amp; AI Specialist</a:t>
            </a:r>
          </a:p>
          <a:p>
            <a:endParaRPr lang="en-US" sz="2000" b="1" dirty="0">
              <a:latin typeface="Arial" panose="020B0604020202020204" pitchFamily="34" charset="0"/>
              <a:ea typeface="Segoe UI Semibold" charset="0"/>
              <a:cs typeface="Arial" panose="020B0604020202020204" pitchFamily="34" charset="0"/>
            </a:endParaRPr>
          </a:p>
          <a:p>
            <a:r>
              <a:rPr lang="en-US" sz="2000" b="1" dirty="0">
                <a:latin typeface="Arial" panose="020B0604020202020204" pitchFamily="34" charset="0"/>
                <a:ea typeface="Segoe UI Semibold" charset="0"/>
                <a:cs typeface="Arial" panose="020B0604020202020204" pitchFamily="34" charset="0"/>
              </a:rPr>
              <a:t>Shiva </a:t>
            </a:r>
            <a:r>
              <a:rPr lang="en-US" sz="2000" b="1" dirty="0" err="1">
                <a:latin typeface="Arial" panose="020B0604020202020204" pitchFamily="34" charset="0"/>
                <a:ea typeface="Segoe UI Semibold" charset="0"/>
                <a:cs typeface="Arial" panose="020B0604020202020204" pitchFamily="34" charset="0"/>
              </a:rPr>
              <a:t>Priya</a:t>
            </a:r>
            <a:r>
              <a:rPr lang="en-US" sz="2000" b="1" dirty="0">
                <a:latin typeface="Arial" panose="020B0604020202020204" pitchFamily="34" charset="0"/>
                <a:ea typeface="Segoe UI Semibold" charset="0"/>
                <a:cs typeface="Arial" panose="020B0604020202020204" pitchFamily="34" charset="0"/>
              </a:rPr>
              <a:t> </a:t>
            </a:r>
          </a:p>
          <a:p>
            <a:r>
              <a:rPr lang="en-US" sz="2000" b="1" dirty="0">
                <a:latin typeface="Arial" panose="020B0604020202020204" pitchFamily="34" charset="0"/>
                <a:ea typeface="Segoe UI Semibold" charset="0"/>
                <a:cs typeface="Arial" panose="020B0604020202020204" pitchFamily="34" charset="0"/>
              </a:rPr>
              <a:t>Azure Data Engineer</a:t>
            </a:r>
          </a:p>
        </p:txBody>
      </p:sp>
    </p:spTree>
    <p:extLst>
      <p:ext uri="{BB962C8B-B14F-4D97-AF65-F5344CB8AC3E}">
        <p14:creationId xmlns:p14="http://schemas.microsoft.com/office/powerpoint/2010/main" val="375126255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1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350"/>
                                        <p:tgtEl>
                                          <p:spTgt spid="8"/>
                                        </p:tgtEl>
                                      </p:cBhvr>
                                    </p:animEffect>
                                    <p:anim calcmode="lin" valueType="num">
                                      <p:cBhvr>
                                        <p:cTn id="8" dur="350" fill="hold"/>
                                        <p:tgtEl>
                                          <p:spTgt spid="8"/>
                                        </p:tgtEl>
                                        <p:attrNameLst>
                                          <p:attrName>ppt_x</p:attrName>
                                        </p:attrNameLst>
                                      </p:cBhvr>
                                      <p:tavLst>
                                        <p:tav tm="0">
                                          <p:val>
                                            <p:strVal val="#ppt_x"/>
                                          </p:val>
                                        </p:tav>
                                        <p:tav tm="100000">
                                          <p:val>
                                            <p:strVal val="#ppt_x"/>
                                          </p:val>
                                        </p:tav>
                                      </p:tavLst>
                                    </p:anim>
                                    <p:anim calcmode="lin" valueType="num">
                                      <p:cBhvr>
                                        <p:cTn id="9" dur="350" fill="hold"/>
                                        <p:tgtEl>
                                          <p:spTgt spid="8"/>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200"/>
                                  </p:stCondLst>
                                  <p:childTnLst>
                                    <p:set>
                                      <p:cBhvr>
                                        <p:cTn id="11" dur="1" fill="hold">
                                          <p:stCondLst>
                                            <p:cond delay="0"/>
                                          </p:stCondLst>
                                        </p:cTn>
                                        <p:tgtEl>
                                          <p:spTgt spid="9">
                                            <p:txEl>
                                              <p:pRg st="0" end="0"/>
                                            </p:txEl>
                                          </p:spTgt>
                                        </p:tgtEl>
                                        <p:attrNameLst>
                                          <p:attrName>style.visibility</p:attrName>
                                        </p:attrNameLst>
                                      </p:cBhvr>
                                      <p:to>
                                        <p:strVal val="visible"/>
                                      </p:to>
                                    </p:set>
                                    <p:animEffect transition="in" filter="fade">
                                      <p:cBhvr>
                                        <p:cTn id="12" dur="350"/>
                                        <p:tgtEl>
                                          <p:spTgt spid="9">
                                            <p:txEl>
                                              <p:pRg st="0" end="0"/>
                                            </p:txEl>
                                          </p:spTgt>
                                        </p:tgtEl>
                                      </p:cBhvr>
                                    </p:animEffect>
                                    <p:anim calcmode="lin" valueType="num">
                                      <p:cBhvr>
                                        <p:cTn id="13" dur="35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14" dur="35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200"/>
                                  </p:stCondLst>
                                  <p:childTnLst>
                                    <p:set>
                                      <p:cBhvr>
                                        <p:cTn id="18" dur="1" fill="hold">
                                          <p:stCondLst>
                                            <p:cond delay="0"/>
                                          </p:stCondLst>
                                        </p:cTn>
                                        <p:tgtEl>
                                          <p:spTgt spid="9">
                                            <p:txEl>
                                              <p:pRg st="1" end="1"/>
                                            </p:txEl>
                                          </p:spTgt>
                                        </p:tgtEl>
                                        <p:attrNameLst>
                                          <p:attrName>style.visibility</p:attrName>
                                        </p:attrNameLst>
                                      </p:cBhvr>
                                      <p:to>
                                        <p:strVal val="visible"/>
                                      </p:to>
                                    </p:set>
                                    <p:animEffect transition="in" filter="fade">
                                      <p:cBhvr>
                                        <p:cTn id="19" dur="350"/>
                                        <p:tgtEl>
                                          <p:spTgt spid="9">
                                            <p:txEl>
                                              <p:pRg st="1" end="1"/>
                                            </p:txEl>
                                          </p:spTgt>
                                        </p:tgtEl>
                                      </p:cBhvr>
                                    </p:animEffect>
                                    <p:anim calcmode="lin" valueType="num">
                                      <p:cBhvr>
                                        <p:cTn id="20" dur="350" fill="hold"/>
                                        <p:tgtEl>
                                          <p:spTgt spid="9">
                                            <p:txEl>
                                              <p:pRg st="1" end="1"/>
                                            </p:txEl>
                                          </p:spTgt>
                                        </p:tgtEl>
                                        <p:attrNameLst>
                                          <p:attrName>ppt_x</p:attrName>
                                        </p:attrNameLst>
                                      </p:cBhvr>
                                      <p:tavLst>
                                        <p:tav tm="0">
                                          <p:val>
                                            <p:strVal val="#ppt_x"/>
                                          </p:val>
                                        </p:tav>
                                        <p:tav tm="100000">
                                          <p:val>
                                            <p:strVal val="#ppt_x"/>
                                          </p:val>
                                        </p:tav>
                                      </p:tavLst>
                                    </p:anim>
                                    <p:anim calcmode="lin" valueType="num">
                                      <p:cBhvr>
                                        <p:cTn id="21" dur="350" fill="hold"/>
                                        <p:tgtEl>
                                          <p:spTgt spid="9">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200"/>
                                  </p:stCondLst>
                                  <p:childTnLst>
                                    <p:set>
                                      <p:cBhvr>
                                        <p:cTn id="25" dur="1" fill="hold">
                                          <p:stCondLst>
                                            <p:cond delay="0"/>
                                          </p:stCondLst>
                                        </p:cTn>
                                        <p:tgtEl>
                                          <p:spTgt spid="9">
                                            <p:txEl>
                                              <p:pRg st="3" end="3"/>
                                            </p:txEl>
                                          </p:spTgt>
                                        </p:tgtEl>
                                        <p:attrNameLst>
                                          <p:attrName>style.visibility</p:attrName>
                                        </p:attrNameLst>
                                      </p:cBhvr>
                                      <p:to>
                                        <p:strVal val="visible"/>
                                      </p:to>
                                    </p:set>
                                    <p:animEffect transition="in" filter="fade">
                                      <p:cBhvr>
                                        <p:cTn id="26" dur="350"/>
                                        <p:tgtEl>
                                          <p:spTgt spid="9">
                                            <p:txEl>
                                              <p:pRg st="3" end="3"/>
                                            </p:txEl>
                                          </p:spTgt>
                                        </p:tgtEl>
                                      </p:cBhvr>
                                    </p:animEffect>
                                    <p:anim calcmode="lin" valueType="num">
                                      <p:cBhvr>
                                        <p:cTn id="27" dur="350" fill="hold"/>
                                        <p:tgtEl>
                                          <p:spTgt spid="9">
                                            <p:txEl>
                                              <p:pRg st="3" end="3"/>
                                            </p:txEl>
                                          </p:spTgt>
                                        </p:tgtEl>
                                        <p:attrNameLst>
                                          <p:attrName>ppt_x</p:attrName>
                                        </p:attrNameLst>
                                      </p:cBhvr>
                                      <p:tavLst>
                                        <p:tav tm="0">
                                          <p:val>
                                            <p:strVal val="#ppt_x"/>
                                          </p:val>
                                        </p:tav>
                                        <p:tav tm="100000">
                                          <p:val>
                                            <p:strVal val="#ppt_x"/>
                                          </p:val>
                                        </p:tav>
                                      </p:tavLst>
                                    </p:anim>
                                    <p:anim calcmode="lin" valueType="num">
                                      <p:cBhvr>
                                        <p:cTn id="28" dur="350" fill="hold"/>
                                        <p:tgtEl>
                                          <p:spTgt spid="9">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200"/>
                                  </p:stCondLst>
                                  <p:childTnLst>
                                    <p:set>
                                      <p:cBhvr>
                                        <p:cTn id="32" dur="1" fill="hold">
                                          <p:stCondLst>
                                            <p:cond delay="0"/>
                                          </p:stCondLst>
                                        </p:cTn>
                                        <p:tgtEl>
                                          <p:spTgt spid="9">
                                            <p:txEl>
                                              <p:pRg st="4" end="4"/>
                                            </p:txEl>
                                          </p:spTgt>
                                        </p:tgtEl>
                                        <p:attrNameLst>
                                          <p:attrName>style.visibility</p:attrName>
                                        </p:attrNameLst>
                                      </p:cBhvr>
                                      <p:to>
                                        <p:strVal val="visible"/>
                                      </p:to>
                                    </p:set>
                                    <p:animEffect transition="in" filter="fade">
                                      <p:cBhvr>
                                        <p:cTn id="33" dur="350"/>
                                        <p:tgtEl>
                                          <p:spTgt spid="9">
                                            <p:txEl>
                                              <p:pRg st="4" end="4"/>
                                            </p:txEl>
                                          </p:spTgt>
                                        </p:tgtEl>
                                      </p:cBhvr>
                                    </p:animEffect>
                                    <p:anim calcmode="lin" valueType="num">
                                      <p:cBhvr>
                                        <p:cTn id="34" dur="350" fill="hold"/>
                                        <p:tgtEl>
                                          <p:spTgt spid="9">
                                            <p:txEl>
                                              <p:pRg st="4" end="4"/>
                                            </p:txEl>
                                          </p:spTgt>
                                        </p:tgtEl>
                                        <p:attrNameLst>
                                          <p:attrName>ppt_x</p:attrName>
                                        </p:attrNameLst>
                                      </p:cBhvr>
                                      <p:tavLst>
                                        <p:tav tm="0">
                                          <p:val>
                                            <p:strVal val="#ppt_x"/>
                                          </p:val>
                                        </p:tav>
                                        <p:tav tm="100000">
                                          <p:val>
                                            <p:strVal val="#ppt_x"/>
                                          </p:val>
                                        </p:tav>
                                      </p:tavLst>
                                    </p:anim>
                                    <p:anim calcmode="lin" valueType="num">
                                      <p:cBhvr>
                                        <p:cTn id="35" dur="350" fill="hold"/>
                                        <p:tgtEl>
                                          <p:spTgt spid="9">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uiExpand="1"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1524001" y="1916284"/>
            <a:ext cx="9144000" cy="3767364"/>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577" fontAlgn="base">
              <a:spcBef>
                <a:spcPct val="0"/>
              </a:spcBef>
              <a:spcAft>
                <a:spcPct val="0"/>
              </a:spcAft>
            </a:pPr>
            <a:endParaRPr lang="en-US" sz="1471" dirty="0">
              <a:gradFill>
                <a:gsLst>
                  <a:gs pos="0">
                    <a:srgbClr val="FFFFFF"/>
                  </a:gs>
                  <a:gs pos="100000">
                    <a:srgbClr val="FFFFFF"/>
                  </a:gs>
                </a:gsLst>
                <a:lin ang="5400000" scaled="0"/>
              </a:gradFill>
            </a:endParaRPr>
          </a:p>
        </p:txBody>
      </p:sp>
      <p:sp>
        <p:nvSpPr>
          <p:cNvPr id="98" name="Rectangle 97"/>
          <p:cNvSpPr/>
          <p:nvPr/>
        </p:nvSpPr>
        <p:spPr>
          <a:xfrm>
            <a:off x="4081648" y="2636429"/>
            <a:ext cx="673339" cy="299429"/>
          </a:xfrm>
          <a:prstGeom prst="rect">
            <a:avLst/>
          </a:prstGeom>
          <a:noFill/>
          <a:ln w="12700" cap="flat" cmpd="sng" algn="ctr">
            <a:solidFill>
              <a:sysClr val="window" lastClr="FFFFFF">
                <a:lumMod val="50000"/>
              </a:sysClr>
            </a:solidFill>
            <a:prstDash val="solid"/>
            <a:miter lim="800000"/>
          </a:ln>
          <a:effectLst/>
        </p:spPr>
        <p:txBody>
          <a:bodyPr rtlCol="0" anchor="ctr"/>
          <a:lstStyle/>
          <a:p>
            <a:pPr algn="ctr" defTabSz="685537">
              <a:defRPr/>
            </a:pPr>
            <a:r>
              <a:rPr lang="en-US" sz="1050" kern="0" dirty="0">
                <a:solidFill>
                  <a:prstClr val="black">
                    <a:lumMod val="50000"/>
                    <a:lumOff val="50000"/>
                  </a:prstClr>
                </a:solidFill>
                <a:latin typeface="Calibri" panose="020F0502020204030204"/>
                <a:ea typeface="MS PGothic" charset="0"/>
              </a:rPr>
              <a:t>ETL Tool</a:t>
            </a:r>
          </a:p>
          <a:p>
            <a:pPr algn="ctr" defTabSz="685537">
              <a:defRPr/>
            </a:pPr>
            <a:r>
              <a:rPr lang="en-US" sz="600" kern="0" dirty="0">
                <a:solidFill>
                  <a:prstClr val="black">
                    <a:lumMod val="50000"/>
                    <a:lumOff val="50000"/>
                  </a:prstClr>
                </a:solidFill>
                <a:latin typeface="Calibri" panose="020F0502020204030204"/>
                <a:ea typeface="MS PGothic" charset="0"/>
              </a:rPr>
              <a:t>(SSIS, </a:t>
            </a:r>
            <a:r>
              <a:rPr lang="en-US" sz="600" kern="0" dirty="0" err="1">
                <a:solidFill>
                  <a:prstClr val="black">
                    <a:lumMod val="50000"/>
                    <a:lumOff val="50000"/>
                  </a:prstClr>
                </a:solidFill>
                <a:latin typeface="Calibri" panose="020F0502020204030204"/>
                <a:ea typeface="MS PGothic" charset="0"/>
              </a:rPr>
              <a:t>etc</a:t>
            </a:r>
            <a:r>
              <a:rPr lang="en-US" sz="600" kern="0" dirty="0">
                <a:solidFill>
                  <a:prstClr val="black">
                    <a:lumMod val="50000"/>
                    <a:lumOff val="50000"/>
                  </a:prstClr>
                </a:solidFill>
                <a:latin typeface="Calibri" panose="020F0502020204030204"/>
                <a:ea typeface="MS PGothic" charset="0"/>
              </a:rPr>
              <a:t>)</a:t>
            </a:r>
          </a:p>
        </p:txBody>
      </p:sp>
      <p:sp>
        <p:nvSpPr>
          <p:cNvPr id="99" name="U-Turn Arrow 98"/>
          <p:cNvSpPr/>
          <p:nvPr/>
        </p:nvSpPr>
        <p:spPr>
          <a:xfrm>
            <a:off x="4306864" y="2361429"/>
            <a:ext cx="250896" cy="274997"/>
          </a:xfrm>
          <a:prstGeom prst="uturnArrow">
            <a:avLst>
              <a:gd name="adj1" fmla="val 14927"/>
              <a:gd name="adj2" fmla="val 25000"/>
              <a:gd name="adj3" fmla="val 25944"/>
              <a:gd name="adj4" fmla="val 69300"/>
              <a:gd name="adj5" fmla="val 100000"/>
            </a:avLst>
          </a:prstGeom>
          <a:solidFill>
            <a:srgbClr val="E7E6E6">
              <a:lumMod val="75000"/>
            </a:srgbClr>
          </a:solidFill>
          <a:ln w="12700" cap="flat" cmpd="sng" algn="ctr">
            <a:noFill/>
            <a:prstDash val="solid"/>
            <a:miter lim="800000"/>
          </a:ln>
          <a:effectLst/>
        </p:spPr>
        <p:txBody>
          <a:bodyPr rtlCol="0" anchor="ctr"/>
          <a:lstStyle/>
          <a:p>
            <a:pPr algn="ctr" defTabSz="685537">
              <a:defRPr/>
            </a:pPr>
            <a:endParaRPr lang="en-US" sz="1350" kern="0" dirty="0">
              <a:solidFill>
                <a:prstClr val="black"/>
              </a:solidFill>
              <a:latin typeface="Calibri" panose="020F0502020204030204"/>
              <a:ea typeface="MS PGothic" charset="0"/>
            </a:endParaRPr>
          </a:p>
        </p:txBody>
      </p:sp>
      <p:sp>
        <p:nvSpPr>
          <p:cNvPr id="100" name="Rectangle 99"/>
          <p:cNvSpPr/>
          <p:nvPr/>
        </p:nvSpPr>
        <p:spPr>
          <a:xfrm>
            <a:off x="5922949" y="2466473"/>
            <a:ext cx="1122848" cy="573830"/>
          </a:xfrm>
          <a:prstGeom prst="rect">
            <a:avLst/>
          </a:prstGeom>
          <a:noFill/>
          <a:ln w="12700" cap="flat" cmpd="sng" algn="ctr">
            <a:noFill/>
            <a:prstDash val="solid"/>
            <a:miter lim="800000"/>
          </a:ln>
          <a:effectLst/>
        </p:spPr>
        <p:txBody>
          <a:bodyPr rtlCol="0" anchor="ctr"/>
          <a:lstStyle/>
          <a:p>
            <a:pPr algn="ctr" defTabSz="685537">
              <a:defRPr/>
            </a:pPr>
            <a:r>
              <a:rPr lang="en-US" sz="1350" b="1" kern="0" dirty="0">
                <a:solidFill>
                  <a:prstClr val="black">
                    <a:lumMod val="50000"/>
                    <a:lumOff val="50000"/>
                  </a:prstClr>
                </a:solidFill>
                <a:latin typeface="Calibri" panose="020F0502020204030204"/>
                <a:ea typeface="MS PGothic" charset="0"/>
              </a:rPr>
              <a:t>EDW</a:t>
            </a:r>
          </a:p>
          <a:p>
            <a:pPr algn="ctr" defTabSz="685537">
              <a:defRPr/>
            </a:pPr>
            <a:r>
              <a:rPr lang="en-US" sz="750" kern="0" dirty="0">
                <a:solidFill>
                  <a:prstClr val="black">
                    <a:lumMod val="50000"/>
                    <a:lumOff val="50000"/>
                  </a:prstClr>
                </a:solidFill>
                <a:latin typeface="Calibri" panose="020F0502020204030204"/>
                <a:ea typeface="MS PGothic" charset="0"/>
              </a:rPr>
              <a:t>(SQL </a:t>
            </a:r>
            <a:r>
              <a:rPr lang="en-US" sz="750" kern="0" dirty="0" err="1">
                <a:solidFill>
                  <a:prstClr val="black">
                    <a:lumMod val="50000"/>
                    <a:lumOff val="50000"/>
                  </a:prstClr>
                </a:solidFill>
                <a:latin typeface="Calibri" panose="020F0502020204030204"/>
                <a:ea typeface="MS PGothic" charset="0"/>
              </a:rPr>
              <a:t>Svr</a:t>
            </a:r>
            <a:r>
              <a:rPr lang="en-US" sz="750" kern="0" dirty="0">
                <a:solidFill>
                  <a:prstClr val="black">
                    <a:lumMod val="50000"/>
                    <a:lumOff val="50000"/>
                  </a:prstClr>
                </a:solidFill>
                <a:latin typeface="Calibri" panose="020F0502020204030204"/>
                <a:ea typeface="MS PGothic" charset="0"/>
              </a:rPr>
              <a:t>, Teradata, </a:t>
            </a:r>
            <a:r>
              <a:rPr lang="en-US" sz="750" kern="0" dirty="0" err="1">
                <a:solidFill>
                  <a:prstClr val="black">
                    <a:lumMod val="50000"/>
                    <a:lumOff val="50000"/>
                  </a:prstClr>
                </a:solidFill>
                <a:latin typeface="Calibri" panose="020F0502020204030204"/>
                <a:ea typeface="MS PGothic" charset="0"/>
              </a:rPr>
              <a:t>etc</a:t>
            </a:r>
            <a:r>
              <a:rPr lang="en-US" sz="750" kern="0" dirty="0">
                <a:solidFill>
                  <a:prstClr val="black">
                    <a:lumMod val="50000"/>
                    <a:lumOff val="50000"/>
                  </a:prstClr>
                </a:solidFill>
                <a:latin typeface="Calibri" panose="020F0502020204030204"/>
                <a:ea typeface="MS PGothic" charset="0"/>
              </a:rPr>
              <a:t>)</a:t>
            </a:r>
          </a:p>
        </p:txBody>
      </p:sp>
      <p:cxnSp>
        <p:nvCxnSpPr>
          <p:cNvPr id="101" name="Straight Arrow Connector 100"/>
          <p:cNvCxnSpPr/>
          <p:nvPr/>
        </p:nvCxnSpPr>
        <p:spPr>
          <a:xfrm flipV="1">
            <a:off x="3161785" y="2910799"/>
            <a:ext cx="919862" cy="4531"/>
          </a:xfrm>
          <a:prstGeom prst="straightConnector1">
            <a:avLst/>
          </a:prstGeom>
          <a:noFill/>
          <a:ln w="41275" cap="flat" cmpd="sng" algn="ctr">
            <a:solidFill>
              <a:sysClr val="window" lastClr="FFFFFF">
                <a:lumMod val="65000"/>
              </a:sysClr>
            </a:solidFill>
            <a:prstDash val="solid"/>
            <a:miter lim="800000"/>
            <a:tailEnd type="triangle"/>
          </a:ln>
          <a:effectLst/>
        </p:spPr>
      </p:cxnSp>
      <p:cxnSp>
        <p:nvCxnSpPr>
          <p:cNvPr id="102" name="Straight Arrow Connector 101"/>
          <p:cNvCxnSpPr/>
          <p:nvPr/>
        </p:nvCxnSpPr>
        <p:spPr>
          <a:xfrm>
            <a:off x="4769626" y="2913059"/>
            <a:ext cx="722119" cy="4541"/>
          </a:xfrm>
          <a:prstGeom prst="straightConnector1">
            <a:avLst/>
          </a:prstGeom>
          <a:noFill/>
          <a:ln w="41275" cap="flat" cmpd="sng" algn="ctr">
            <a:solidFill>
              <a:sysClr val="window" lastClr="FFFFFF">
                <a:lumMod val="65000"/>
              </a:sysClr>
            </a:solidFill>
            <a:prstDash val="solid"/>
            <a:miter lim="800000"/>
            <a:tailEnd type="triangle"/>
          </a:ln>
          <a:effectLst/>
        </p:spPr>
      </p:cxnSp>
      <p:sp>
        <p:nvSpPr>
          <p:cNvPr id="103" name="TextBox 102"/>
          <p:cNvSpPr txBox="1"/>
          <p:nvPr/>
        </p:nvSpPr>
        <p:spPr>
          <a:xfrm>
            <a:off x="3438220" y="2182727"/>
            <a:ext cx="529802" cy="415498"/>
          </a:xfrm>
          <a:prstGeom prst="rect">
            <a:avLst/>
          </a:prstGeom>
          <a:noFill/>
        </p:spPr>
        <p:txBody>
          <a:bodyPr wrap="square" rtlCol="0">
            <a:spAutoFit/>
          </a:bodyPr>
          <a:lstStyle/>
          <a:p>
            <a:pPr defTabSz="685537"/>
            <a:r>
              <a:rPr lang="en-US" sz="1050" b="1" dirty="0">
                <a:solidFill>
                  <a:srgbClr val="0070C0"/>
                </a:solidFill>
                <a:latin typeface="Calibri" panose="020F0502020204030204"/>
                <a:ea typeface="MS PGothic" charset="0"/>
              </a:rPr>
              <a:t>Extract</a:t>
            </a:r>
          </a:p>
        </p:txBody>
      </p:sp>
      <p:sp>
        <p:nvSpPr>
          <p:cNvPr id="104" name="TextBox 103"/>
          <p:cNvSpPr txBox="1"/>
          <p:nvPr/>
        </p:nvSpPr>
        <p:spPr>
          <a:xfrm>
            <a:off x="3376666" y="2753742"/>
            <a:ext cx="707477" cy="207749"/>
          </a:xfrm>
          <a:prstGeom prst="rect">
            <a:avLst/>
          </a:prstGeom>
          <a:noFill/>
        </p:spPr>
        <p:txBody>
          <a:bodyPr wrap="square" rtlCol="0">
            <a:spAutoFit/>
          </a:bodyPr>
          <a:lstStyle/>
          <a:p>
            <a:pPr defTabSz="685537"/>
            <a:r>
              <a:rPr lang="en-US" sz="750" dirty="0">
                <a:solidFill>
                  <a:prstClr val="black"/>
                </a:solidFill>
                <a:latin typeface="Calibri" panose="020F0502020204030204"/>
                <a:ea typeface="MS PGothic" charset="0"/>
              </a:rPr>
              <a:t>Original Data</a:t>
            </a:r>
          </a:p>
        </p:txBody>
      </p:sp>
      <p:sp>
        <p:nvSpPr>
          <p:cNvPr id="105" name="TextBox 104"/>
          <p:cNvSpPr txBox="1"/>
          <p:nvPr/>
        </p:nvSpPr>
        <p:spPr>
          <a:xfrm>
            <a:off x="4892878" y="2182727"/>
            <a:ext cx="529802" cy="253916"/>
          </a:xfrm>
          <a:prstGeom prst="rect">
            <a:avLst/>
          </a:prstGeom>
          <a:noFill/>
        </p:spPr>
        <p:txBody>
          <a:bodyPr wrap="square" rtlCol="0">
            <a:spAutoFit/>
          </a:bodyPr>
          <a:lstStyle/>
          <a:p>
            <a:pPr defTabSz="685537"/>
            <a:r>
              <a:rPr lang="en-US" sz="1050" b="1" dirty="0">
                <a:solidFill>
                  <a:srgbClr val="0070C0"/>
                </a:solidFill>
                <a:latin typeface="Calibri" panose="020F0502020204030204"/>
                <a:ea typeface="MS PGothic" charset="0"/>
              </a:rPr>
              <a:t>Load</a:t>
            </a:r>
          </a:p>
        </p:txBody>
      </p:sp>
      <p:sp>
        <p:nvSpPr>
          <p:cNvPr id="106" name="TextBox 105"/>
          <p:cNvSpPr txBox="1"/>
          <p:nvPr/>
        </p:nvSpPr>
        <p:spPr>
          <a:xfrm>
            <a:off x="4729204" y="2646090"/>
            <a:ext cx="650262" cy="323165"/>
          </a:xfrm>
          <a:prstGeom prst="rect">
            <a:avLst/>
          </a:prstGeom>
          <a:noFill/>
        </p:spPr>
        <p:txBody>
          <a:bodyPr wrap="square" rtlCol="0">
            <a:spAutoFit/>
          </a:bodyPr>
          <a:lstStyle/>
          <a:p>
            <a:pPr defTabSz="685537"/>
            <a:r>
              <a:rPr lang="en-US" sz="750" dirty="0">
                <a:solidFill>
                  <a:prstClr val="black"/>
                </a:solidFill>
                <a:latin typeface="Calibri" panose="020F0502020204030204"/>
                <a:ea typeface="MS PGothic" charset="0"/>
              </a:rPr>
              <a:t>Transformed Data</a:t>
            </a:r>
          </a:p>
        </p:txBody>
      </p:sp>
      <p:sp>
        <p:nvSpPr>
          <p:cNvPr id="107" name="TextBox 106"/>
          <p:cNvSpPr txBox="1"/>
          <p:nvPr/>
        </p:nvSpPr>
        <p:spPr>
          <a:xfrm>
            <a:off x="4121318" y="2182727"/>
            <a:ext cx="705863" cy="415498"/>
          </a:xfrm>
          <a:prstGeom prst="rect">
            <a:avLst/>
          </a:prstGeom>
          <a:noFill/>
        </p:spPr>
        <p:txBody>
          <a:bodyPr wrap="square" rtlCol="0">
            <a:spAutoFit/>
          </a:bodyPr>
          <a:lstStyle/>
          <a:p>
            <a:pPr defTabSz="685537"/>
            <a:r>
              <a:rPr lang="en-US" sz="1050" b="1" dirty="0">
                <a:solidFill>
                  <a:srgbClr val="0070C0"/>
                </a:solidFill>
                <a:latin typeface="Calibri" panose="020F0502020204030204"/>
                <a:ea typeface="MS PGothic" charset="0"/>
              </a:rPr>
              <a:t>Transform</a:t>
            </a:r>
          </a:p>
        </p:txBody>
      </p:sp>
      <p:sp>
        <p:nvSpPr>
          <p:cNvPr id="108" name="TextBox 107"/>
          <p:cNvSpPr txBox="1"/>
          <p:nvPr/>
        </p:nvSpPr>
        <p:spPr>
          <a:xfrm>
            <a:off x="2608952" y="2585318"/>
            <a:ext cx="231608" cy="93487"/>
          </a:xfrm>
          <a:prstGeom prst="rect">
            <a:avLst/>
          </a:prstGeom>
          <a:noFill/>
        </p:spPr>
        <p:txBody>
          <a:bodyPr wrap="square" lIns="0" tIns="0" rIns="0" bIns="0" rtlCol="0">
            <a:spAutoFit/>
          </a:bodyPr>
          <a:lstStyle/>
          <a:p>
            <a:pPr defTabSz="685472">
              <a:lnSpc>
                <a:spcPct val="90000"/>
              </a:lnSpc>
            </a:pPr>
            <a:r>
              <a:rPr lang="en-US" sz="675" dirty="0">
                <a:ln>
                  <a:solidFill>
                    <a:srgbClr val="FFFFFF">
                      <a:alpha val="0"/>
                    </a:srgbClr>
                  </a:solidFill>
                </a:ln>
                <a:solidFill>
                  <a:prstClr val="black">
                    <a:lumMod val="50000"/>
                    <a:lumOff val="50000"/>
                  </a:prstClr>
                </a:solidFill>
                <a:latin typeface="Calibri" panose="020F0502020204030204"/>
                <a:ea typeface="MS PGothic" charset="0"/>
              </a:rPr>
              <a:t>OLTP</a:t>
            </a:r>
          </a:p>
        </p:txBody>
      </p:sp>
      <p:sp>
        <p:nvSpPr>
          <p:cNvPr id="109" name="Freeform 108"/>
          <p:cNvSpPr/>
          <p:nvPr/>
        </p:nvSpPr>
        <p:spPr>
          <a:xfrm>
            <a:off x="2637582" y="2404814"/>
            <a:ext cx="132898" cy="149370"/>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ysClr val="windowText" lastClr="000000">
              <a:lumMod val="50000"/>
              <a:lumOff val="50000"/>
            </a:sysClr>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sp>
        <p:nvSpPr>
          <p:cNvPr id="110" name="Oval 109"/>
          <p:cNvSpPr/>
          <p:nvPr/>
        </p:nvSpPr>
        <p:spPr>
          <a:xfrm>
            <a:off x="2648601" y="2411856"/>
            <a:ext cx="107901" cy="29696"/>
          </a:xfrm>
          <a:prstGeom prst="ellipse">
            <a:avLst/>
          </a:prstGeom>
          <a:solidFill>
            <a:sysClr val="window" lastClr="FFFFFF"/>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sp>
        <p:nvSpPr>
          <p:cNvPr id="111" name="TextBox 110"/>
          <p:cNvSpPr txBox="1"/>
          <p:nvPr/>
        </p:nvSpPr>
        <p:spPr>
          <a:xfrm>
            <a:off x="2634816" y="2896493"/>
            <a:ext cx="169469" cy="93487"/>
          </a:xfrm>
          <a:prstGeom prst="rect">
            <a:avLst/>
          </a:prstGeom>
          <a:noFill/>
        </p:spPr>
        <p:txBody>
          <a:bodyPr wrap="square" lIns="0" tIns="0" rIns="0" bIns="0" rtlCol="0">
            <a:spAutoFit/>
          </a:bodyPr>
          <a:lstStyle/>
          <a:p>
            <a:pPr defTabSz="685472">
              <a:lnSpc>
                <a:spcPct val="90000"/>
              </a:lnSpc>
            </a:pPr>
            <a:r>
              <a:rPr lang="en-US" sz="675" dirty="0">
                <a:ln>
                  <a:solidFill>
                    <a:srgbClr val="FFFFFF">
                      <a:alpha val="0"/>
                    </a:srgbClr>
                  </a:solidFill>
                </a:ln>
                <a:solidFill>
                  <a:prstClr val="black">
                    <a:lumMod val="50000"/>
                    <a:lumOff val="50000"/>
                  </a:prstClr>
                </a:solidFill>
                <a:latin typeface="Calibri" panose="020F0502020204030204"/>
                <a:ea typeface="MS PGothic" charset="0"/>
              </a:rPr>
              <a:t>ERP</a:t>
            </a:r>
          </a:p>
        </p:txBody>
      </p:sp>
      <p:sp>
        <p:nvSpPr>
          <p:cNvPr id="112" name="Freeform 111"/>
          <p:cNvSpPr/>
          <p:nvPr/>
        </p:nvSpPr>
        <p:spPr>
          <a:xfrm>
            <a:off x="2637582" y="2715988"/>
            <a:ext cx="132898" cy="149370"/>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ysClr val="windowText" lastClr="000000">
              <a:lumMod val="50000"/>
              <a:lumOff val="50000"/>
            </a:sysClr>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sp>
        <p:nvSpPr>
          <p:cNvPr id="113" name="Oval 112"/>
          <p:cNvSpPr/>
          <p:nvPr/>
        </p:nvSpPr>
        <p:spPr>
          <a:xfrm>
            <a:off x="2648601" y="2723032"/>
            <a:ext cx="107901" cy="29696"/>
          </a:xfrm>
          <a:prstGeom prst="ellipse">
            <a:avLst/>
          </a:prstGeom>
          <a:solidFill>
            <a:sysClr val="window" lastClr="FFFFFF"/>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sp>
        <p:nvSpPr>
          <p:cNvPr id="114" name="TextBox 113"/>
          <p:cNvSpPr txBox="1"/>
          <p:nvPr/>
        </p:nvSpPr>
        <p:spPr>
          <a:xfrm>
            <a:off x="2895635" y="2891567"/>
            <a:ext cx="173219" cy="67979"/>
          </a:xfrm>
          <a:prstGeom prst="rect">
            <a:avLst/>
          </a:prstGeom>
          <a:noFill/>
        </p:spPr>
        <p:txBody>
          <a:bodyPr wrap="square" lIns="0" tIns="0" rIns="0" bIns="0" rtlCol="0">
            <a:noAutofit/>
          </a:bodyPr>
          <a:lstStyle/>
          <a:p>
            <a:pPr defTabSz="685472">
              <a:lnSpc>
                <a:spcPct val="90000"/>
              </a:lnSpc>
            </a:pPr>
            <a:r>
              <a:rPr lang="en-US" sz="675" dirty="0">
                <a:ln>
                  <a:solidFill>
                    <a:srgbClr val="FFFFFF">
                      <a:alpha val="0"/>
                    </a:srgbClr>
                  </a:solidFill>
                </a:ln>
                <a:solidFill>
                  <a:prstClr val="black">
                    <a:lumMod val="50000"/>
                    <a:lumOff val="50000"/>
                  </a:prstClr>
                </a:solidFill>
                <a:latin typeface="Calibri" panose="020F0502020204030204"/>
                <a:ea typeface="MS PGothic" charset="0"/>
              </a:rPr>
              <a:t>LOB</a:t>
            </a:r>
          </a:p>
        </p:txBody>
      </p:sp>
      <p:sp>
        <p:nvSpPr>
          <p:cNvPr id="115" name="Freeform 114"/>
          <p:cNvSpPr/>
          <p:nvPr/>
        </p:nvSpPr>
        <p:spPr>
          <a:xfrm>
            <a:off x="2892306" y="2711063"/>
            <a:ext cx="132898" cy="149370"/>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ysClr val="windowText" lastClr="000000">
              <a:lumMod val="50000"/>
              <a:lumOff val="50000"/>
            </a:sysClr>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sp>
        <p:nvSpPr>
          <p:cNvPr id="116" name="Oval 115"/>
          <p:cNvSpPr/>
          <p:nvPr/>
        </p:nvSpPr>
        <p:spPr>
          <a:xfrm>
            <a:off x="2903324" y="2718105"/>
            <a:ext cx="107901" cy="29696"/>
          </a:xfrm>
          <a:prstGeom prst="ellipse">
            <a:avLst/>
          </a:prstGeom>
          <a:solidFill>
            <a:sysClr val="window" lastClr="FFFFFF"/>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cxnSp>
        <p:nvCxnSpPr>
          <p:cNvPr id="117" name="Straight Arrow Connector 116"/>
          <p:cNvCxnSpPr/>
          <p:nvPr/>
        </p:nvCxnSpPr>
        <p:spPr>
          <a:xfrm>
            <a:off x="7590890" y="2908976"/>
            <a:ext cx="906620" cy="0"/>
          </a:xfrm>
          <a:prstGeom prst="straightConnector1">
            <a:avLst/>
          </a:prstGeom>
          <a:noFill/>
          <a:ln w="41275" cap="flat" cmpd="sng" algn="ctr">
            <a:solidFill>
              <a:sysClr val="window" lastClr="FFFFFF">
                <a:lumMod val="65000"/>
              </a:sysClr>
            </a:solidFill>
            <a:prstDash val="solid"/>
            <a:miter lim="800000"/>
            <a:tailEnd type="triangle"/>
          </a:ln>
          <a:effectLst/>
        </p:spPr>
      </p:cxnSp>
      <p:pic>
        <p:nvPicPr>
          <p:cNvPr id="119" name="Picture 118"/>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561479" y="2358980"/>
            <a:ext cx="210977" cy="128492"/>
          </a:xfrm>
          <a:prstGeom prst="rect">
            <a:avLst/>
          </a:prstGeom>
          <a:ln w="6350">
            <a:solidFill>
              <a:sysClr val="windowText" lastClr="000000">
                <a:lumMod val="50000"/>
                <a:lumOff val="50000"/>
              </a:sysClr>
            </a:solidFill>
          </a:ln>
        </p:spPr>
      </p:pic>
      <p:pic>
        <p:nvPicPr>
          <p:cNvPr id="120" name="Picture 119"/>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796545" y="2504662"/>
            <a:ext cx="210977" cy="128492"/>
          </a:xfrm>
          <a:prstGeom prst="rect">
            <a:avLst/>
          </a:prstGeom>
          <a:ln w="6350">
            <a:solidFill>
              <a:sysClr val="windowText" lastClr="000000">
                <a:lumMod val="50000"/>
                <a:lumOff val="50000"/>
              </a:sysClr>
            </a:solidFill>
          </a:ln>
        </p:spPr>
      </p:pic>
      <p:pic>
        <p:nvPicPr>
          <p:cNvPr id="121" name="Picture 120"/>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794006" y="2658787"/>
            <a:ext cx="210977" cy="128492"/>
          </a:xfrm>
          <a:prstGeom prst="rect">
            <a:avLst/>
          </a:prstGeom>
          <a:ln w="6350">
            <a:solidFill>
              <a:sysClr val="windowText" lastClr="000000">
                <a:lumMod val="50000"/>
                <a:lumOff val="50000"/>
              </a:sysClr>
            </a:solidFill>
          </a:ln>
        </p:spPr>
      </p:pic>
      <p:pic>
        <p:nvPicPr>
          <p:cNvPr id="122" name="Picture 121"/>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309568" y="2358981"/>
            <a:ext cx="210977" cy="128492"/>
          </a:xfrm>
          <a:prstGeom prst="rect">
            <a:avLst/>
          </a:prstGeom>
          <a:ln w="6350">
            <a:solidFill>
              <a:sysClr val="windowText" lastClr="000000">
                <a:lumMod val="50000"/>
                <a:lumOff val="50000"/>
              </a:sysClr>
            </a:solidFill>
          </a:ln>
        </p:spPr>
      </p:pic>
      <p:pic>
        <p:nvPicPr>
          <p:cNvPr id="123" name="Picture 122"/>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796545" y="2356174"/>
            <a:ext cx="210977" cy="128492"/>
          </a:xfrm>
          <a:prstGeom prst="rect">
            <a:avLst/>
          </a:prstGeom>
          <a:ln w="6350">
            <a:solidFill>
              <a:sysClr val="windowText" lastClr="000000">
                <a:lumMod val="50000"/>
                <a:lumOff val="50000"/>
              </a:sysClr>
            </a:solidFill>
          </a:ln>
        </p:spPr>
      </p:pic>
      <p:pic>
        <p:nvPicPr>
          <p:cNvPr id="124" name="Picture 123"/>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551769" y="2200300"/>
            <a:ext cx="210977" cy="128492"/>
          </a:xfrm>
          <a:prstGeom prst="rect">
            <a:avLst/>
          </a:prstGeom>
          <a:ln w="6350">
            <a:solidFill>
              <a:sysClr val="windowText" lastClr="000000">
                <a:lumMod val="50000"/>
                <a:lumOff val="50000"/>
              </a:sysClr>
            </a:solidFill>
          </a:ln>
        </p:spPr>
      </p:pic>
      <p:pic>
        <p:nvPicPr>
          <p:cNvPr id="125" name="Picture 124"/>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309533" y="2198004"/>
            <a:ext cx="210977" cy="128492"/>
          </a:xfrm>
          <a:prstGeom prst="rect">
            <a:avLst/>
          </a:prstGeom>
          <a:ln w="6350">
            <a:solidFill>
              <a:sysClr val="windowText" lastClr="000000">
                <a:lumMod val="50000"/>
                <a:lumOff val="50000"/>
              </a:sysClr>
            </a:solidFill>
          </a:ln>
        </p:spPr>
      </p:pic>
      <p:pic>
        <p:nvPicPr>
          <p:cNvPr id="126" name="Picture 125"/>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5704574" y="2622256"/>
            <a:ext cx="210977" cy="164483"/>
          </a:xfrm>
          <a:prstGeom prst="rect">
            <a:avLst/>
          </a:prstGeom>
          <a:ln w="6350">
            <a:solidFill>
              <a:sysClr val="windowText" lastClr="000000">
                <a:lumMod val="50000"/>
                <a:lumOff val="50000"/>
              </a:sysClr>
            </a:solidFill>
          </a:ln>
        </p:spPr>
      </p:pic>
      <p:pic>
        <p:nvPicPr>
          <p:cNvPr id="127" name="Picture 126"/>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5960094" y="2409964"/>
            <a:ext cx="210977" cy="164483"/>
          </a:xfrm>
          <a:prstGeom prst="rect">
            <a:avLst/>
          </a:prstGeom>
          <a:ln w="6350">
            <a:solidFill>
              <a:sysClr val="windowText" lastClr="000000">
                <a:lumMod val="50000"/>
                <a:lumOff val="50000"/>
              </a:sysClr>
            </a:solidFill>
          </a:ln>
        </p:spPr>
      </p:pic>
      <p:pic>
        <p:nvPicPr>
          <p:cNvPr id="128" name="Picture 127"/>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5704574" y="2410324"/>
            <a:ext cx="210977" cy="164483"/>
          </a:xfrm>
          <a:prstGeom prst="rect">
            <a:avLst/>
          </a:prstGeom>
          <a:ln w="6350">
            <a:solidFill>
              <a:sysClr val="windowText" lastClr="000000">
                <a:lumMod val="50000"/>
                <a:lumOff val="50000"/>
              </a:sysClr>
            </a:solidFill>
          </a:ln>
        </p:spPr>
      </p:pic>
      <p:pic>
        <p:nvPicPr>
          <p:cNvPr id="129" name="Picture 128"/>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5704574" y="2198365"/>
            <a:ext cx="210977" cy="164483"/>
          </a:xfrm>
          <a:prstGeom prst="rect">
            <a:avLst/>
          </a:prstGeom>
          <a:ln w="6350">
            <a:solidFill>
              <a:sysClr val="windowText" lastClr="000000">
                <a:lumMod val="50000"/>
                <a:lumOff val="50000"/>
              </a:sysClr>
            </a:solidFill>
          </a:ln>
        </p:spPr>
      </p:pic>
      <p:pic>
        <p:nvPicPr>
          <p:cNvPr id="130" name="Picture 129"/>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5960094" y="2198006"/>
            <a:ext cx="210977" cy="164483"/>
          </a:xfrm>
          <a:prstGeom prst="rect">
            <a:avLst/>
          </a:prstGeom>
          <a:ln w="6350">
            <a:solidFill>
              <a:sysClr val="windowText" lastClr="000000">
                <a:lumMod val="50000"/>
                <a:lumOff val="50000"/>
              </a:sysClr>
            </a:solidFill>
          </a:ln>
        </p:spPr>
      </p:pic>
      <p:pic>
        <p:nvPicPr>
          <p:cNvPr id="131" name="Picture 130"/>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5960094" y="2623894"/>
            <a:ext cx="210977" cy="154919"/>
          </a:xfrm>
          <a:prstGeom prst="rect">
            <a:avLst/>
          </a:prstGeom>
          <a:ln w="6350">
            <a:solidFill>
              <a:sysClr val="windowText" lastClr="000000">
                <a:lumMod val="50000"/>
                <a:lumOff val="50000"/>
              </a:sysClr>
            </a:solidFill>
          </a:ln>
        </p:spPr>
      </p:pic>
      <p:pic>
        <p:nvPicPr>
          <p:cNvPr id="132" name="Picture 131"/>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794006" y="2200300"/>
            <a:ext cx="210977" cy="128492"/>
          </a:xfrm>
          <a:prstGeom prst="rect">
            <a:avLst/>
          </a:prstGeom>
          <a:ln w="6350">
            <a:solidFill>
              <a:sysClr val="windowText" lastClr="000000">
                <a:lumMod val="50000"/>
                <a:lumOff val="50000"/>
              </a:sysClr>
            </a:solidFill>
          </a:ln>
        </p:spPr>
      </p:pic>
      <p:sp>
        <p:nvSpPr>
          <p:cNvPr id="136" name="TextBox 135"/>
          <p:cNvSpPr txBox="1"/>
          <p:nvPr/>
        </p:nvSpPr>
        <p:spPr>
          <a:xfrm>
            <a:off x="2883524" y="2588267"/>
            <a:ext cx="173219" cy="67979"/>
          </a:xfrm>
          <a:prstGeom prst="rect">
            <a:avLst/>
          </a:prstGeom>
          <a:noFill/>
        </p:spPr>
        <p:txBody>
          <a:bodyPr wrap="square" lIns="0" tIns="0" rIns="0" bIns="0" rtlCol="0">
            <a:noAutofit/>
          </a:bodyPr>
          <a:lstStyle/>
          <a:p>
            <a:pPr defTabSz="685472">
              <a:lnSpc>
                <a:spcPct val="90000"/>
              </a:lnSpc>
            </a:pPr>
            <a:r>
              <a:rPr lang="en-US" sz="675" dirty="0">
                <a:ln>
                  <a:solidFill>
                    <a:srgbClr val="FFFFFF">
                      <a:alpha val="0"/>
                    </a:srgbClr>
                  </a:solidFill>
                </a:ln>
                <a:solidFill>
                  <a:prstClr val="black">
                    <a:lumMod val="50000"/>
                    <a:lumOff val="50000"/>
                  </a:prstClr>
                </a:solidFill>
                <a:latin typeface="Calibri" panose="020F0502020204030204"/>
                <a:ea typeface="MS PGothic" charset="0"/>
              </a:rPr>
              <a:t>…</a:t>
            </a:r>
          </a:p>
        </p:txBody>
      </p:sp>
      <p:sp>
        <p:nvSpPr>
          <p:cNvPr id="137" name="Oval 136"/>
          <p:cNvSpPr/>
          <p:nvPr/>
        </p:nvSpPr>
        <p:spPr>
          <a:xfrm>
            <a:off x="2891214" y="2414805"/>
            <a:ext cx="107901" cy="29696"/>
          </a:xfrm>
          <a:prstGeom prst="ellipse">
            <a:avLst/>
          </a:prstGeom>
          <a:solidFill>
            <a:sysClr val="window" lastClr="FFFFFF"/>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pic>
        <p:nvPicPr>
          <p:cNvPr id="138" name="Picture 2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875139" y="2412801"/>
            <a:ext cx="179422" cy="1837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39" name="Straight Connector 138"/>
          <p:cNvCxnSpPr/>
          <p:nvPr/>
        </p:nvCxnSpPr>
        <p:spPr>
          <a:xfrm>
            <a:off x="3140671" y="2537097"/>
            <a:ext cx="284006" cy="382910"/>
          </a:xfrm>
          <a:prstGeom prst="line">
            <a:avLst/>
          </a:prstGeom>
          <a:noFill/>
          <a:ln w="41275" cap="flat" cmpd="sng" algn="ctr">
            <a:solidFill>
              <a:sysClr val="window" lastClr="FFFFFF">
                <a:lumMod val="65000"/>
              </a:sysClr>
            </a:solidFill>
            <a:prstDash val="solid"/>
            <a:miter lim="800000"/>
            <a:tailEnd type="none"/>
          </a:ln>
          <a:effectLst/>
        </p:spPr>
      </p:cxnSp>
      <p:cxnSp>
        <p:nvCxnSpPr>
          <p:cNvPr id="140" name="Straight Connector 139"/>
          <p:cNvCxnSpPr/>
          <p:nvPr/>
        </p:nvCxnSpPr>
        <p:spPr>
          <a:xfrm>
            <a:off x="3168456" y="2738782"/>
            <a:ext cx="245644" cy="170197"/>
          </a:xfrm>
          <a:prstGeom prst="line">
            <a:avLst/>
          </a:prstGeom>
          <a:noFill/>
          <a:ln w="41275" cap="flat" cmpd="sng" algn="ctr">
            <a:solidFill>
              <a:sysClr val="window" lastClr="FFFFFF">
                <a:lumMod val="65000"/>
              </a:sysClr>
            </a:solidFill>
            <a:prstDash val="solid"/>
            <a:miter lim="800000"/>
            <a:tailEnd type="none"/>
          </a:ln>
          <a:effectLst/>
        </p:spPr>
      </p:cxnSp>
      <p:sp>
        <p:nvSpPr>
          <p:cNvPr id="192" name="Rectangle 191"/>
          <p:cNvSpPr/>
          <p:nvPr/>
        </p:nvSpPr>
        <p:spPr>
          <a:xfrm>
            <a:off x="8776386" y="2639838"/>
            <a:ext cx="856571" cy="230791"/>
          </a:xfrm>
          <a:prstGeom prst="rect">
            <a:avLst/>
          </a:prstGeom>
          <a:noFill/>
          <a:ln w="12700" cap="flat" cmpd="sng" algn="ctr">
            <a:solidFill>
              <a:sysClr val="window" lastClr="FFFFFF">
                <a:lumMod val="50000"/>
              </a:sysClr>
            </a:solidFill>
            <a:prstDash val="solid"/>
            <a:miter lim="800000"/>
          </a:ln>
          <a:effectLst/>
        </p:spPr>
        <p:txBody>
          <a:bodyPr rtlCol="0" anchor="ctr"/>
          <a:lstStyle/>
          <a:p>
            <a:pPr algn="ctr" defTabSz="685537">
              <a:defRPr/>
            </a:pPr>
            <a:r>
              <a:rPr lang="en-US" sz="1050" kern="0" dirty="0">
                <a:solidFill>
                  <a:prstClr val="black">
                    <a:lumMod val="50000"/>
                    <a:lumOff val="50000"/>
                  </a:prstClr>
                </a:solidFill>
                <a:latin typeface="Calibri" panose="020F0502020204030204"/>
                <a:ea typeface="MS PGothic" charset="0"/>
              </a:rPr>
              <a:t>BI Tools</a:t>
            </a:r>
            <a:endParaRPr lang="en-US" sz="600" kern="0" dirty="0">
              <a:solidFill>
                <a:prstClr val="black">
                  <a:lumMod val="50000"/>
                  <a:lumOff val="50000"/>
                </a:prstClr>
              </a:solidFill>
              <a:latin typeface="Calibri" panose="020F0502020204030204"/>
              <a:ea typeface="MS PGothic" charset="0"/>
            </a:endParaRPr>
          </a:p>
        </p:txBody>
      </p:sp>
      <p:sp>
        <p:nvSpPr>
          <p:cNvPr id="193" name="TextBox 192"/>
          <p:cNvSpPr txBox="1"/>
          <p:nvPr/>
        </p:nvSpPr>
        <p:spPr>
          <a:xfrm>
            <a:off x="2497099" y="4016194"/>
            <a:ext cx="269975" cy="93487"/>
          </a:xfrm>
          <a:prstGeom prst="rect">
            <a:avLst/>
          </a:prstGeom>
          <a:noFill/>
        </p:spPr>
        <p:txBody>
          <a:bodyPr wrap="square" lIns="0" tIns="0" rIns="0" bIns="0" rtlCol="0">
            <a:spAutoFit/>
          </a:bodyPr>
          <a:lstStyle/>
          <a:p>
            <a:pPr defTabSz="685472">
              <a:lnSpc>
                <a:spcPct val="90000"/>
              </a:lnSpc>
            </a:pPr>
            <a:r>
              <a:rPr lang="en-US" sz="675" dirty="0">
                <a:ln>
                  <a:solidFill>
                    <a:srgbClr val="FFFFFF">
                      <a:alpha val="0"/>
                    </a:srgbClr>
                  </a:solidFill>
                </a:ln>
                <a:gradFill>
                  <a:gsLst>
                    <a:gs pos="0">
                      <a:srgbClr val="505050"/>
                    </a:gs>
                    <a:gs pos="100000">
                      <a:srgbClr val="505050"/>
                    </a:gs>
                  </a:gsLst>
                  <a:lin ang="5400000" scaled="0"/>
                </a:gradFill>
                <a:latin typeface="Calibri" panose="020F0502020204030204"/>
                <a:ea typeface="MS PGothic" charset="0"/>
              </a:rPr>
              <a:t>Devices</a:t>
            </a:r>
          </a:p>
        </p:txBody>
      </p:sp>
      <p:sp>
        <p:nvSpPr>
          <p:cNvPr id="194" name="TextBox 193"/>
          <p:cNvSpPr txBox="1"/>
          <p:nvPr/>
        </p:nvSpPr>
        <p:spPr>
          <a:xfrm>
            <a:off x="3024642" y="4542527"/>
            <a:ext cx="172675" cy="93487"/>
          </a:xfrm>
          <a:prstGeom prst="rect">
            <a:avLst/>
          </a:prstGeom>
          <a:noFill/>
        </p:spPr>
        <p:txBody>
          <a:bodyPr wrap="square" lIns="0" tIns="0" rIns="0" bIns="0" rtlCol="0">
            <a:spAutoFit/>
          </a:bodyPr>
          <a:lstStyle/>
          <a:p>
            <a:pPr defTabSz="685472">
              <a:lnSpc>
                <a:spcPct val="90000"/>
              </a:lnSpc>
            </a:pPr>
            <a:r>
              <a:rPr lang="en-US" sz="675" dirty="0">
                <a:ln>
                  <a:solidFill>
                    <a:srgbClr val="FFFFFF">
                      <a:alpha val="0"/>
                    </a:srgbClr>
                  </a:solidFill>
                </a:ln>
                <a:gradFill>
                  <a:gsLst>
                    <a:gs pos="0">
                      <a:srgbClr val="505050"/>
                    </a:gs>
                    <a:gs pos="100000">
                      <a:srgbClr val="505050"/>
                    </a:gs>
                  </a:gsLst>
                  <a:lin ang="5400000" scaled="0"/>
                </a:gradFill>
                <a:latin typeface="Calibri" panose="020F0502020204030204"/>
                <a:ea typeface="MS PGothic" charset="0"/>
              </a:rPr>
              <a:t>Web</a:t>
            </a:r>
          </a:p>
        </p:txBody>
      </p:sp>
      <p:sp>
        <p:nvSpPr>
          <p:cNvPr id="195" name="TextBox 194"/>
          <p:cNvSpPr txBox="1"/>
          <p:nvPr/>
        </p:nvSpPr>
        <p:spPr>
          <a:xfrm>
            <a:off x="2967392" y="4190732"/>
            <a:ext cx="282695" cy="93487"/>
          </a:xfrm>
          <a:prstGeom prst="rect">
            <a:avLst/>
          </a:prstGeom>
          <a:noFill/>
        </p:spPr>
        <p:txBody>
          <a:bodyPr wrap="square" lIns="0" tIns="0" rIns="0" bIns="0" rtlCol="0">
            <a:spAutoFit/>
          </a:bodyPr>
          <a:lstStyle/>
          <a:p>
            <a:pPr defTabSz="685472">
              <a:lnSpc>
                <a:spcPct val="90000"/>
              </a:lnSpc>
            </a:pPr>
            <a:r>
              <a:rPr lang="en-US" sz="675" dirty="0">
                <a:ln>
                  <a:solidFill>
                    <a:srgbClr val="FFFFFF">
                      <a:alpha val="0"/>
                    </a:srgbClr>
                  </a:solidFill>
                </a:ln>
                <a:gradFill>
                  <a:gsLst>
                    <a:gs pos="0">
                      <a:srgbClr val="505050"/>
                    </a:gs>
                    <a:gs pos="100000">
                      <a:srgbClr val="505050"/>
                    </a:gs>
                  </a:gsLst>
                  <a:lin ang="5400000" scaled="0"/>
                </a:gradFill>
                <a:latin typeface="Calibri" panose="020F0502020204030204"/>
                <a:ea typeface="MS PGothic" charset="0"/>
              </a:rPr>
              <a:t>Sensors</a:t>
            </a:r>
          </a:p>
        </p:txBody>
      </p:sp>
      <p:sp>
        <p:nvSpPr>
          <p:cNvPr id="196" name="TextBox 195"/>
          <p:cNvSpPr txBox="1"/>
          <p:nvPr/>
        </p:nvSpPr>
        <p:spPr>
          <a:xfrm>
            <a:off x="2996167" y="3893084"/>
            <a:ext cx="203648" cy="93487"/>
          </a:xfrm>
          <a:prstGeom prst="rect">
            <a:avLst/>
          </a:prstGeom>
          <a:noFill/>
        </p:spPr>
        <p:txBody>
          <a:bodyPr wrap="square" lIns="0" tIns="0" rIns="0" bIns="0" rtlCol="0">
            <a:spAutoFit/>
          </a:bodyPr>
          <a:lstStyle/>
          <a:p>
            <a:pPr defTabSz="685472">
              <a:lnSpc>
                <a:spcPct val="90000"/>
              </a:lnSpc>
            </a:pPr>
            <a:r>
              <a:rPr lang="en-US" sz="675" dirty="0">
                <a:ln>
                  <a:solidFill>
                    <a:srgbClr val="FFFFFF">
                      <a:alpha val="0"/>
                    </a:srgbClr>
                  </a:solidFill>
                </a:ln>
                <a:gradFill>
                  <a:gsLst>
                    <a:gs pos="0">
                      <a:srgbClr val="505050"/>
                    </a:gs>
                    <a:gs pos="100000">
                      <a:srgbClr val="505050"/>
                    </a:gs>
                  </a:gsLst>
                  <a:lin ang="5400000" scaled="0"/>
                </a:gradFill>
                <a:latin typeface="Calibri" panose="020F0502020204030204"/>
                <a:ea typeface="MS PGothic" charset="0"/>
              </a:rPr>
              <a:t>Social</a:t>
            </a:r>
          </a:p>
        </p:txBody>
      </p:sp>
      <p:grpSp>
        <p:nvGrpSpPr>
          <p:cNvPr id="197" name="Group 196"/>
          <p:cNvGrpSpPr/>
          <p:nvPr/>
        </p:nvGrpSpPr>
        <p:grpSpPr>
          <a:xfrm>
            <a:off x="2540735" y="3849567"/>
            <a:ext cx="197586" cy="156579"/>
            <a:chOff x="2850173" y="4068523"/>
            <a:chExt cx="724052" cy="428355"/>
          </a:xfrm>
        </p:grpSpPr>
        <p:sp>
          <p:nvSpPr>
            <p:cNvPr id="198" name="Freeform 43"/>
            <p:cNvSpPr>
              <a:spLocks noChangeAspect="1" noEditPoints="1"/>
            </p:cNvSpPr>
            <p:nvPr/>
          </p:nvSpPr>
          <p:spPr bwMode="black">
            <a:xfrm>
              <a:off x="2850173" y="4068523"/>
              <a:ext cx="220416" cy="424899"/>
            </a:xfrm>
            <a:custGeom>
              <a:avLst/>
              <a:gdLst>
                <a:gd name="T0" fmla="*/ 544 w 602"/>
                <a:gd name="T1" fmla="*/ 95 h 1156"/>
                <a:gd name="T2" fmla="*/ 119 w 602"/>
                <a:gd name="T3" fmla="*/ 1068 h 1156"/>
                <a:gd name="T4" fmla="*/ 112 w 602"/>
                <a:gd name="T5" fmla="*/ 1048 h 1156"/>
                <a:gd name="T6" fmla="*/ 288 w 602"/>
                <a:gd name="T7" fmla="*/ 1050 h 1156"/>
                <a:gd name="T8" fmla="*/ 296 w 602"/>
                <a:gd name="T9" fmla="*/ 1053 h 1156"/>
                <a:gd name="T10" fmla="*/ 291 w 602"/>
                <a:gd name="T11" fmla="*/ 1071 h 1156"/>
                <a:gd name="T12" fmla="*/ 290 w 602"/>
                <a:gd name="T13" fmla="*/ 1072 h 1156"/>
                <a:gd name="T14" fmla="*/ 290 w 602"/>
                <a:gd name="T15" fmla="*/ 1072 h 1156"/>
                <a:gd name="T16" fmla="*/ 276 w 602"/>
                <a:gd name="T17" fmla="*/ 1069 h 1156"/>
                <a:gd name="T18" fmla="*/ 271 w 602"/>
                <a:gd name="T19" fmla="*/ 1071 h 1156"/>
                <a:gd name="T20" fmla="*/ 275 w 602"/>
                <a:gd name="T21" fmla="*/ 1052 h 1156"/>
                <a:gd name="T22" fmla="*/ 285 w 602"/>
                <a:gd name="T23" fmla="*/ 1050 h 1156"/>
                <a:gd name="T24" fmla="*/ 298 w 602"/>
                <a:gd name="T25" fmla="*/ 1055 h 1156"/>
                <a:gd name="T26" fmla="*/ 315 w 602"/>
                <a:gd name="T27" fmla="*/ 1058 h 1156"/>
                <a:gd name="T28" fmla="*/ 319 w 602"/>
                <a:gd name="T29" fmla="*/ 1057 h 1156"/>
                <a:gd name="T30" fmla="*/ 320 w 602"/>
                <a:gd name="T31" fmla="*/ 1057 h 1156"/>
                <a:gd name="T32" fmla="*/ 314 w 602"/>
                <a:gd name="T33" fmla="*/ 1075 h 1156"/>
                <a:gd name="T34" fmla="*/ 301 w 602"/>
                <a:gd name="T35" fmla="*/ 1077 h 1156"/>
                <a:gd name="T36" fmla="*/ 292 w 602"/>
                <a:gd name="T37" fmla="*/ 1073 h 1156"/>
                <a:gd name="T38" fmla="*/ 298 w 602"/>
                <a:gd name="T39" fmla="*/ 1055 h 1156"/>
                <a:gd name="T40" fmla="*/ 298 w 602"/>
                <a:gd name="T41" fmla="*/ 1055 h 1156"/>
                <a:gd name="T42" fmla="*/ 298 w 602"/>
                <a:gd name="T43" fmla="*/ 1055 h 1156"/>
                <a:gd name="T44" fmla="*/ 305 w 602"/>
                <a:gd name="T45" fmla="*/ 1034 h 1156"/>
                <a:gd name="T46" fmla="*/ 318 w 602"/>
                <a:gd name="T47" fmla="*/ 1037 h 1156"/>
                <a:gd name="T48" fmla="*/ 325 w 602"/>
                <a:gd name="T49" fmla="*/ 1035 h 1156"/>
                <a:gd name="T50" fmla="*/ 326 w 602"/>
                <a:gd name="T51" fmla="*/ 1035 h 1156"/>
                <a:gd name="T52" fmla="*/ 314 w 602"/>
                <a:gd name="T53" fmla="*/ 1056 h 1156"/>
                <a:gd name="T54" fmla="*/ 299 w 602"/>
                <a:gd name="T55" fmla="*/ 1052 h 1156"/>
                <a:gd name="T56" fmla="*/ 299 w 602"/>
                <a:gd name="T57" fmla="*/ 1052 h 1156"/>
                <a:gd name="T58" fmla="*/ 304 w 602"/>
                <a:gd name="T59" fmla="*/ 1034 h 1156"/>
                <a:gd name="T60" fmla="*/ 292 w 602"/>
                <a:gd name="T61" fmla="*/ 1028 h 1156"/>
                <a:gd name="T62" fmla="*/ 302 w 602"/>
                <a:gd name="T63" fmla="*/ 1032 h 1156"/>
                <a:gd name="T64" fmla="*/ 302 w 602"/>
                <a:gd name="T65" fmla="*/ 1032 h 1156"/>
                <a:gd name="T66" fmla="*/ 297 w 602"/>
                <a:gd name="T67" fmla="*/ 1050 h 1156"/>
                <a:gd name="T68" fmla="*/ 297 w 602"/>
                <a:gd name="T69" fmla="*/ 1050 h 1156"/>
                <a:gd name="T70" fmla="*/ 296 w 602"/>
                <a:gd name="T71" fmla="*/ 1050 h 1156"/>
                <a:gd name="T72" fmla="*/ 296 w 602"/>
                <a:gd name="T73" fmla="*/ 1050 h 1156"/>
                <a:gd name="T74" fmla="*/ 296 w 602"/>
                <a:gd name="T75" fmla="*/ 1050 h 1156"/>
                <a:gd name="T76" fmla="*/ 277 w 602"/>
                <a:gd name="T77" fmla="*/ 1049 h 1156"/>
                <a:gd name="T78" fmla="*/ 277 w 602"/>
                <a:gd name="T79" fmla="*/ 1049 h 1156"/>
                <a:gd name="T80" fmla="*/ 277 w 602"/>
                <a:gd name="T81" fmla="*/ 1049 h 1156"/>
                <a:gd name="T82" fmla="*/ 276 w 602"/>
                <a:gd name="T83" fmla="*/ 1049 h 1156"/>
                <a:gd name="T84" fmla="*/ 281 w 602"/>
                <a:gd name="T85" fmla="*/ 1032 h 1156"/>
                <a:gd name="T86" fmla="*/ 287 w 602"/>
                <a:gd name="T87" fmla="*/ 1029 h 1156"/>
                <a:gd name="T88" fmla="*/ 467 w 602"/>
                <a:gd name="T89" fmla="*/ 1059 h 1156"/>
                <a:gd name="T90" fmla="*/ 478 w 602"/>
                <a:gd name="T91" fmla="*/ 1064 h 1156"/>
                <a:gd name="T92" fmla="*/ 466 w 602"/>
                <a:gd name="T93" fmla="*/ 1048 h 1156"/>
                <a:gd name="T94" fmla="*/ 602 w 602"/>
                <a:gd name="T95" fmla="*/ 1116 h 1156"/>
                <a:gd name="T96" fmla="*/ 0 w 602"/>
                <a:gd name="T97" fmla="*/ 40 h 1156"/>
                <a:gd name="T98" fmla="*/ 602 w 602"/>
                <a:gd name="T99" fmla="*/ 1116 h 1156"/>
                <a:gd name="T100" fmla="*/ 273 w 602"/>
                <a:gd name="T101" fmla="*/ 202 h 1156"/>
                <a:gd name="T102" fmla="*/ 273 w 602"/>
                <a:gd name="T103" fmla="*/ 911 h 1156"/>
                <a:gd name="T104" fmla="*/ 462 w 602"/>
                <a:gd name="T105" fmla="*/ 581 h 1156"/>
                <a:gd name="T106" fmla="*/ 284 w 602"/>
                <a:gd name="T107" fmla="*/ 391 h 1156"/>
                <a:gd name="T108" fmla="*/ 284 w 602"/>
                <a:gd name="T109" fmla="*/ 391 h 1156"/>
                <a:gd name="T110" fmla="*/ 273 w 602"/>
                <a:gd name="T111" fmla="*/ 391 h 1156"/>
                <a:gd name="T112" fmla="*/ 462 w 602"/>
                <a:gd name="T113" fmla="*/ 911 h 1156"/>
                <a:gd name="T114" fmla="*/ 462 w 602"/>
                <a:gd name="T115" fmla="*/ 379 h 1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02" h="1156">
                  <a:moveTo>
                    <a:pt x="54" y="95"/>
                  </a:moveTo>
                  <a:cubicBezTo>
                    <a:pt x="54" y="367"/>
                    <a:pt x="54" y="639"/>
                    <a:pt x="54" y="911"/>
                  </a:cubicBezTo>
                  <a:cubicBezTo>
                    <a:pt x="217" y="911"/>
                    <a:pt x="381" y="911"/>
                    <a:pt x="544" y="911"/>
                  </a:cubicBezTo>
                  <a:cubicBezTo>
                    <a:pt x="544" y="639"/>
                    <a:pt x="544" y="367"/>
                    <a:pt x="544" y="95"/>
                  </a:cubicBezTo>
                  <a:cubicBezTo>
                    <a:pt x="381" y="95"/>
                    <a:pt x="217" y="95"/>
                    <a:pt x="54" y="95"/>
                  </a:cubicBezTo>
                  <a:close/>
                  <a:moveTo>
                    <a:pt x="112" y="1053"/>
                  </a:moveTo>
                  <a:cubicBezTo>
                    <a:pt x="126" y="1068"/>
                    <a:pt x="126" y="1068"/>
                    <a:pt x="126" y="1068"/>
                  </a:cubicBezTo>
                  <a:cubicBezTo>
                    <a:pt x="119" y="1068"/>
                    <a:pt x="119" y="1068"/>
                    <a:pt x="119" y="1068"/>
                  </a:cubicBezTo>
                  <a:cubicBezTo>
                    <a:pt x="103" y="1050"/>
                    <a:pt x="103" y="1050"/>
                    <a:pt x="103" y="1050"/>
                  </a:cubicBezTo>
                  <a:cubicBezTo>
                    <a:pt x="119" y="1034"/>
                    <a:pt x="119" y="1034"/>
                    <a:pt x="119" y="1034"/>
                  </a:cubicBezTo>
                  <a:cubicBezTo>
                    <a:pt x="126" y="1034"/>
                    <a:pt x="126" y="1034"/>
                    <a:pt x="126" y="1034"/>
                  </a:cubicBezTo>
                  <a:cubicBezTo>
                    <a:pt x="112" y="1048"/>
                    <a:pt x="112" y="1048"/>
                    <a:pt x="112" y="1048"/>
                  </a:cubicBezTo>
                  <a:cubicBezTo>
                    <a:pt x="137" y="1048"/>
                    <a:pt x="137" y="1048"/>
                    <a:pt x="137" y="1048"/>
                  </a:cubicBezTo>
                  <a:cubicBezTo>
                    <a:pt x="137" y="1053"/>
                    <a:pt x="137" y="1053"/>
                    <a:pt x="137" y="1053"/>
                  </a:cubicBezTo>
                  <a:lnTo>
                    <a:pt x="112" y="1053"/>
                  </a:lnTo>
                  <a:close/>
                  <a:moveTo>
                    <a:pt x="288" y="1050"/>
                  </a:moveTo>
                  <a:cubicBezTo>
                    <a:pt x="291" y="1050"/>
                    <a:pt x="294" y="1052"/>
                    <a:pt x="296" y="1053"/>
                  </a:cubicBezTo>
                  <a:cubicBezTo>
                    <a:pt x="296" y="1053"/>
                    <a:pt x="296" y="1053"/>
                    <a:pt x="296" y="1053"/>
                  </a:cubicBezTo>
                  <a:cubicBezTo>
                    <a:pt x="296" y="1053"/>
                    <a:pt x="296" y="1053"/>
                    <a:pt x="296" y="1053"/>
                  </a:cubicBezTo>
                  <a:cubicBezTo>
                    <a:pt x="296" y="1053"/>
                    <a:pt x="296" y="1053"/>
                    <a:pt x="296" y="1053"/>
                  </a:cubicBezTo>
                  <a:cubicBezTo>
                    <a:pt x="296" y="1053"/>
                    <a:pt x="296" y="1053"/>
                    <a:pt x="296" y="1053"/>
                  </a:cubicBezTo>
                  <a:cubicBezTo>
                    <a:pt x="296" y="1054"/>
                    <a:pt x="296" y="1054"/>
                    <a:pt x="296" y="1054"/>
                  </a:cubicBezTo>
                  <a:cubicBezTo>
                    <a:pt x="296" y="1054"/>
                    <a:pt x="291" y="1071"/>
                    <a:pt x="291" y="1072"/>
                  </a:cubicBezTo>
                  <a:cubicBezTo>
                    <a:pt x="291" y="1071"/>
                    <a:pt x="291" y="1071"/>
                    <a:pt x="291" y="1071"/>
                  </a:cubicBezTo>
                  <a:cubicBezTo>
                    <a:pt x="291" y="1072"/>
                    <a:pt x="291" y="1072"/>
                    <a:pt x="291"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89" y="1071"/>
                    <a:pt x="288" y="1071"/>
                    <a:pt x="286" y="1070"/>
                  </a:cubicBezTo>
                  <a:cubicBezTo>
                    <a:pt x="285" y="1069"/>
                    <a:pt x="285" y="1069"/>
                    <a:pt x="284" y="1069"/>
                  </a:cubicBezTo>
                  <a:cubicBezTo>
                    <a:pt x="283" y="1069"/>
                    <a:pt x="281" y="1069"/>
                    <a:pt x="280" y="1069"/>
                  </a:cubicBezTo>
                  <a:cubicBezTo>
                    <a:pt x="279" y="1069"/>
                    <a:pt x="278" y="1069"/>
                    <a:pt x="276" y="1069"/>
                  </a:cubicBezTo>
                  <a:cubicBezTo>
                    <a:pt x="274" y="1069"/>
                    <a:pt x="273" y="1070"/>
                    <a:pt x="271" y="1071"/>
                  </a:cubicBezTo>
                  <a:cubicBezTo>
                    <a:pt x="271" y="1071"/>
                    <a:pt x="271" y="1071"/>
                    <a:pt x="271" y="1071"/>
                  </a:cubicBezTo>
                  <a:cubicBezTo>
                    <a:pt x="271" y="1071"/>
                    <a:pt x="271" y="1071"/>
                    <a:pt x="271" y="1071"/>
                  </a:cubicBezTo>
                  <a:cubicBezTo>
                    <a:pt x="271" y="1071"/>
                    <a:pt x="271" y="1071"/>
                    <a:pt x="271" y="1071"/>
                  </a:cubicBezTo>
                  <a:cubicBezTo>
                    <a:pt x="270" y="1070"/>
                    <a:pt x="270" y="1070"/>
                    <a:pt x="270" y="1070"/>
                  </a:cubicBezTo>
                  <a:cubicBezTo>
                    <a:pt x="270" y="1070"/>
                    <a:pt x="270" y="1070"/>
                    <a:pt x="270" y="1070"/>
                  </a:cubicBezTo>
                  <a:cubicBezTo>
                    <a:pt x="275" y="1052"/>
                    <a:pt x="275" y="1052"/>
                    <a:pt x="275" y="1052"/>
                  </a:cubicBezTo>
                  <a:cubicBezTo>
                    <a:pt x="275" y="1052"/>
                    <a:pt x="275" y="1052"/>
                    <a:pt x="275" y="1052"/>
                  </a:cubicBezTo>
                  <a:cubicBezTo>
                    <a:pt x="275" y="1052"/>
                    <a:pt x="275" y="1052"/>
                    <a:pt x="275" y="1052"/>
                  </a:cubicBezTo>
                  <a:cubicBezTo>
                    <a:pt x="277" y="1051"/>
                    <a:pt x="278" y="1051"/>
                    <a:pt x="279" y="1051"/>
                  </a:cubicBezTo>
                  <a:cubicBezTo>
                    <a:pt x="280" y="1050"/>
                    <a:pt x="281" y="1050"/>
                    <a:pt x="282" y="1050"/>
                  </a:cubicBezTo>
                  <a:cubicBezTo>
                    <a:pt x="283" y="1050"/>
                    <a:pt x="284" y="1050"/>
                    <a:pt x="285" y="1050"/>
                  </a:cubicBezTo>
                  <a:cubicBezTo>
                    <a:pt x="286" y="1050"/>
                    <a:pt x="287" y="1050"/>
                    <a:pt x="288" y="1050"/>
                  </a:cubicBezTo>
                  <a:close/>
                  <a:moveTo>
                    <a:pt x="298" y="1055"/>
                  </a:moveTo>
                  <a:cubicBezTo>
                    <a:pt x="298" y="1055"/>
                    <a:pt x="298" y="1055"/>
                    <a:pt x="298" y="1055"/>
                  </a:cubicBezTo>
                  <a:cubicBezTo>
                    <a:pt x="298" y="1055"/>
                    <a:pt x="298" y="1055"/>
                    <a:pt x="298" y="1055"/>
                  </a:cubicBezTo>
                  <a:cubicBezTo>
                    <a:pt x="300" y="1056"/>
                    <a:pt x="301" y="1056"/>
                    <a:pt x="302" y="1057"/>
                  </a:cubicBezTo>
                  <a:cubicBezTo>
                    <a:pt x="303" y="1058"/>
                    <a:pt x="305" y="1058"/>
                    <a:pt x="306" y="1058"/>
                  </a:cubicBezTo>
                  <a:cubicBezTo>
                    <a:pt x="308" y="1058"/>
                    <a:pt x="310" y="1058"/>
                    <a:pt x="312" y="1058"/>
                  </a:cubicBezTo>
                  <a:cubicBezTo>
                    <a:pt x="313" y="1058"/>
                    <a:pt x="314" y="1058"/>
                    <a:pt x="315" y="1058"/>
                  </a:cubicBezTo>
                  <a:cubicBezTo>
                    <a:pt x="316" y="1057"/>
                    <a:pt x="317" y="1057"/>
                    <a:pt x="319" y="1056"/>
                  </a:cubicBezTo>
                  <a:cubicBezTo>
                    <a:pt x="319" y="1056"/>
                    <a:pt x="319" y="1057"/>
                    <a:pt x="319" y="1057"/>
                  </a:cubicBezTo>
                  <a:cubicBezTo>
                    <a:pt x="319" y="1057"/>
                    <a:pt x="319" y="1057"/>
                    <a:pt x="319" y="1057"/>
                  </a:cubicBezTo>
                  <a:cubicBezTo>
                    <a:pt x="319" y="1057"/>
                    <a:pt x="319" y="1057"/>
                    <a:pt x="319" y="1057"/>
                  </a:cubicBezTo>
                  <a:cubicBezTo>
                    <a:pt x="319" y="1057"/>
                    <a:pt x="319" y="1057"/>
                    <a:pt x="319" y="1057"/>
                  </a:cubicBezTo>
                  <a:cubicBezTo>
                    <a:pt x="319" y="1057"/>
                    <a:pt x="320" y="1057"/>
                    <a:pt x="320" y="1057"/>
                  </a:cubicBezTo>
                  <a:cubicBezTo>
                    <a:pt x="320" y="1057"/>
                    <a:pt x="320" y="1057"/>
                    <a:pt x="320" y="1057"/>
                  </a:cubicBezTo>
                  <a:cubicBezTo>
                    <a:pt x="320" y="1057"/>
                    <a:pt x="320" y="1057"/>
                    <a:pt x="320" y="1057"/>
                  </a:cubicBezTo>
                  <a:cubicBezTo>
                    <a:pt x="320" y="1057"/>
                    <a:pt x="320" y="1057"/>
                    <a:pt x="320" y="1057"/>
                  </a:cubicBezTo>
                  <a:cubicBezTo>
                    <a:pt x="320" y="1057"/>
                    <a:pt x="315" y="1075"/>
                    <a:pt x="315" y="1075"/>
                  </a:cubicBezTo>
                  <a:cubicBezTo>
                    <a:pt x="314" y="1075"/>
                    <a:pt x="314" y="1075"/>
                    <a:pt x="314" y="1075"/>
                  </a:cubicBezTo>
                  <a:cubicBezTo>
                    <a:pt x="314" y="1075"/>
                    <a:pt x="314" y="1075"/>
                    <a:pt x="314" y="1075"/>
                  </a:cubicBezTo>
                  <a:cubicBezTo>
                    <a:pt x="313" y="1076"/>
                    <a:pt x="312" y="1076"/>
                    <a:pt x="311" y="1076"/>
                  </a:cubicBezTo>
                  <a:cubicBezTo>
                    <a:pt x="309" y="1077"/>
                    <a:pt x="308" y="1077"/>
                    <a:pt x="307" y="1077"/>
                  </a:cubicBezTo>
                  <a:cubicBezTo>
                    <a:pt x="306" y="1077"/>
                    <a:pt x="305" y="1077"/>
                    <a:pt x="304" y="1077"/>
                  </a:cubicBezTo>
                  <a:cubicBezTo>
                    <a:pt x="303" y="1077"/>
                    <a:pt x="302" y="1077"/>
                    <a:pt x="301" y="1077"/>
                  </a:cubicBezTo>
                  <a:cubicBezTo>
                    <a:pt x="300" y="1077"/>
                    <a:pt x="300" y="1077"/>
                    <a:pt x="299" y="1077"/>
                  </a:cubicBezTo>
                  <a:cubicBezTo>
                    <a:pt x="298" y="1076"/>
                    <a:pt x="297" y="1076"/>
                    <a:pt x="297" y="1076"/>
                  </a:cubicBezTo>
                  <a:cubicBezTo>
                    <a:pt x="295" y="1075"/>
                    <a:pt x="294" y="1075"/>
                    <a:pt x="293" y="1074"/>
                  </a:cubicBezTo>
                  <a:cubicBezTo>
                    <a:pt x="293" y="1074"/>
                    <a:pt x="292" y="1073"/>
                    <a:pt x="292" y="1073"/>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lose/>
                  <a:moveTo>
                    <a:pt x="305" y="1034"/>
                  </a:moveTo>
                  <a:cubicBezTo>
                    <a:pt x="306" y="1034"/>
                    <a:pt x="307" y="1035"/>
                    <a:pt x="308" y="1036"/>
                  </a:cubicBezTo>
                  <a:cubicBezTo>
                    <a:pt x="310" y="1036"/>
                    <a:pt x="311" y="1037"/>
                    <a:pt x="313" y="1037"/>
                  </a:cubicBezTo>
                  <a:cubicBezTo>
                    <a:pt x="313" y="1037"/>
                    <a:pt x="314" y="1037"/>
                    <a:pt x="315" y="1037"/>
                  </a:cubicBezTo>
                  <a:cubicBezTo>
                    <a:pt x="316" y="1037"/>
                    <a:pt x="317" y="1037"/>
                    <a:pt x="318" y="1037"/>
                  </a:cubicBezTo>
                  <a:cubicBezTo>
                    <a:pt x="319" y="1037"/>
                    <a:pt x="320" y="1036"/>
                    <a:pt x="321" y="1036"/>
                  </a:cubicBezTo>
                  <a:cubicBezTo>
                    <a:pt x="322" y="1036"/>
                    <a:pt x="324" y="1035"/>
                    <a:pt x="325" y="1035"/>
                  </a:cubicBezTo>
                  <a:cubicBezTo>
                    <a:pt x="325" y="1035"/>
                    <a:pt x="325" y="1035"/>
                    <a:pt x="325" y="1035"/>
                  </a:cubicBezTo>
                  <a:cubicBezTo>
                    <a:pt x="325" y="1035"/>
                    <a:pt x="325" y="1035"/>
                    <a:pt x="325" y="1035"/>
                  </a:cubicBezTo>
                  <a:cubicBezTo>
                    <a:pt x="325" y="1035"/>
                    <a:pt x="325" y="1035"/>
                    <a:pt x="325" y="1035"/>
                  </a:cubicBezTo>
                  <a:cubicBezTo>
                    <a:pt x="325" y="1035"/>
                    <a:pt x="326" y="1035"/>
                    <a:pt x="326" y="1035"/>
                  </a:cubicBezTo>
                  <a:cubicBezTo>
                    <a:pt x="326" y="1035"/>
                    <a:pt x="326" y="1035"/>
                    <a:pt x="326" y="1035"/>
                  </a:cubicBezTo>
                  <a:cubicBezTo>
                    <a:pt x="326" y="1035"/>
                    <a:pt x="326" y="1035"/>
                    <a:pt x="326" y="1035"/>
                  </a:cubicBezTo>
                  <a:cubicBezTo>
                    <a:pt x="326" y="1035"/>
                    <a:pt x="321" y="1054"/>
                    <a:pt x="321" y="1054"/>
                  </a:cubicBezTo>
                  <a:cubicBezTo>
                    <a:pt x="321" y="1054"/>
                    <a:pt x="320" y="1054"/>
                    <a:pt x="320" y="1054"/>
                  </a:cubicBezTo>
                  <a:cubicBezTo>
                    <a:pt x="320" y="1054"/>
                    <a:pt x="320" y="1054"/>
                    <a:pt x="320" y="1054"/>
                  </a:cubicBezTo>
                  <a:cubicBezTo>
                    <a:pt x="318" y="1055"/>
                    <a:pt x="316" y="1055"/>
                    <a:pt x="314" y="1056"/>
                  </a:cubicBezTo>
                  <a:cubicBezTo>
                    <a:pt x="313" y="1056"/>
                    <a:pt x="311" y="1056"/>
                    <a:pt x="310" y="1056"/>
                  </a:cubicBezTo>
                  <a:cubicBezTo>
                    <a:pt x="308" y="1056"/>
                    <a:pt x="307" y="1056"/>
                    <a:pt x="306" y="1056"/>
                  </a:cubicBezTo>
                  <a:cubicBezTo>
                    <a:pt x="304" y="1055"/>
                    <a:pt x="302" y="1054"/>
                    <a:pt x="300" y="1053"/>
                  </a:cubicBezTo>
                  <a:cubicBezTo>
                    <a:pt x="300" y="1053"/>
                    <a:pt x="299" y="1053"/>
                    <a:pt x="299" y="1052"/>
                  </a:cubicBezTo>
                  <a:cubicBezTo>
                    <a:pt x="299" y="1052"/>
                    <a:pt x="299" y="1052"/>
                    <a:pt x="299" y="1052"/>
                  </a:cubicBezTo>
                  <a:cubicBezTo>
                    <a:pt x="299" y="1052"/>
                    <a:pt x="299" y="1052"/>
                    <a:pt x="299" y="1052"/>
                  </a:cubicBezTo>
                  <a:cubicBezTo>
                    <a:pt x="299" y="1052"/>
                    <a:pt x="299" y="1052"/>
                    <a:pt x="299" y="1052"/>
                  </a:cubicBezTo>
                  <a:cubicBezTo>
                    <a:pt x="299" y="1052"/>
                    <a:pt x="299" y="1052"/>
                    <a:pt x="299" y="1052"/>
                  </a:cubicBezTo>
                  <a:cubicBezTo>
                    <a:pt x="299" y="1052"/>
                    <a:pt x="304" y="1034"/>
                    <a:pt x="304" y="1034"/>
                  </a:cubicBezTo>
                  <a:cubicBezTo>
                    <a:pt x="304" y="1034"/>
                    <a:pt x="304" y="1034"/>
                    <a:pt x="304" y="1034"/>
                  </a:cubicBezTo>
                  <a:cubicBezTo>
                    <a:pt x="304" y="1034"/>
                    <a:pt x="304" y="1034"/>
                    <a:pt x="304" y="1034"/>
                  </a:cubicBezTo>
                  <a:cubicBezTo>
                    <a:pt x="304" y="1034"/>
                    <a:pt x="304" y="1034"/>
                    <a:pt x="304" y="1034"/>
                  </a:cubicBezTo>
                  <a:cubicBezTo>
                    <a:pt x="304" y="1034"/>
                    <a:pt x="304" y="1034"/>
                    <a:pt x="304" y="1034"/>
                  </a:cubicBezTo>
                  <a:cubicBezTo>
                    <a:pt x="304" y="1034"/>
                    <a:pt x="304" y="1034"/>
                    <a:pt x="304" y="1034"/>
                  </a:cubicBezTo>
                  <a:cubicBezTo>
                    <a:pt x="304" y="1033"/>
                    <a:pt x="304" y="1033"/>
                    <a:pt x="305" y="1034"/>
                  </a:cubicBezTo>
                  <a:close/>
                  <a:moveTo>
                    <a:pt x="292" y="1028"/>
                  </a:moveTo>
                  <a:cubicBezTo>
                    <a:pt x="295" y="1028"/>
                    <a:pt x="297" y="1029"/>
                    <a:pt x="299" y="1030"/>
                  </a:cubicBezTo>
                  <a:cubicBezTo>
                    <a:pt x="299" y="1030"/>
                    <a:pt x="299" y="1030"/>
                    <a:pt x="299" y="1030"/>
                  </a:cubicBezTo>
                  <a:cubicBezTo>
                    <a:pt x="300" y="1030"/>
                    <a:pt x="301" y="1031"/>
                    <a:pt x="302" y="1032"/>
                  </a:cubicBezTo>
                  <a:cubicBezTo>
                    <a:pt x="302" y="1032"/>
                    <a:pt x="302" y="1032"/>
                    <a:pt x="302" y="1032"/>
                  </a:cubicBezTo>
                  <a:cubicBezTo>
                    <a:pt x="302" y="1032"/>
                    <a:pt x="302" y="1032"/>
                    <a:pt x="302" y="1032"/>
                  </a:cubicBezTo>
                  <a:cubicBezTo>
                    <a:pt x="302" y="1032"/>
                    <a:pt x="302" y="1032"/>
                    <a:pt x="302" y="1032"/>
                  </a:cubicBezTo>
                  <a:cubicBezTo>
                    <a:pt x="302" y="1032"/>
                    <a:pt x="302" y="1032"/>
                    <a:pt x="302" y="1032"/>
                  </a:cubicBezTo>
                  <a:cubicBezTo>
                    <a:pt x="302" y="1032"/>
                    <a:pt x="302" y="1032"/>
                    <a:pt x="302" y="1032"/>
                  </a:cubicBezTo>
                  <a:cubicBezTo>
                    <a:pt x="302" y="1033"/>
                    <a:pt x="302" y="1033"/>
                    <a:pt x="302" y="1033"/>
                  </a:cubicBezTo>
                  <a:cubicBezTo>
                    <a:pt x="300" y="1039"/>
                    <a:pt x="300" y="1039"/>
                    <a:pt x="300" y="1039"/>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5" y="1049"/>
                    <a:pt x="294" y="1049"/>
                    <a:pt x="292" y="1048"/>
                  </a:cubicBezTo>
                  <a:cubicBezTo>
                    <a:pt x="291" y="1048"/>
                    <a:pt x="290" y="1047"/>
                    <a:pt x="288" y="1047"/>
                  </a:cubicBezTo>
                  <a:cubicBezTo>
                    <a:pt x="285" y="1047"/>
                    <a:pt x="281" y="1047"/>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6" y="1049"/>
                    <a:pt x="276" y="1049"/>
                    <a:pt x="276" y="1049"/>
                  </a:cubicBezTo>
                  <a:cubicBezTo>
                    <a:pt x="276" y="1049"/>
                    <a:pt x="276" y="1049"/>
                    <a:pt x="276" y="1049"/>
                  </a:cubicBezTo>
                  <a:cubicBezTo>
                    <a:pt x="276" y="1049"/>
                    <a:pt x="276" y="1049"/>
                    <a:pt x="276" y="1049"/>
                  </a:cubicBezTo>
                  <a:cubicBezTo>
                    <a:pt x="276" y="1049"/>
                    <a:pt x="276" y="1049"/>
                    <a:pt x="276" y="1049"/>
                  </a:cubicBezTo>
                  <a:cubicBezTo>
                    <a:pt x="276" y="1049"/>
                    <a:pt x="276" y="1049"/>
                    <a:pt x="276" y="1049"/>
                  </a:cubicBezTo>
                  <a:cubicBezTo>
                    <a:pt x="276" y="1049"/>
                    <a:pt x="276" y="1049"/>
                    <a:pt x="276" y="1049"/>
                  </a:cubicBezTo>
                  <a:cubicBezTo>
                    <a:pt x="281" y="1032"/>
                    <a:pt x="281" y="1032"/>
                    <a:pt x="281" y="1032"/>
                  </a:cubicBezTo>
                  <a:cubicBezTo>
                    <a:pt x="281" y="1031"/>
                    <a:pt x="281" y="1031"/>
                    <a:pt x="281" y="1031"/>
                  </a:cubicBezTo>
                  <a:cubicBezTo>
                    <a:pt x="281" y="1030"/>
                    <a:pt x="282" y="1030"/>
                    <a:pt x="282" y="1030"/>
                  </a:cubicBezTo>
                  <a:cubicBezTo>
                    <a:pt x="282" y="1030"/>
                    <a:pt x="282" y="1030"/>
                    <a:pt x="282" y="1030"/>
                  </a:cubicBezTo>
                  <a:cubicBezTo>
                    <a:pt x="284" y="1030"/>
                    <a:pt x="286" y="1029"/>
                    <a:pt x="287" y="1029"/>
                  </a:cubicBezTo>
                  <a:cubicBezTo>
                    <a:pt x="289" y="1028"/>
                    <a:pt x="291" y="1028"/>
                    <a:pt x="292" y="1028"/>
                  </a:cubicBezTo>
                  <a:close/>
                  <a:moveTo>
                    <a:pt x="478" y="1033"/>
                  </a:moveTo>
                  <a:cubicBezTo>
                    <a:pt x="469" y="1033"/>
                    <a:pt x="462" y="1040"/>
                    <a:pt x="462" y="1048"/>
                  </a:cubicBezTo>
                  <a:cubicBezTo>
                    <a:pt x="462" y="1052"/>
                    <a:pt x="464" y="1056"/>
                    <a:pt x="467" y="1059"/>
                  </a:cubicBezTo>
                  <a:cubicBezTo>
                    <a:pt x="460" y="1068"/>
                    <a:pt x="460" y="1068"/>
                    <a:pt x="460" y="1068"/>
                  </a:cubicBezTo>
                  <a:cubicBezTo>
                    <a:pt x="463" y="1070"/>
                    <a:pt x="463" y="1070"/>
                    <a:pt x="463" y="1070"/>
                  </a:cubicBezTo>
                  <a:cubicBezTo>
                    <a:pt x="470" y="1061"/>
                    <a:pt x="470" y="1061"/>
                    <a:pt x="470" y="1061"/>
                  </a:cubicBezTo>
                  <a:cubicBezTo>
                    <a:pt x="472" y="1063"/>
                    <a:pt x="475" y="1064"/>
                    <a:pt x="478" y="1064"/>
                  </a:cubicBezTo>
                  <a:cubicBezTo>
                    <a:pt x="486" y="1064"/>
                    <a:pt x="493" y="1057"/>
                    <a:pt x="493" y="1048"/>
                  </a:cubicBezTo>
                  <a:cubicBezTo>
                    <a:pt x="493" y="1040"/>
                    <a:pt x="486" y="1033"/>
                    <a:pt x="478" y="1033"/>
                  </a:cubicBezTo>
                  <a:close/>
                  <a:moveTo>
                    <a:pt x="478" y="1060"/>
                  </a:moveTo>
                  <a:cubicBezTo>
                    <a:pt x="471" y="1060"/>
                    <a:pt x="466" y="1055"/>
                    <a:pt x="466" y="1048"/>
                  </a:cubicBezTo>
                  <a:cubicBezTo>
                    <a:pt x="466" y="1042"/>
                    <a:pt x="471" y="1037"/>
                    <a:pt x="478" y="1037"/>
                  </a:cubicBezTo>
                  <a:cubicBezTo>
                    <a:pt x="484" y="1037"/>
                    <a:pt x="489" y="1042"/>
                    <a:pt x="489" y="1048"/>
                  </a:cubicBezTo>
                  <a:cubicBezTo>
                    <a:pt x="489" y="1055"/>
                    <a:pt x="484" y="1060"/>
                    <a:pt x="478" y="1060"/>
                  </a:cubicBezTo>
                  <a:close/>
                  <a:moveTo>
                    <a:pt x="602" y="1116"/>
                  </a:moveTo>
                  <a:cubicBezTo>
                    <a:pt x="602" y="1139"/>
                    <a:pt x="584" y="1156"/>
                    <a:pt x="562" y="1156"/>
                  </a:cubicBezTo>
                  <a:cubicBezTo>
                    <a:pt x="40" y="1156"/>
                    <a:pt x="40" y="1156"/>
                    <a:pt x="40" y="1156"/>
                  </a:cubicBezTo>
                  <a:cubicBezTo>
                    <a:pt x="18" y="1156"/>
                    <a:pt x="0" y="1139"/>
                    <a:pt x="0" y="1116"/>
                  </a:cubicBezTo>
                  <a:cubicBezTo>
                    <a:pt x="0" y="40"/>
                    <a:pt x="0" y="40"/>
                    <a:pt x="0" y="40"/>
                  </a:cubicBezTo>
                  <a:cubicBezTo>
                    <a:pt x="0" y="18"/>
                    <a:pt x="18" y="0"/>
                    <a:pt x="40" y="0"/>
                  </a:cubicBezTo>
                  <a:cubicBezTo>
                    <a:pt x="562" y="0"/>
                    <a:pt x="562" y="0"/>
                    <a:pt x="562" y="0"/>
                  </a:cubicBezTo>
                  <a:cubicBezTo>
                    <a:pt x="584" y="0"/>
                    <a:pt x="602" y="18"/>
                    <a:pt x="602" y="40"/>
                  </a:cubicBezTo>
                  <a:lnTo>
                    <a:pt x="602" y="1116"/>
                  </a:lnTo>
                  <a:close/>
                  <a:moveTo>
                    <a:pt x="273" y="379"/>
                  </a:moveTo>
                  <a:cubicBezTo>
                    <a:pt x="95" y="379"/>
                    <a:pt x="95" y="379"/>
                    <a:pt x="95" y="379"/>
                  </a:cubicBezTo>
                  <a:cubicBezTo>
                    <a:pt x="95" y="202"/>
                    <a:pt x="95" y="202"/>
                    <a:pt x="95" y="202"/>
                  </a:cubicBezTo>
                  <a:cubicBezTo>
                    <a:pt x="273" y="202"/>
                    <a:pt x="273" y="202"/>
                    <a:pt x="273" y="202"/>
                  </a:cubicBezTo>
                  <a:lnTo>
                    <a:pt x="273" y="379"/>
                  </a:lnTo>
                  <a:close/>
                  <a:moveTo>
                    <a:pt x="95" y="769"/>
                  </a:moveTo>
                  <a:cubicBezTo>
                    <a:pt x="273" y="769"/>
                    <a:pt x="273" y="769"/>
                    <a:pt x="273" y="769"/>
                  </a:cubicBezTo>
                  <a:cubicBezTo>
                    <a:pt x="273" y="911"/>
                    <a:pt x="273" y="911"/>
                    <a:pt x="273" y="911"/>
                  </a:cubicBezTo>
                  <a:cubicBezTo>
                    <a:pt x="95" y="911"/>
                    <a:pt x="95" y="911"/>
                    <a:pt x="95" y="911"/>
                  </a:cubicBezTo>
                  <a:lnTo>
                    <a:pt x="95" y="769"/>
                  </a:lnTo>
                  <a:close/>
                  <a:moveTo>
                    <a:pt x="95" y="581"/>
                  </a:moveTo>
                  <a:cubicBezTo>
                    <a:pt x="462" y="581"/>
                    <a:pt x="462" y="581"/>
                    <a:pt x="462" y="581"/>
                  </a:cubicBezTo>
                  <a:cubicBezTo>
                    <a:pt x="462" y="758"/>
                    <a:pt x="462" y="758"/>
                    <a:pt x="462" y="758"/>
                  </a:cubicBezTo>
                  <a:cubicBezTo>
                    <a:pt x="95" y="758"/>
                    <a:pt x="95" y="758"/>
                    <a:pt x="95" y="758"/>
                  </a:cubicBezTo>
                  <a:lnTo>
                    <a:pt x="95" y="581"/>
                  </a:lnTo>
                  <a:close/>
                  <a:moveTo>
                    <a:pt x="284" y="391"/>
                  </a:moveTo>
                  <a:cubicBezTo>
                    <a:pt x="462" y="391"/>
                    <a:pt x="462" y="391"/>
                    <a:pt x="462" y="391"/>
                  </a:cubicBezTo>
                  <a:cubicBezTo>
                    <a:pt x="462" y="568"/>
                    <a:pt x="462" y="568"/>
                    <a:pt x="462" y="568"/>
                  </a:cubicBezTo>
                  <a:cubicBezTo>
                    <a:pt x="284" y="568"/>
                    <a:pt x="284" y="568"/>
                    <a:pt x="284" y="568"/>
                  </a:cubicBezTo>
                  <a:lnTo>
                    <a:pt x="284" y="391"/>
                  </a:lnTo>
                  <a:close/>
                  <a:moveTo>
                    <a:pt x="273" y="568"/>
                  </a:moveTo>
                  <a:cubicBezTo>
                    <a:pt x="95" y="568"/>
                    <a:pt x="95" y="568"/>
                    <a:pt x="95" y="568"/>
                  </a:cubicBezTo>
                  <a:cubicBezTo>
                    <a:pt x="95" y="391"/>
                    <a:pt x="95" y="391"/>
                    <a:pt x="95" y="391"/>
                  </a:cubicBezTo>
                  <a:cubicBezTo>
                    <a:pt x="273" y="391"/>
                    <a:pt x="273" y="391"/>
                    <a:pt x="273" y="391"/>
                  </a:cubicBezTo>
                  <a:lnTo>
                    <a:pt x="273" y="568"/>
                  </a:lnTo>
                  <a:close/>
                  <a:moveTo>
                    <a:pt x="284" y="769"/>
                  </a:moveTo>
                  <a:cubicBezTo>
                    <a:pt x="462" y="769"/>
                    <a:pt x="462" y="769"/>
                    <a:pt x="462" y="769"/>
                  </a:cubicBezTo>
                  <a:cubicBezTo>
                    <a:pt x="462" y="911"/>
                    <a:pt x="462" y="911"/>
                    <a:pt x="462" y="911"/>
                  </a:cubicBezTo>
                  <a:cubicBezTo>
                    <a:pt x="284" y="911"/>
                    <a:pt x="284" y="911"/>
                    <a:pt x="284" y="911"/>
                  </a:cubicBezTo>
                  <a:lnTo>
                    <a:pt x="284" y="769"/>
                  </a:lnTo>
                  <a:close/>
                  <a:moveTo>
                    <a:pt x="462" y="202"/>
                  </a:moveTo>
                  <a:cubicBezTo>
                    <a:pt x="462" y="379"/>
                    <a:pt x="462" y="379"/>
                    <a:pt x="462" y="379"/>
                  </a:cubicBezTo>
                  <a:cubicBezTo>
                    <a:pt x="284" y="379"/>
                    <a:pt x="284" y="379"/>
                    <a:pt x="284" y="379"/>
                  </a:cubicBezTo>
                  <a:cubicBezTo>
                    <a:pt x="284" y="202"/>
                    <a:pt x="284" y="202"/>
                    <a:pt x="284" y="202"/>
                  </a:cubicBezTo>
                  <a:lnTo>
                    <a:pt x="462" y="202"/>
                  </a:lnTo>
                  <a:close/>
                </a:path>
              </a:pathLst>
            </a:custGeom>
            <a:solidFill>
              <a:srgbClr val="44546A"/>
            </a:solidFill>
            <a:ln>
              <a:noFill/>
            </a:ln>
          </p:spPr>
          <p:txBody>
            <a:bodyPr vert="horz" wrap="square" lIns="67213" tIns="33606" rIns="67213" bIns="33606" numCol="1" anchor="t" anchorCtr="0" compatLnSpc="1">
              <a:prstTxWarp prst="textNoShape">
                <a:avLst/>
              </a:prstTxWarp>
            </a:bodyPr>
            <a:lstStyle/>
            <a:p>
              <a:pPr defTabSz="685472">
                <a:defRPr/>
              </a:pPr>
              <a:endParaRPr lang="en-US" sz="1350" kern="0">
                <a:solidFill>
                  <a:srgbClr val="000000"/>
                </a:solidFill>
                <a:latin typeface="Calibri" panose="020F0502020204030204"/>
                <a:ea typeface="MS PGothic" charset="0"/>
              </a:endParaRPr>
            </a:p>
          </p:txBody>
        </p:sp>
        <p:grpSp>
          <p:nvGrpSpPr>
            <p:cNvPr id="199" name="Group 198"/>
            <p:cNvGrpSpPr/>
            <p:nvPr/>
          </p:nvGrpSpPr>
          <p:grpSpPr>
            <a:xfrm>
              <a:off x="3113588" y="4171950"/>
              <a:ext cx="460637" cy="324928"/>
              <a:chOff x="6432941" y="4098201"/>
              <a:chExt cx="709176" cy="500244"/>
            </a:xfrm>
          </p:grpSpPr>
          <p:sp>
            <p:nvSpPr>
              <p:cNvPr id="200" name="Rounded Rectangle 6"/>
              <p:cNvSpPr>
                <a:spLocks noChangeAspect="1"/>
              </p:cNvSpPr>
              <p:nvPr/>
            </p:nvSpPr>
            <p:spPr bwMode="black">
              <a:xfrm rot="16200000">
                <a:off x="6537407" y="3993735"/>
                <a:ext cx="500244" cy="709176"/>
              </a:xfrm>
              <a:custGeom>
                <a:avLst/>
                <a:gdLst/>
                <a:ahLst/>
                <a:cxnLst/>
                <a:rect l="l" t="t" r="r" b="b"/>
                <a:pathLst>
                  <a:path w="3286897" h="4658497">
                    <a:moveTo>
                      <a:pt x="1600200" y="4382531"/>
                    </a:moveTo>
                    <a:cubicBezTo>
                      <a:pt x="1600200" y="4367744"/>
                      <a:pt x="1588213" y="4355757"/>
                      <a:pt x="1573426" y="4355757"/>
                    </a:cubicBezTo>
                    <a:lnTo>
                      <a:pt x="811428" y="4355757"/>
                    </a:lnTo>
                    <a:cubicBezTo>
                      <a:pt x="796641" y="4355757"/>
                      <a:pt x="784654" y="4367744"/>
                      <a:pt x="784654" y="4382531"/>
                    </a:cubicBezTo>
                    <a:lnTo>
                      <a:pt x="784654" y="4489621"/>
                    </a:lnTo>
                    <a:cubicBezTo>
                      <a:pt x="784654" y="4504408"/>
                      <a:pt x="796641" y="4516395"/>
                      <a:pt x="811428" y="4516395"/>
                    </a:cubicBezTo>
                    <a:lnTo>
                      <a:pt x="1573426" y="4516395"/>
                    </a:lnTo>
                    <a:cubicBezTo>
                      <a:pt x="1588213" y="4516395"/>
                      <a:pt x="1600200" y="4504408"/>
                      <a:pt x="1600200" y="4489621"/>
                    </a:cubicBezTo>
                    <a:close/>
                    <a:moveTo>
                      <a:pt x="2502243" y="4382531"/>
                    </a:moveTo>
                    <a:cubicBezTo>
                      <a:pt x="2502243" y="4367744"/>
                      <a:pt x="2490256" y="4355757"/>
                      <a:pt x="2475469" y="4355757"/>
                    </a:cubicBezTo>
                    <a:lnTo>
                      <a:pt x="1713471" y="4355757"/>
                    </a:lnTo>
                    <a:cubicBezTo>
                      <a:pt x="1698684" y="4355757"/>
                      <a:pt x="1686697" y="4367744"/>
                      <a:pt x="1686697" y="4382531"/>
                    </a:cubicBezTo>
                    <a:lnTo>
                      <a:pt x="1686697" y="4489621"/>
                    </a:lnTo>
                    <a:cubicBezTo>
                      <a:pt x="1686697" y="4504408"/>
                      <a:pt x="1698684" y="4516395"/>
                      <a:pt x="1713471" y="4516395"/>
                    </a:cubicBezTo>
                    <a:lnTo>
                      <a:pt x="2475469" y="4516395"/>
                    </a:lnTo>
                    <a:cubicBezTo>
                      <a:pt x="2490256" y="4516395"/>
                      <a:pt x="2502243" y="4504408"/>
                      <a:pt x="2502243" y="4489621"/>
                    </a:cubicBezTo>
                    <a:close/>
                    <a:moveTo>
                      <a:pt x="3021231" y="480896"/>
                    </a:moveTo>
                    <a:cubicBezTo>
                      <a:pt x="3021231" y="375524"/>
                      <a:pt x="2935811" y="290104"/>
                      <a:pt x="2830439" y="290104"/>
                    </a:cubicBezTo>
                    <a:lnTo>
                      <a:pt x="444108" y="290104"/>
                    </a:lnTo>
                    <a:cubicBezTo>
                      <a:pt x="338736" y="290104"/>
                      <a:pt x="253316" y="375524"/>
                      <a:pt x="253316" y="480896"/>
                    </a:cubicBezTo>
                    <a:lnTo>
                      <a:pt x="253316" y="4029043"/>
                    </a:lnTo>
                    <a:cubicBezTo>
                      <a:pt x="253316" y="4134415"/>
                      <a:pt x="338736" y="4219835"/>
                      <a:pt x="444108" y="4219835"/>
                    </a:cubicBezTo>
                    <a:lnTo>
                      <a:pt x="2830439" y="4219835"/>
                    </a:lnTo>
                    <a:cubicBezTo>
                      <a:pt x="2935811" y="4219835"/>
                      <a:pt x="3021231" y="4134415"/>
                      <a:pt x="3021231" y="4029043"/>
                    </a:cubicBezTo>
                    <a:close/>
                    <a:moveTo>
                      <a:pt x="3286897" y="226566"/>
                    </a:moveTo>
                    <a:lnTo>
                      <a:pt x="3286897" y="4431931"/>
                    </a:lnTo>
                    <a:cubicBezTo>
                      <a:pt x="3286897" y="4557060"/>
                      <a:pt x="3185460" y="4658497"/>
                      <a:pt x="3060331" y="4658497"/>
                    </a:cubicBezTo>
                    <a:lnTo>
                      <a:pt x="226566" y="4658497"/>
                    </a:lnTo>
                    <a:cubicBezTo>
                      <a:pt x="101437" y="4658497"/>
                      <a:pt x="0" y="4557060"/>
                      <a:pt x="0" y="4431931"/>
                    </a:cubicBezTo>
                    <a:lnTo>
                      <a:pt x="0" y="226566"/>
                    </a:lnTo>
                    <a:cubicBezTo>
                      <a:pt x="0" y="101437"/>
                      <a:pt x="101437" y="0"/>
                      <a:pt x="226566" y="0"/>
                    </a:cubicBezTo>
                    <a:lnTo>
                      <a:pt x="3060331" y="0"/>
                    </a:lnTo>
                    <a:cubicBezTo>
                      <a:pt x="3185460" y="0"/>
                      <a:pt x="3286897" y="101437"/>
                      <a:pt x="3286897" y="226566"/>
                    </a:cubicBezTo>
                    <a:close/>
                  </a:path>
                </a:pathLst>
              </a:custGeom>
              <a:solidFill>
                <a:srgbClr val="44546A"/>
              </a:solidFill>
              <a:ln w="12700" cap="flat" cmpd="sng" algn="ctr">
                <a:noFill/>
                <a:prstDash val="solid"/>
                <a:miter lim="800000"/>
                <a:headEnd type="none" w="med" len="med"/>
                <a:tailEnd type="none" w="med" len="med"/>
              </a:ln>
              <a:effectLst/>
            </p:spPr>
            <p:txBody>
              <a:bodyPr vert="horz" wrap="square" lIns="60496" tIns="30248" rIns="60496" bIns="30248" numCol="1" rtlCol="0" anchor="ctr" anchorCtr="0" compatLnSpc="1">
                <a:prstTxWarp prst="textNoShape">
                  <a:avLst/>
                </a:prstTxWarp>
              </a:bodyPr>
              <a:lstStyle/>
              <a:p>
                <a:pPr defTabSz="544401">
                  <a:defRPr/>
                </a:pPr>
                <a:endParaRPr lang="en-US" sz="1350" kern="0" spc="-90" dirty="0">
                  <a:solidFill>
                    <a:srgbClr val="000000">
                      <a:lumMod val="50000"/>
                    </a:srgbClr>
                  </a:solidFill>
                  <a:latin typeface="Segoe Light" pitchFamily="34" charset="0"/>
                  <a:ea typeface="MS PGothic" charset="0"/>
                </a:endParaRPr>
              </a:p>
            </p:txBody>
          </p:sp>
          <p:sp>
            <p:nvSpPr>
              <p:cNvPr id="201" name="Freeform 6"/>
              <p:cNvSpPr>
                <a:spLocks noEditPoints="1"/>
              </p:cNvSpPr>
              <p:nvPr/>
            </p:nvSpPr>
            <p:spPr bwMode="auto">
              <a:xfrm rot="5400000">
                <a:off x="6590383" y="4115019"/>
                <a:ext cx="329607" cy="503240"/>
              </a:xfrm>
              <a:custGeom>
                <a:avLst/>
                <a:gdLst>
                  <a:gd name="T0" fmla="*/ 448 w 448"/>
                  <a:gd name="T1" fmla="*/ 0 h 684"/>
                  <a:gd name="T2" fmla="*/ 448 w 448"/>
                  <a:gd name="T3" fmla="*/ 207 h 684"/>
                  <a:gd name="T4" fmla="*/ 241 w 448"/>
                  <a:gd name="T5" fmla="*/ 207 h 684"/>
                  <a:gd name="T6" fmla="*/ 241 w 448"/>
                  <a:gd name="T7" fmla="*/ 0 h 684"/>
                  <a:gd name="T8" fmla="*/ 448 w 448"/>
                  <a:gd name="T9" fmla="*/ 0 h 684"/>
                  <a:gd name="T10" fmla="*/ 241 w 448"/>
                  <a:gd name="T11" fmla="*/ 238 h 684"/>
                  <a:gd name="T12" fmla="*/ 241 w 448"/>
                  <a:gd name="T13" fmla="*/ 446 h 684"/>
                  <a:gd name="T14" fmla="*/ 448 w 448"/>
                  <a:gd name="T15" fmla="*/ 446 h 684"/>
                  <a:gd name="T16" fmla="*/ 448 w 448"/>
                  <a:gd name="T17" fmla="*/ 238 h 684"/>
                  <a:gd name="T18" fmla="*/ 241 w 448"/>
                  <a:gd name="T19" fmla="*/ 238 h 684"/>
                  <a:gd name="T20" fmla="*/ 0 w 448"/>
                  <a:gd name="T21" fmla="*/ 0 h 684"/>
                  <a:gd name="T22" fmla="*/ 0 w 448"/>
                  <a:gd name="T23" fmla="*/ 207 h 684"/>
                  <a:gd name="T24" fmla="*/ 210 w 448"/>
                  <a:gd name="T25" fmla="*/ 207 h 684"/>
                  <a:gd name="T26" fmla="*/ 210 w 448"/>
                  <a:gd name="T27" fmla="*/ 0 h 684"/>
                  <a:gd name="T28" fmla="*/ 0 w 448"/>
                  <a:gd name="T29" fmla="*/ 0 h 684"/>
                  <a:gd name="T30" fmla="*/ 0 w 448"/>
                  <a:gd name="T31" fmla="*/ 238 h 684"/>
                  <a:gd name="T32" fmla="*/ 0 w 448"/>
                  <a:gd name="T33" fmla="*/ 446 h 684"/>
                  <a:gd name="T34" fmla="*/ 210 w 448"/>
                  <a:gd name="T35" fmla="*/ 446 h 684"/>
                  <a:gd name="T36" fmla="*/ 210 w 448"/>
                  <a:gd name="T37" fmla="*/ 238 h 684"/>
                  <a:gd name="T38" fmla="*/ 0 w 448"/>
                  <a:gd name="T39" fmla="*/ 238 h 684"/>
                  <a:gd name="T40" fmla="*/ 0 w 448"/>
                  <a:gd name="T41" fmla="*/ 477 h 684"/>
                  <a:gd name="T42" fmla="*/ 0 w 448"/>
                  <a:gd name="T43" fmla="*/ 684 h 684"/>
                  <a:gd name="T44" fmla="*/ 448 w 448"/>
                  <a:gd name="T45" fmla="*/ 684 h 684"/>
                  <a:gd name="T46" fmla="*/ 448 w 448"/>
                  <a:gd name="T47" fmla="*/ 477 h 684"/>
                  <a:gd name="T48" fmla="*/ 0 w 448"/>
                  <a:gd name="T49" fmla="*/ 477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48" h="684">
                    <a:moveTo>
                      <a:pt x="448" y="0"/>
                    </a:moveTo>
                    <a:lnTo>
                      <a:pt x="448" y="207"/>
                    </a:lnTo>
                    <a:lnTo>
                      <a:pt x="241" y="207"/>
                    </a:lnTo>
                    <a:lnTo>
                      <a:pt x="241" y="0"/>
                    </a:lnTo>
                    <a:lnTo>
                      <a:pt x="448" y="0"/>
                    </a:lnTo>
                    <a:close/>
                    <a:moveTo>
                      <a:pt x="241" y="238"/>
                    </a:moveTo>
                    <a:lnTo>
                      <a:pt x="241" y="446"/>
                    </a:lnTo>
                    <a:lnTo>
                      <a:pt x="448" y="446"/>
                    </a:lnTo>
                    <a:lnTo>
                      <a:pt x="448" y="238"/>
                    </a:lnTo>
                    <a:lnTo>
                      <a:pt x="241" y="238"/>
                    </a:lnTo>
                    <a:close/>
                    <a:moveTo>
                      <a:pt x="0" y="0"/>
                    </a:moveTo>
                    <a:lnTo>
                      <a:pt x="0" y="207"/>
                    </a:lnTo>
                    <a:lnTo>
                      <a:pt x="210" y="207"/>
                    </a:lnTo>
                    <a:lnTo>
                      <a:pt x="210" y="0"/>
                    </a:lnTo>
                    <a:lnTo>
                      <a:pt x="0" y="0"/>
                    </a:lnTo>
                    <a:close/>
                    <a:moveTo>
                      <a:pt x="0" y="238"/>
                    </a:moveTo>
                    <a:lnTo>
                      <a:pt x="0" y="446"/>
                    </a:lnTo>
                    <a:lnTo>
                      <a:pt x="210" y="446"/>
                    </a:lnTo>
                    <a:lnTo>
                      <a:pt x="210" y="238"/>
                    </a:lnTo>
                    <a:lnTo>
                      <a:pt x="0" y="238"/>
                    </a:lnTo>
                    <a:close/>
                    <a:moveTo>
                      <a:pt x="0" y="477"/>
                    </a:moveTo>
                    <a:lnTo>
                      <a:pt x="0" y="684"/>
                    </a:lnTo>
                    <a:lnTo>
                      <a:pt x="448" y="684"/>
                    </a:lnTo>
                    <a:lnTo>
                      <a:pt x="448" y="477"/>
                    </a:lnTo>
                    <a:lnTo>
                      <a:pt x="0" y="477"/>
                    </a:lnTo>
                    <a:close/>
                  </a:path>
                </a:pathLst>
              </a:custGeom>
              <a:solidFill>
                <a:srgbClr val="505050"/>
              </a:solidFill>
              <a:ln>
                <a:noFill/>
              </a:ln>
            </p:spPr>
            <p:txBody>
              <a:bodyPr vert="horz" wrap="square" lIns="67210" tIns="33605" rIns="67210" bIns="33605" numCol="1" anchor="t" anchorCtr="0" compatLnSpc="1">
                <a:prstTxWarp prst="textNoShape">
                  <a:avLst/>
                </a:prstTxWarp>
              </a:bodyPr>
              <a:lstStyle/>
              <a:p>
                <a:pPr defTabSz="671873">
                  <a:defRPr/>
                </a:pPr>
                <a:endParaRPr lang="en-US" sz="1250" kern="0" dirty="0">
                  <a:solidFill>
                    <a:srgbClr val="000000"/>
                  </a:solidFill>
                  <a:latin typeface="Calibri" panose="020F0502020204030204"/>
                  <a:ea typeface="MS PGothic" charset="0"/>
                </a:endParaRPr>
              </a:p>
            </p:txBody>
          </p:sp>
        </p:grpSp>
      </p:grpSp>
      <p:sp>
        <p:nvSpPr>
          <p:cNvPr id="202" name="Freeform 30"/>
          <p:cNvSpPr>
            <a:spLocks noChangeAspect="1" noEditPoints="1"/>
          </p:cNvSpPr>
          <p:nvPr/>
        </p:nvSpPr>
        <p:spPr bwMode="auto">
          <a:xfrm>
            <a:off x="3038542" y="4369899"/>
            <a:ext cx="107162" cy="165370"/>
          </a:xfrm>
          <a:custGeom>
            <a:avLst/>
            <a:gdLst>
              <a:gd name="T0" fmla="*/ 115 w 191"/>
              <a:gd name="T1" fmla="*/ 158 h 225"/>
              <a:gd name="T2" fmla="*/ 132 w 191"/>
              <a:gd name="T3" fmla="*/ 185 h 225"/>
              <a:gd name="T4" fmla="*/ 21 w 191"/>
              <a:gd name="T5" fmla="*/ 185 h 225"/>
              <a:gd name="T6" fmla="*/ 0 w 191"/>
              <a:gd name="T7" fmla="*/ 164 h 225"/>
              <a:gd name="T8" fmla="*/ 0 w 191"/>
              <a:gd name="T9" fmla="*/ 21 h 225"/>
              <a:gd name="T10" fmla="*/ 21 w 191"/>
              <a:gd name="T11" fmla="*/ 0 h 225"/>
              <a:gd name="T12" fmla="*/ 163 w 191"/>
              <a:gd name="T13" fmla="*/ 0 h 225"/>
              <a:gd name="T14" fmla="*/ 185 w 191"/>
              <a:gd name="T15" fmla="*/ 21 h 225"/>
              <a:gd name="T16" fmla="*/ 185 w 191"/>
              <a:gd name="T17" fmla="*/ 164 h 225"/>
              <a:gd name="T18" fmla="*/ 181 w 191"/>
              <a:gd name="T19" fmla="*/ 175 h 225"/>
              <a:gd name="T20" fmla="*/ 154 w 191"/>
              <a:gd name="T21" fmla="*/ 133 h 225"/>
              <a:gd name="T22" fmla="*/ 157 w 191"/>
              <a:gd name="T23" fmla="*/ 63 h 225"/>
              <a:gd name="T24" fmla="*/ 70 w 191"/>
              <a:gd name="T25" fmla="*/ 43 h 225"/>
              <a:gd name="T26" fmla="*/ 51 w 191"/>
              <a:gd name="T27" fmla="*/ 130 h 225"/>
              <a:gd name="T28" fmla="*/ 115 w 191"/>
              <a:gd name="T29" fmla="*/ 158 h 225"/>
              <a:gd name="T30" fmla="*/ 183 w 191"/>
              <a:gd name="T31" fmla="*/ 221 h 225"/>
              <a:gd name="T32" fmla="*/ 165 w 191"/>
              <a:gd name="T33" fmla="*/ 217 h 225"/>
              <a:gd name="T34" fmla="*/ 120 w 191"/>
              <a:gd name="T35" fmla="*/ 146 h 225"/>
              <a:gd name="T36" fmla="*/ 59 w 191"/>
              <a:gd name="T37" fmla="*/ 124 h 225"/>
              <a:gd name="T38" fmla="*/ 75 w 191"/>
              <a:gd name="T39" fmla="*/ 52 h 225"/>
              <a:gd name="T40" fmla="*/ 148 w 191"/>
              <a:gd name="T41" fmla="*/ 68 h 225"/>
              <a:gd name="T42" fmla="*/ 142 w 191"/>
              <a:gd name="T43" fmla="*/ 132 h 225"/>
              <a:gd name="T44" fmla="*/ 187 w 191"/>
              <a:gd name="T45" fmla="*/ 203 h 225"/>
              <a:gd name="T46" fmla="*/ 183 w 191"/>
              <a:gd name="T47" fmla="*/ 221 h 225"/>
              <a:gd name="T48" fmla="*/ 144 w 191"/>
              <a:gd name="T49" fmla="*/ 71 h 225"/>
              <a:gd name="T50" fmla="*/ 78 w 191"/>
              <a:gd name="T51" fmla="*/ 56 h 225"/>
              <a:gd name="T52" fmla="*/ 64 w 191"/>
              <a:gd name="T53" fmla="*/ 122 h 225"/>
              <a:gd name="T54" fmla="*/ 129 w 191"/>
              <a:gd name="T55" fmla="*/ 136 h 225"/>
              <a:gd name="T56" fmla="*/ 144 w 191"/>
              <a:gd name="T57" fmla="*/ 71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91" h="225">
                <a:moveTo>
                  <a:pt x="115" y="158"/>
                </a:moveTo>
                <a:cubicBezTo>
                  <a:pt x="132" y="185"/>
                  <a:pt x="132" y="185"/>
                  <a:pt x="132" y="185"/>
                </a:cubicBezTo>
                <a:cubicBezTo>
                  <a:pt x="21" y="185"/>
                  <a:pt x="21" y="185"/>
                  <a:pt x="21" y="185"/>
                </a:cubicBezTo>
                <a:cubicBezTo>
                  <a:pt x="9" y="185"/>
                  <a:pt x="0" y="175"/>
                  <a:pt x="0" y="164"/>
                </a:cubicBezTo>
                <a:cubicBezTo>
                  <a:pt x="0" y="21"/>
                  <a:pt x="0" y="21"/>
                  <a:pt x="0" y="21"/>
                </a:cubicBezTo>
                <a:cubicBezTo>
                  <a:pt x="0" y="9"/>
                  <a:pt x="9" y="0"/>
                  <a:pt x="21" y="0"/>
                </a:cubicBezTo>
                <a:cubicBezTo>
                  <a:pt x="163" y="0"/>
                  <a:pt x="163" y="0"/>
                  <a:pt x="163" y="0"/>
                </a:cubicBezTo>
                <a:cubicBezTo>
                  <a:pt x="175" y="0"/>
                  <a:pt x="185" y="9"/>
                  <a:pt x="185" y="21"/>
                </a:cubicBezTo>
                <a:cubicBezTo>
                  <a:pt x="185" y="164"/>
                  <a:pt x="185" y="164"/>
                  <a:pt x="185" y="164"/>
                </a:cubicBezTo>
                <a:cubicBezTo>
                  <a:pt x="185" y="168"/>
                  <a:pt x="183" y="172"/>
                  <a:pt x="181" y="175"/>
                </a:cubicBezTo>
                <a:cubicBezTo>
                  <a:pt x="154" y="133"/>
                  <a:pt x="154" y="133"/>
                  <a:pt x="154" y="133"/>
                </a:cubicBezTo>
                <a:cubicBezTo>
                  <a:pt x="169" y="112"/>
                  <a:pt x="170" y="84"/>
                  <a:pt x="157" y="63"/>
                </a:cubicBezTo>
                <a:cubicBezTo>
                  <a:pt x="138" y="33"/>
                  <a:pt x="99" y="25"/>
                  <a:pt x="70" y="43"/>
                </a:cubicBezTo>
                <a:cubicBezTo>
                  <a:pt x="41" y="62"/>
                  <a:pt x="32" y="101"/>
                  <a:pt x="51" y="130"/>
                </a:cubicBezTo>
                <a:cubicBezTo>
                  <a:pt x="65" y="152"/>
                  <a:pt x="90" y="163"/>
                  <a:pt x="115" y="158"/>
                </a:cubicBezTo>
                <a:close/>
                <a:moveTo>
                  <a:pt x="183" y="221"/>
                </a:moveTo>
                <a:cubicBezTo>
                  <a:pt x="177" y="225"/>
                  <a:pt x="169" y="223"/>
                  <a:pt x="165" y="217"/>
                </a:cubicBezTo>
                <a:cubicBezTo>
                  <a:pt x="120" y="146"/>
                  <a:pt x="120" y="146"/>
                  <a:pt x="120" y="146"/>
                </a:cubicBezTo>
                <a:cubicBezTo>
                  <a:pt x="98" y="153"/>
                  <a:pt x="72" y="145"/>
                  <a:pt x="59" y="124"/>
                </a:cubicBezTo>
                <a:cubicBezTo>
                  <a:pt x="44" y="100"/>
                  <a:pt x="51" y="67"/>
                  <a:pt x="75" y="52"/>
                </a:cubicBezTo>
                <a:cubicBezTo>
                  <a:pt x="100" y="36"/>
                  <a:pt x="132" y="44"/>
                  <a:pt x="148" y="68"/>
                </a:cubicBezTo>
                <a:cubicBezTo>
                  <a:pt x="161" y="89"/>
                  <a:pt x="158" y="115"/>
                  <a:pt x="142" y="132"/>
                </a:cubicBezTo>
                <a:cubicBezTo>
                  <a:pt x="187" y="203"/>
                  <a:pt x="187" y="203"/>
                  <a:pt x="187" y="203"/>
                </a:cubicBezTo>
                <a:cubicBezTo>
                  <a:pt x="191" y="209"/>
                  <a:pt x="189" y="217"/>
                  <a:pt x="183" y="221"/>
                </a:cubicBezTo>
                <a:close/>
                <a:moveTo>
                  <a:pt x="144" y="71"/>
                </a:moveTo>
                <a:cubicBezTo>
                  <a:pt x="129" y="49"/>
                  <a:pt x="100" y="42"/>
                  <a:pt x="78" y="56"/>
                </a:cubicBezTo>
                <a:cubicBezTo>
                  <a:pt x="56" y="70"/>
                  <a:pt x="50" y="100"/>
                  <a:pt x="64" y="122"/>
                </a:cubicBezTo>
                <a:cubicBezTo>
                  <a:pt x="78" y="144"/>
                  <a:pt x="107" y="150"/>
                  <a:pt x="129" y="136"/>
                </a:cubicBezTo>
                <a:cubicBezTo>
                  <a:pt x="151" y="122"/>
                  <a:pt x="158" y="93"/>
                  <a:pt x="144" y="71"/>
                </a:cubicBezTo>
                <a:close/>
              </a:path>
            </a:pathLst>
          </a:custGeom>
          <a:solidFill>
            <a:srgbClr val="505050"/>
          </a:solidFill>
          <a:ln>
            <a:noFill/>
          </a:ln>
        </p:spPr>
        <p:txBody>
          <a:bodyPr vert="horz" wrap="square" lIns="67213" tIns="33606" rIns="67213" bIns="33606" numCol="1" anchor="t" anchorCtr="0" compatLnSpc="1">
            <a:prstTxWarp prst="textNoShape">
              <a:avLst/>
            </a:prstTxWarp>
          </a:bodyPr>
          <a:lstStyle/>
          <a:p>
            <a:pPr defTabSz="671873"/>
            <a:endParaRPr lang="en-US" sz="1250">
              <a:solidFill>
                <a:srgbClr val="000000"/>
              </a:solidFill>
              <a:latin typeface="Calibri" panose="020F0502020204030204"/>
              <a:ea typeface="MS PGothic" charset="0"/>
            </a:endParaRPr>
          </a:p>
        </p:txBody>
      </p:sp>
      <p:grpSp>
        <p:nvGrpSpPr>
          <p:cNvPr id="203" name="Group 202"/>
          <p:cNvGrpSpPr/>
          <p:nvPr/>
        </p:nvGrpSpPr>
        <p:grpSpPr>
          <a:xfrm>
            <a:off x="2996168" y="4055023"/>
            <a:ext cx="202524" cy="119648"/>
            <a:chOff x="5416550" y="3144838"/>
            <a:chExt cx="1352550" cy="565151"/>
          </a:xfrm>
          <a:solidFill>
            <a:srgbClr val="505050"/>
          </a:solidFill>
        </p:grpSpPr>
        <p:sp>
          <p:nvSpPr>
            <p:cNvPr id="204" name="Freeform 21"/>
            <p:cNvSpPr>
              <a:spLocks/>
            </p:cNvSpPr>
            <p:nvPr/>
          </p:nvSpPr>
          <p:spPr bwMode="auto">
            <a:xfrm>
              <a:off x="5435600" y="3144838"/>
              <a:ext cx="1333500" cy="561975"/>
            </a:xfrm>
            <a:custGeom>
              <a:avLst/>
              <a:gdLst>
                <a:gd name="T0" fmla="*/ 316 w 353"/>
                <a:gd name="T1" fmla="*/ 100 h 147"/>
                <a:gd name="T2" fmla="*/ 314 w 353"/>
                <a:gd name="T3" fmla="*/ 97 h 147"/>
                <a:gd name="T4" fmla="*/ 351 w 353"/>
                <a:gd name="T5" fmla="*/ 74 h 147"/>
                <a:gd name="T6" fmla="*/ 47 w 353"/>
                <a:gd name="T7" fmla="*/ 0 h 147"/>
                <a:gd name="T8" fmla="*/ 0 w 353"/>
                <a:gd name="T9" fmla="*/ 16 h 147"/>
                <a:gd name="T10" fmla="*/ 1 w 353"/>
                <a:gd name="T11" fmla="*/ 17 h 147"/>
                <a:gd name="T12" fmla="*/ 304 w 353"/>
                <a:gd name="T13" fmla="*/ 98 h 147"/>
                <a:gd name="T14" fmla="*/ 312 w 353"/>
                <a:gd name="T15" fmla="*/ 108 h 147"/>
                <a:gd name="T16" fmla="*/ 312 w 353"/>
                <a:gd name="T17" fmla="*/ 144 h 147"/>
                <a:gd name="T18" fmla="*/ 312 w 353"/>
                <a:gd name="T19" fmla="*/ 147 h 147"/>
                <a:gd name="T20" fmla="*/ 353 w 353"/>
                <a:gd name="T21" fmla="*/ 77 h 147"/>
                <a:gd name="T22" fmla="*/ 316 w 353"/>
                <a:gd name="T23" fmla="*/ 10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3" h="147">
                  <a:moveTo>
                    <a:pt x="316" y="100"/>
                  </a:moveTo>
                  <a:cubicBezTo>
                    <a:pt x="314" y="97"/>
                    <a:pt x="314" y="97"/>
                    <a:pt x="314" y="97"/>
                  </a:cubicBezTo>
                  <a:cubicBezTo>
                    <a:pt x="351" y="74"/>
                    <a:pt x="351" y="74"/>
                    <a:pt x="351" y="74"/>
                  </a:cubicBezTo>
                  <a:cubicBezTo>
                    <a:pt x="47" y="0"/>
                    <a:pt x="47" y="0"/>
                    <a:pt x="47" y="0"/>
                  </a:cubicBezTo>
                  <a:cubicBezTo>
                    <a:pt x="0" y="16"/>
                    <a:pt x="0" y="16"/>
                    <a:pt x="0" y="16"/>
                  </a:cubicBezTo>
                  <a:cubicBezTo>
                    <a:pt x="1" y="16"/>
                    <a:pt x="1" y="16"/>
                    <a:pt x="1" y="17"/>
                  </a:cubicBezTo>
                  <a:cubicBezTo>
                    <a:pt x="304" y="98"/>
                    <a:pt x="304" y="98"/>
                    <a:pt x="304" y="98"/>
                  </a:cubicBezTo>
                  <a:cubicBezTo>
                    <a:pt x="309" y="99"/>
                    <a:pt x="312" y="104"/>
                    <a:pt x="312" y="108"/>
                  </a:cubicBezTo>
                  <a:cubicBezTo>
                    <a:pt x="312" y="144"/>
                    <a:pt x="312" y="144"/>
                    <a:pt x="312" y="144"/>
                  </a:cubicBezTo>
                  <a:cubicBezTo>
                    <a:pt x="312" y="145"/>
                    <a:pt x="312" y="146"/>
                    <a:pt x="312" y="147"/>
                  </a:cubicBezTo>
                  <a:cubicBezTo>
                    <a:pt x="347" y="128"/>
                    <a:pt x="352" y="86"/>
                    <a:pt x="353" y="77"/>
                  </a:cubicBezTo>
                  <a:lnTo>
                    <a:pt x="316" y="1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13" tIns="33606" rIns="67213" bIns="33606" numCol="1" anchor="t" anchorCtr="0" compatLnSpc="1">
              <a:prstTxWarp prst="textNoShape">
                <a:avLst/>
              </a:prstTxWarp>
            </a:bodyPr>
            <a:lstStyle/>
            <a:p>
              <a:pPr defTabSz="671873"/>
              <a:endParaRPr lang="en-US" sz="1250">
                <a:solidFill>
                  <a:srgbClr val="000000"/>
                </a:solidFill>
                <a:latin typeface="Calibri" panose="020F0502020204030204"/>
                <a:ea typeface="MS PGothic" charset="0"/>
              </a:endParaRPr>
            </a:p>
          </p:txBody>
        </p:sp>
        <p:sp>
          <p:nvSpPr>
            <p:cNvPr id="205" name="Freeform 22"/>
            <p:cNvSpPr>
              <a:spLocks noEditPoints="1"/>
            </p:cNvSpPr>
            <p:nvPr/>
          </p:nvSpPr>
          <p:spPr bwMode="auto">
            <a:xfrm>
              <a:off x="5416550" y="3216276"/>
              <a:ext cx="1185863" cy="493713"/>
            </a:xfrm>
            <a:custGeom>
              <a:avLst/>
              <a:gdLst>
                <a:gd name="T0" fmla="*/ 308 w 314"/>
                <a:gd name="T1" fmla="*/ 82 h 129"/>
                <a:gd name="T2" fmla="*/ 5 w 314"/>
                <a:gd name="T3" fmla="*/ 0 h 129"/>
                <a:gd name="T4" fmla="*/ 4 w 314"/>
                <a:gd name="T5" fmla="*/ 0 h 129"/>
                <a:gd name="T6" fmla="*/ 0 w 314"/>
                <a:gd name="T7" fmla="*/ 4 h 129"/>
                <a:gd name="T8" fmla="*/ 0 w 314"/>
                <a:gd name="T9" fmla="*/ 40 h 129"/>
                <a:gd name="T10" fmla="*/ 6 w 314"/>
                <a:gd name="T11" fmla="*/ 48 h 129"/>
                <a:gd name="T12" fmla="*/ 309 w 314"/>
                <a:gd name="T13" fmla="*/ 129 h 129"/>
                <a:gd name="T14" fmla="*/ 313 w 314"/>
                <a:gd name="T15" fmla="*/ 128 h 129"/>
                <a:gd name="T16" fmla="*/ 314 w 314"/>
                <a:gd name="T17" fmla="*/ 125 h 129"/>
                <a:gd name="T18" fmla="*/ 314 w 314"/>
                <a:gd name="T19" fmla="*/ 89 h 129"/>
                <a:gd name="T20" fmla="*/ 308 w 314"/>
                <a:gd name="T21" fmla="*/ 82 h 129"/>
                <a:gd name="T22" fmla="*/ 72 w 314"/>
                <a:gd name="T23" fmla="*/ 54 h 129"/>
                <a:gd name="T24" fmla="*/ 60 w 314"/>
                <a:gd name="T25" fmla="*/ 39 h 129"/>
                <a:gd name="T26" fmla="*/ 72 w 314"/>
                <a:gd name="T27" fmla="*/ 30 h 129"/>
                <a:gd name="T28" fmla="*/ 84 w 314"/>
                <a:gd name="T29" fmla="*/ 45 h 129"/>
                <a:gd name="T30" fmla="*/ 72 w 314"/>
                <a:gd name="T31" fmla="*/ 54 h 129"/>
                <a:gd name="T32" fmla="*/ 139 w 314"/>
                <a:gd name="T33" fmla="*/ 72 h 129"/>
                <a:gd name="T34" fmla="*/ 127 w 314"/>
                <a:gd name="T35" fmla="*/ 57 h 129"/>
                <a:gd name="T36" fmla="*/ 139 w 314"/>
                <a:gd name="T37" fmla="*/ 48 h 129"/>
                <a:gd name="T38" fmla="*/ 151 w 314"/>
                <a:gd name="T39" fmla="*/ 63 h 129"/>
                <a:gd name="T40" fmla="*/ 139 w 314"/>
                <a:gd name="T41" fmla="*/ 72 h 129"/>
                <a:gd name="T42" fmla="*/ 175 w 314"/>
                <a:gd name="T43" fmla="*/ 82 h 129"/>
                <a:gd name="T44" fmla="*/ 163 w 314"/>
                <a:gd name="T45" fmla="*/ 66 h 129"/>
                <a:gd name="T46" fmla="*/ 175 w 314"/>
                <a:gd name="T47" fmla="*/ 57 h 129"/>
                <a:gd name="T48" fmla="*/ 188 w 314"/>
                <a:gd name="T49" fmla="*/ 73 h 129"/>
                <a:gd name="T50" fmla="*/ 175 w 314"/>
                <a:gd name="T51" fmla="*/ 8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14" h="129">
                  <a:moveTo>
                    <a:pt x="308" y="82"/>
                  </a:moveTo>
                  <a:cubicBezTo>
                    <a:pt x="5" y="0"/>
                    <a:pt x="5" y="0"/>
                    <a:pt x="5" y="0"/>
                  </a:cubicBezTo>
                  <a:cubicBezTo>
                    <a:pt x="5" y="0"/>
                    <a:pt x="4" y="0"/>
                    <a:pt x="4" y="0"/>
                  </a:cubicBezTo>
                  <a:cubicBezTo>
                    <a:pt x="2" y="0"/>
                    <a:pt x="0" y="2"/>
                    <a:pt x="0" y="4"/>
                  </a:cubicBezTo>
                  <a:cubicBezTo>
                    <a:pt x="0" y="40"/>
                    <a:pt x="0" y="40"/>
                    <a:pt x="0" y="40"/>
                  </a:cubicBezTo>
                  <a:cubicBezTo>
                    <a:pt x="0" y="43"/>
                    <a:pt x="3" y="47"/>
                    <a:pt x="6" y="48"/>
                  </a:cubicBezTo>
                  <a:cubicBezTo>
                    <a:pt x="309" y="129"/>
                    <a:pt x="309" y="129"/>
                    <a:pt x="309" y="129"/>
                  </a:cubicBezTo>
                  <a:cubicBezTo>
                    <a:pt x="311" y="129"/>
                    <a:pt x="312" y="129"/>
                    <a:pt x="313" y="128"/>
                  </a:cubicBezTo>
                  <a:cubicBezTo>
                    <a:pt x="314" y="127"/>
                    <a:pt x="314" y="126"/>
                    <a:pt x="314" y="125"/>
                  </a:cubicBezTo>
                  <a:cubicBezTo>
                    <a:pt x="314" y="89"/>
                    <a:pt x="314" y="89"/>
                    <a:pt x="314" y="89"/>
                  </a:cubicBezTo>
                  <a:cubicBezTo>
                    <a:pt x="314" y="86"/>
                    <a:pt x="311" y="82"/>
                    <a:pt x="308" y="82"/>
                  </a:cubicBezTo>
                  <a:close/>
                  <a:moveTo>
                    <a:pt x="72" y="54"/>
                  </a:moveTo>
                  <a:cubicBezTo>
                    <a:pt x="65" y="52"/>
                    <a:pt x="60" y="45"/>
                    <a:pt x="60" y="39"/>
                  </a:cubicBezTo>
                  <a:cubicBezTo>
                    <a:pt x="60" y="32"/>
                    <a:pt x="65" y="28"/>
                    <a:pt x="72" y="30"/>
                  </a:cubicBezTo>
                  <a:cubicBezTo>
                    <a:pt x="79" y="31"/>
                    <a:pt x="84" y="38"/>
                    <a:pt x="84" y="45"/>
                  </a:cubicBezTo>
                  <a:cubicBezTo>
                    <a:pt x="84" y="52"/>
                    <a:pt x="79" y="56"/>
                    <a:pt x="72" y="54"/>
                  </a:cubicBezTo>
                  <a:close/>
                  <a:moveTo>
                    <a:pt x="139" y="72"/>
                  </a:moveTo>
                  <a:cubicBezTo>
                    <a:pt x="132" y="70"/>
                    <a:pt x="127" y="63"/>
                    <a:pt x="127" y="57"/>
                  </a:cubicBezTo>
                  <a:cubicBezTo>
                    <a:pt x="127" y="50"/>
                    <a:pt x="132" y="46"/>
                    <a:pt x="139" y="48"/>
                  </a:cubicBezTo>
                  <a:cubicBezTo>
                    <a:pt x="146" y="49"/>
                    <a:pt x="151" y="56"/>
                    <a:pt x="151" y="63"/>
                  </a:cubicBezTo>
                  <a:cubicBezTo>
                    <a:pt x="151" y="70"/>
                    <a:pt x="146" y="74"/>
                    <a:pt x="139" y="72"/>
                  </a:cubicBezTo>
                  <a:close/>
                  <a:moveTo>
                    <a:pt x="175" y="82"/>
                  </a:moveTo>
                  <a:cubicBezTo>
                    <a:pt x="169" y="80"/>
                    <a:pt x="163" y="73"/>
                    <a:pt x="163" y="66"/>
                  </a:cubicBezTo>
                  <a:cubicBezTo>
                    <a:pt x="163" y="60"/>
                    <a:pt x="169" y="56"/>
                    <a:pt x="175" y="57"/>
                  </a:cubicBezTo>
                  <a:cubicBezTo>
                    <a:pt x="182" y="59"/>
                    <a:pt x="188" y="66"/>
                    <a:pt x="188" y="73"/>
                  </a:cubicBezTo>
                  <a:cubicBezTo>
                    <a:pt x="188" y="80"/>
                    <a:pt x="182" y="84"/>
                    <a:pt x="175" y="8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13" tIns="33606" rIns="67213" bIns="33606" numCol="1" anchor="t" anchorCtr="0" compatLnSpc="1">
              <a:prstTxWarp prst="textNoShape">
                <a:avLst/>
              </a:prstTxWarp>
            </a:bodyPr>
            <a:lstStyle/>
            <a:p>
              <a:pPr defTabSz="671873"/>
              <a:endParaRPr lang="en-US" sz="1250">
                <a:solidFill>
                  <a:srgbClr val="000000"/>
                </a:solidFill>
                <a:latin typeface="Calibri" panose="020F0502020204030204"/>
                <a:ea typeface="MS PGothic" charset="0"/>
              </a:endParaRPr>
            </a:p>
          </p:txBody>
        </p:sp>
        <p:sp>
          <p:nvSpPr>
            <p:cNvPr id="206" name="Freeform 23"/>
            <p:cNvSpPr>
              <a:spLocks/>
            </p:cNvSpPr>
            <p:nvPr/>
          </p:nvSpPr>
          <p:spPr bwMode="auto">
            <a:xfrm>
              <a:off x="6046788" y="3576638"/>
              <a:ext cx="188913" cy="117475"/>
            </a:xfrm>
            <a:custGeom>
              <a:avLst/>
              <a:gdLst>
                <a:gd name="T0" fmla="*/ 0 w 119"/>
                <a:gd name="T1" fmla="*/ 0 h 74"/>
                <a:gd name="T2" fmla="*/ 0 w 119"/>
                <a:gd name="T3" fmla="*/ 12 h 74"/>
                <a:gd name="T4" fmla="*/ 88 w 119"/>
                <a:gd name="T5" fmla="*/ 74 h 74"/>
                <a:gd name="T6" fmla="*/ 119 w 119"/>
                <a:gd name="T7" fmla="*/ 50 h 74"/>
                <a:gd name="T8" fmla="*/ 43 w 119"/>
                <a:gd name="T9" fmla="*/ 12 h 74"/>
                <a:gd name="T10" fmla="*/ 0 w 119"/>
                <a:gd name="T11" fmla="*/ 0 h 74"/>
              </a:gdLst>
              <a:ahLst/>
              <a:cxnLst>
                <a:cxn ang="0">
                  <a:pos x="T0" y="T1"/>
                </a:cxn>
                <a:cxn ang="0">
                  <a:pos x="T2" y="T3"/>
                </a:cxn>
                <a:cxn ang="0">
                  <a:pos x="T4" y="T5"/>
                </a:cxn>
                <a:cxn ang="0">
                  <a:pos x="T6" y="T7"/>
                </a:cxn>
                <a:cxn ang="0">
                  <a:pos x="T8" y="T9"/>
                </a:cxn>
                <a:cxn ang="0">
                  <a:pos x="T10" y="T11"/>
                </a:cxn>
              </a:cxnLst>
              <a:rect l="0" t="0" r="r" b="b"/>
              <a:pathLst>
                <a:path w="119" h="74">
                  <a:moveTo>
                    <a:pt x="0" y="0"/>
                  </a:moveTo>
                  <a:lnTo>
                    <a:pt x="0" y="12"/>
                  </a:lnTo>
                  <a:lnTo>
                    <a:pt x="88" y="74"/>
                  </a:lnTo>
                  <a:lnTo>
                    <a:pt x="119" y="50"/>
                  </a:lnTo>
                  <a:lnTo>
                    <a:pt x="43" y="12"/>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13" tIns="33606" rIns="67213" bIns="33606" numCol="1" anchor="t" anchorCtr="0" compatLnSpc="1">
              <a:prstTxWarp prst="textNoShape">
                <a:avLst/>
              </a:prstTxWarp>
            </a:bodyPr>
            <a:lstStyle/>
            <a:p>
              <a:pPr defTabSz="671873"/>
              <a:endParaRPr lang="en-US" sz="1250">
                <a:solidFill>
                  <a:srgbClr val="000000"/>
                </a:solidFill>
                <a:latin typeface="Calibri" panose="020F0502020204030204"/>
                <a:ea typeface="MS PGothic" charset="0"/>
              </a:endParaRPr>
            </a:p>
          </p:txBody>
        </p:sp>
        <p:sp>
          <p:nvSpPr>
            <p:cNvPr id="207" name="Freeform 24"/>
            <p:cNvSpPr>
              <a:spLocks/>
            </p:cNvSpPr>
            <p:nvPr/>
          </p:nvSpPr>
          <p:spPr bwMode="auto">
            <a:xfrm>
              <a:off x="5808663" y="3549651"/>
              <a:ext cx="374650" cy="149225"/>
            </a:xfrm>
            <a:custGeom>
              <a:avLst/>
              <a:gdLst>
                <a:gd name="T0" fmla="*/ 148 w 236"/>
                <a:gd name="T1" fmla="*/ 31 h 94"/>
                <a:gd name="T2" fmla="*/ 148 w 236"/>
                <a:gd name="T3" fmla="*/ 17 h 94"/>
                <a:gd name="T4" fmla="*/ 91 w 236"/>
                <a:gd name="T5" fmla="*/ 0 h 94"/>
                <a:gd name="T6" fmla="*/ 91 w 236"/>
                <a:gd name="T7" fmla="*/ 5 h 94"/>
                <a:gd name="T8" fmla="*/ 53 w 236"/>
                <a:gd name="T9" fmla="*/ 7 h 94"/>
                <a:gd name="T10" fmla="*/ 0 w 236"/>
                <a:gd name="T11" fmla="*/ 29 h 94"/>
                <a:gd name="T12" fmla="*/ 91 w 236"/>
                <a:gd name="T13" fmla="*/ 12 h 94"/>
                <a:gd name="T14" fmla="*/ 91 w 236"/>
                <a:gd name="T15" fmla="*/ 14 h 94"/>
                <a:gd name="T16" fmla="*/ 60 w 236"/>
                <a:gd name="T17" fmla="*/ 19 h 94"/>
                <a:gd name="T18" fmla="*/ 0 w 236"/>
                <a:gd name="T19" fmla="*/ 29 h 94"/>
                <a:gd name="T20" fmla="*/ 119 w 236"/>
                <a:gd name="T21" fmla="*/ 63 h 94"/>
                <a:gd name="T22" fmla="*/ 236 w 236"/>
                <a:gd name="T23" fmla="*/ 94 h 94"/>
                <a:gd name="T24" fmla="*/ 176 w 236"/>
                <a:gd name="T25" fmla="*/ 50 h 94"/>
                <a:gd name="T26" fmla="*/ 148 w 236"/>
                <a:gd name="T27" fmla="*/ 31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6" h="94">
                  <a:moveTo>
                    <a:pt x="148" y="31"/>
                  </a:moveTo>
                  <a:lnTo>
                    <a:pt x="148" y="17"/>
                  </a:lnTo>
                  <a:lnTo>
                    <a:pt x="91" y="0"/>
                  </a:lnTo>
                  <a:lnTo>
                    <a:pt x="91" y="5"/>
                  </a:lnTo>
                  <a:lnTo>
                    <a:pt x="53" y="7"/>
                  </a:lnTo>
                  <a:lnTo>
                    <a:pt x="0" y="29"/>
                  </a:lnTo>
                  <a:lnTo>
                    <a:pt x="91" y="12"/>
                  </a:lnTo>
                  <a:lnTo>
                    <a:pt x="91" y="14"/>
                  </a:lnTo>
                  <a:lnTo>
                    <a:pt x="60" y="19"/>
                  </a:lnTo>
                  <a:lnTo>
                    <a:pt x="0" y="29"/>
                  </a:lnTo>
                  <a:lnTo>
                    <a:pt x="119" y="63"/>
                  </a:lnTo>
                  <a:lnTo>
                    <a:pt x="236" y="94"/>
                  </a:lnTo>
                  <a:lnTo>
                    <a:pt x="176" y="50"/>
                  </a:lnTo>
                  <a:lnTo>
                    <a:pt x="148"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13" tIns="33606" rIns="67213" bIns="33606" numCol="1" anchor="t" anchorCtr="0" compatLnSpc="1">
              <a:prstTxWarp prst="textNoShape">
                <a:avLst/>
              </a:prstTxWarp>
            </a:bodyPr>
            <a:lstStyle/>
            <a:p>
              <a:pPr defTabSz="671873"/>
              <a:endParaRPr lang="en-US" sz="1250">
                <a:solidFill>
                  <a:srgbClr val="000000"/>
                </a:solidFill>
                <a:latin typeface="Calibri" panose="020F0502020204030204"/>
                <a:ea typeface="MS PGothic" charset="0"/>
              </a:endParaRPr>
            </a:p>
          </p:txBody>
        </p:sp>
      </p:grpSp>
      <p:sp>
        <p:nvSpPr>
          <p:cNvPr id="208" name="Freeform 13"/>
          <p:cNvSpPr>
            <a:spLocks noChangeAspect="1" noEditPoints="1"/>
          </p:cNvSpPr>
          <p:nvPr/>
        </p:nvSpPr>
        <p:spPr bwMode="black">
          <a:xfrm>
            <a:off x="3036694" y="3745567"/>
            <a:ext cx="122597" cy="136809"/>
          </a:xfrm>
          <a:custGeom>
            <a:avLst/>
            <a:gdLst>
              <a:gd name="T0" fmla="*/ 344 w 414"/>
              <a:gd name="T1" fmla="*/ 55 h 353"/>
              <a:gd name="T2" fmla="*/ 296 w 414"/>
              <a:gd name="T3" fmla="*/ 9 h 353"/>
              <a:gd name="T4" fmla="*/ 206 w 414"/>
              <a:gd name="T5" fmla="*/ 45 h 353"/>
              <a:gd name="T6" fmla="*/ 0 w 414"/>
              <a:gd name="T7" fmla="*/ 174 h 353"/>
              <a:gd name="T8" fmla="*/ 158 w 414"/>
              <a:gd name="T9" fmla="*/ 278 h 353"/>
              <a:gd name="T10" fmla="*/ 160 w 414"/>
              <a:gd name="T11" fmla="*/ 278 h 353"/>
              <a:gd name="T12" fmla="*/ 160 w 414"/>
              <a:gd name="T13" fmla="*/ 332 h 353"/>
              <a:gd name="T14" fmla="*/ 133 w 414"/>
              <a:gd name="T15" fmla="*/ 337 h 353"/>
              <a:gd name="T16" fmla="*/ 128 w 414"/>
              <a:gd name="T17" fmla="*/ 347 h 353"/>
              <a:gd name="T18" fmla="*/ 137 w 414"/>
              <a:gd name="T19" fmla="*/ 352 h 353"/>
              <a:gd name="T20" fmla="*/ 137 w 414"/>
              <a:gd name="T21" fmla="*/ 352 h 353"/>
              <a:gd name="T22" fmla="*/ 176 w 414"/>
              <a:gd name="T23" fmla="*/ 346 h 353"/>
              <a:gd name="T24" fmla="*/ 215 w 414"/>
              <a:gd name="T25" fmla="*/ 352 h 353"/>
              <a:gd name="T26" fmla="*/ 218 w 414"/>
              <a:gd name="T27" fmla="*/ 352 h 353"/>
              <a:gd name="T28" fmla="*/ 224 w 414"/>
              <a:gd name="T29" fmla="*/ 347 h 353"/>
              <a:gd name="T30" fmla="*/ 245 w 414"/>
              <a:gd name="T31" fmla="*/ 352 h 353"/>
              <a:gd name="T32" fmla="*/ 248 w 414"/>
              <a:gd name="T33" fmla="*/ 352 h 353"/>
              <a:gd name="T34" fmla="*/ 255 w 414"/>
              <a:gd name="T35" fmla="*/ 347 h 353"/>
              <a:gd name="T36" fmla="*/ 250 w 414"/>
              <a:gd name="T37" fmla="*/ 337 h 353"/>
              <a:gd name="T38" fmla="*/ 207 w 414"/>
              <a:gd name="T39" fmla="*/ 331 h 353"/>
              <a:gd name="T40" fmla="*/ 207 w 414"/>
              <a:gd name="T41" fmla="*/ 271 h 353"/>
              <a:gd name="T42" fmla="*/ 343 w 414"/>
              <a:gd name="T43" fmla="*/ 112 h 353"/>
              <a:gd name="T44" fmla="*/ 414 w 414"/>
              <a:gd name="T45" fmla="*/ 83 h 353"/>
              <a:gd name="T46" fmla="*/ 344 w 414"/>
              <a:gd name="T47" fmla="*/ 55 h 353"/>
              <a:gd name="T48" fmla="*/ 192 w 414"/>
              <a:gd name="T49" fmla="*/ 332 h 353"/>
              <a:gd name="T50" fmla="*/ 192 w 414"/>
              <a:gd name="T51" fmla="*/ 332 h 353"/>
              <a:gd name="T52" fmla="*/ 191 w 414"/>
              <a:gd name="T53" fmla="*/ 332 h 353"/>
              <a:gd name="T54" fmla="*/ 176 w 414"/>
              <a:gd name="T55" fmla="*/ 331 h 353"/>
              <a:gd name="T56" fmla="*/ 175 w 414"/>
              <a:gd name="T57" fmla="*/ 331 h 353"/>
              <a:gd name="T58" fmla="*/ 175 w 414"/>
              <a:gd name="T59" fmla="*/ 277 h 353"/>
              <a:gd name="T60" fmla="*/ 192 w 414"/>
              <a:gd name="T61" fmla="*/ 275 h 353"/>
              <a:gd name="T62" fmla="*/ 192 w 414"/>
              <a:gd name="T63" fmla="*/ 332 h 353"/>
              <a:gd name="T64" fmla="*/ 286 w 414"/>
              <a:gd name="T65" fmla="*/ 82 h 353"/>
              <a:gd name="T66" fmla="*/ 271 w 414"/>
              <a:gd name="T67" fmla="*/ 67 h 353"/>
              <a:gd name="T68" fmla="*/ 286 w 414"/>
              <a:gd name="T69" fmla="*/ 52 h 353"/>
              <a:gd name="T70" fmla="*/ 301 w 414"/>
              <a:gd name="T71" fmla="*/ 67 h 353"/>
              <a:gd name="T72" fmla="*/ 286 w 414"/>
              <a:gd name="T73" fmla="*/ 82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14" h="353">
                <a:moveTo>
                  <a:pt x="344" y="55"/>
                </a:moveTo>
                <a:cubicBezTo>
                  <a:pt x="336" y="33"/>
                  <a:pt x="319" y="16"/>
                  <a:pt x="296" y="9"/>
                </a:cubicBezTo>
                <a:cubicBezTo>
                  <a:pt x="263" y="0"/>
                  <a:pt x="228" y="11"/>
                  <a:pt x="206" y="45"/>
                </a:cubicBezTo>
                <a:cubicBezTo>
                  <a:pt x="145" y="140"/>
                  <a:pt x="71" y="200"/>
                  <a:pt x="0" y="174"/>
                </a:cubicBezTo>
                <a:cubicBezTo>
                  <a:pt x="0" y="174"/>
                  <a:pt x="50" y="278"/>
                  <a:pt x="158" y="278"/>
                </a:cubicBezTo>
                <a:cubicBezTo>
                  <a:pt x="159" y="278"/>
                  <a:pt x="160" y="278"/>
                  <a:pt x="160" y="278"/>
                </a:cubicBezTo>
                <a:cubicBezTo>
                  <a:pt x="160" y="332"/>
                  <a:pt x="160" y="332"/>
                  <a:pt x="160" y="332"/>
                </a:cubicBezTo>
                <a:cubicBezTo>
                  <a:pt x="150" y="333"/>
                  <a:pt x="140" y="335"/>
                  <a:pt x="133" y="337"/>
                </a:cubicBezTo>
                <a:cubicBezTo>
                  <a:pt x="129" y="339"/>
                  <a:pt x="127" y="343"/>
                  <a:pt x="128" y="347"/>
                </a:cubicBezTo>
                <a:cubicBezTo>
                  <a:pt x="129" y="351"/>
                  <a:pt x="134" y="353"/>
                  <a:pt x="137" y="352"/>
                </a:cubicBezTo>
                <a:cubicBezTo>
                  <a:pt x="137" y="352"/>
                  <a:pt x="137" y="352"/>
                  <a:pt x="137" y="352"/>
                </a:cubicBezTo>
                <a:cubicBezTo>
                  <a:pt x="147" y="348"/>
                  <a:pt x="161" y="346"/>
                  <a:pt x="176" y="346"/>
                </a:cubicBezTo>
                <a:cubicBezTo>
                  <a:pt x="192" y="346"/>
                  <a:pt x="206" y="348"/>
                  <a:pt x="215" y="352"/>
                </a:cubicBezTo>
                <a:cubicBezTo>
                  <a:pt x="216" y="352"/>
                  <a:pt x="217" y="352"/>
                  <a:pt x="218" y="352"/>
                </a:cubicBezTo>
                <a:cubicBezTo>
                  <a:pt x="221" y="352"/>
                  <a:pt x="223" y="350"/>
                  <a:pt x="224" y="347"/>
                </a:cubicBezTo>
                <a:cubicBezTo>
                  <a:pt x="232" y="348"/>
                  <a:pt x="240" y="350"/>
                  <a:pt x="245" y="352"/>
                </a:cubicBezTo>
                <a:cubicBezTo>
                  <a:pt x="246" y="352"/>
                  <a:pt x="247" y="352"/>
                  <a:pt x="248" y="352"/>
                </a:cubicBezTo>
                <a:cubicBezTo>
                  <a:pt x="251" y="352"/>
                  <a:pt x="254" y="350"/>
                  <a:pt x="255" y="347"/>
                </a:cubicBezTo>
                <a:cubicBezTo>
                  <a:pt x="256" y="343"/>
                  <a:pt x="254" y="339"/>
                  <a:pt x="250" y="337"/>
                </a:cubicBezTo>
                <a:cubicBezTo>
                  <a:pt x="239" y="334"/>
                  <a:pt x="224" y="331"/>
                  <a:pt x="207" y="331"/>
                </a:cubicBezTo>
                <a:cubicBezTo>
                  <a:pt x="207" y="271"/>
                  <a:pt x="207" y="271"/>
                  <a:pt x="207" y="271"/>
                </a:cubicBezTo>
                <a:cubicBezTo>
                  <a:pt x="283" y="251"/>
                  <a:pt x="323" y="185"/>
                  <a:pt x="343" y="112"/>
                </a:cubicBezTo>
                <a:cubicBezTo>
                  <a:pt x="414" y="83"/>
                  <a:pt x="414" y="83"/>
                  <a:pt x="414" y="83"/>
                </a:cubicBezTo>
                <a:lnTo>
                  <a:pt x="344" y="55"/>
                </a:lnTo>
                <a:close/>
                <a:moveTo>
                  <a:pt x="192" y="332"/>
                </a:moveTo>
                <a:cubicBezTo>
                  <a:pt x="192" y="332"/>
                  <a:pt x="192" y="332"/>
                  <a:pt x="192" y="332"/>
                </a:cubicBezTo>
                <a:cubicBezTo>
                  <a:pt x="192" y="332"/>
                  <a:pt x="192" y="332"/>
                  <a:pt x="191" y="332"/>
                </a:cubicBezTo>
                <a:cubicBezTo>
                  <a:pt x="187" y="331"/>
                  <a:pt x="181" y="331"/>
                  <a:pt x="176" y="331"/>
                </a:cubicBezTo>
                <a:cubicBezTo>
                  <a:pt x="176" y="331"/>
                  <a:pt x="176" y="331"/>
                  <a:pt x="175" y="331"/>
                </a:cubicBezTo>
                <a:cubicBezTo>
                  <a:pt x="175" y="277"/>
                  <a:pt x="175" y="277"/>
                  <a:pt x="175" y="277"/>
                </a:cubicBezTo>
                <a:cubicBezTo>
                  <a:pt x="181" y="276"/>
                  <a:pt x="187" y="276"/>
                  <a:pt x="192" y="275"/>
                </a:cubicBezTo>
                <a:lnTo>
                  <a:pt x="192" y="332"/>
                </a:lnTo>
                <a:close/>
                <a:moveTo>
                  <a:pt x="286" y="82"/>
                </a:moveTo>
                <a:cubicBezTo>
                  <a:pt x="278" y="82"/>
                  <a:pt x="271" y="75"/>
                  <a:pt x="271" y="67"/>
                </a:cubicBezTo>
                <a:cubicBezTo>
                  <a:pt x="271" y="59"/>
                  <a:pt x="278" y="52"/>
                  <a:pt x="286" y="52"/>
                </a:cubicBezTo>
                <a:cubicBezTo>
                  <a:pt x="294" y="52"/>
                  <a:pt x="301" y="59"/>
                  <a:pt x="301" y="67"/>
                </a:cubicBezTo>
                <a:cubicBezTo>
                  <a:pt x="301" y="75"/>
                  <a:pt x="294" y="82"/>
                  <a:pt x="286" y="82"/>
                </a:cubicBezTo>
                <a:close/>
              </a:path>
            </a:pathLst>
          </a:custGeom>
          <a:solidFill>
            <a:srgbClr val="44546A"/>
          </a:solidFill>
          <a:ln w="12700" cap="flat" cmpd="sng" algn="ctr">
            <a:noFill/>
            <a:prstDash val="solid"/>
            <a:miter lim="800000"/>
            <a:headEnd type="none" w="med" len="med"/>
            <a:tailEnd type="none" w="med" len="med"/>
          </a:ln>
          <a:effectLst/>
        </p:spPr>
        <p:txBody>
          <a:bodyPr vert="horz" wrap="square" lIns="60496" tIns="30248" rIns="60496" bIns="30248" numCol="1" rtlCol="0" anchor="ctr" anchorCtr="0" compatLnSpc="1">
            <a:prstTxWarp prst="textNoShape">
              <a:avLst/>
            </a:prstTxWarp>
          </a:bodyPr>
          <a:lstStyle/>
          <a:p>
            <a:pPr defTabSz="544401">
              <a:defRPr/>
            </a:pPr>
            <a:endParaRPr lang="en-US" sz="1350" kern="0" spc="-90">
              <a:solidFill>
                <a:srgbClr val="000000">
                  <a:lumMod val="50000"/>
                </a:srgbClr>
              </a:solidFill>
              <a:latin typeface="Segoe Light" pitchFamily="34" charset="0"/>
              <a:ea typeface="MS PGothic" charset="0"/>
            </a:endParaRPr>
          </a:p>
        </p:txBody>
      </p:sp>
      <p:sp>
        <p:nvSpPr>
          <p:cNvPr id="209" name="TextBox 208"/>
          <p:cNvSpPr txBox="1"/>
          <p:nvPr/>
        </p:nvSpPr>
        <p:spPr>
          <a:xfrm>
            <a:off x="4247249" y="3978895"/>
            <a:ext cx="713957" cy="415498"/>
          </a:xfrm>
          <a:prstGeom prst="rect">
            <a:avLst/>
          </a:prstGeom>
          <a:noFill/>
        </p:spPr>
        <p:txBody>
          <a:bodyPr wrap="square" rtlCol="0">
            <a:spAutoFit/>
          </a:bodyPr>
          <a:lstStyle/>
          <a:p>
            <a:pPr defTabSz="685537"/>
            <a:r>
              <a:rPr lang="en-US" sz="1050" b="1" dirty="0">
                <a:solidFill>
                  <a:srgbClr val="0070C0"/>
                </a:solidFill>
                <a:latin typeface="Calibri" panose="020F0502020204030204"/>
                <a:ea typeface="MS PGothic" charset="0"/>
              </a:rPr>
              <a:t>Ingest (EL)</a:t>
            </a:r>
          </a:p>
        </p:txBody>
      </p:sp>
      <p:sp>
        <p:nvSpPr>
          <p:cNvPr id="210" name="TextBox 209"/>
          <p:cNvSpPr txBox="1"/>
          <p:nvPr/>
        </p:nvSpPr>
        <p:spPr>
          <a:xfrm>
            <a:off x="4279184" y="4203326"/>
            <a:ext cx="701155" cy="207749"/>
          </a:xfrm>
          <a:prstGeom prst="rect">
            <a:avLst/>
          </a:prstGeom>
          <a:noFill/>
        </p:spPr>
        <p:txBody>
          <a:bodyPr wrap="square" rtlCol="0">
            <a:spAutoFit/>
          </a:bodyPr>
          <a:lstStyle/>
          <a:p>
            <a:pPr defTabSz="685537"/>
            <a:r>
              <a:rPr lang="en-US" sz="750" dirty="0">
                <a:solidFill>
                  <a:prstClr val="black"/>
                </a:solidFill>
                <a:latin typeface="Calibri" panose="020F0502020204030204"/>
                <a:ea typeface="MS PGothic" charset="0"/>
              </a:rPr>
              <a:t>Original Data</a:t>
            </a:r>
          </a:p>
        </p:txBody>
      </p:sp>
      <p:sp>
        <p:nvSpPr>
          <p:cNvPr id="251" name="Rectangle 250"/>
          <p:cNvSpPr/>
          <p:nvPr/>
        </p:nvSpPr>
        <p:spPr>
          <a:xfrm>
            <a:off x="8776386" y="2962322"/>
            <a:ext cx="856571" cy="230791"/>
          </a:xfrm>
          <a:prstGeom prst="rect">
            <a:avLst/>
          </a:prstGeom>
          <a:noFill/>
          <a:ln w="12700" cap="flat" cmpd="sng" algn="ctr">
            <a:solidFill>
              <a:sysClr val="window" lastClr="FFFFFF">
                <a:lumMod val="50000"/>
              </a:sysClr>
            </a:solidFill>
            <a:prstDash val="solid"/>
            <a:miter lim="800000"/>
          </a:ln>
          <a:effectLst/>
        </p:spPr>
        <p:txBody>
          <a:bodyPr rtlCol="0" anchor="ctr"/>
          <a:lstStyle/>
          <a:p>
            <a:pPr algn="ctr" defTabSz="685537">
              <a:defRPr/>
            </a:pPr>
            <a:r>
              <a:rPr lang="en-US" sz="1050" kern="0" dirty="0">
                <a:solidFill>
                  <a:prstClr val="black">
                    <a:lumMod val="50000"/>
                    <a:lumOff val="50000"/>
                  </a:prstClr>
                </a:solidFill>
                <a:latin typeface="Calibri" panose="020F0502020204030204"/>
                <a:ea typeface="MS PGothic" charset="0"/>
              </a:rPr>
              <a:t>Data Marts</a:t>
            </a:r>
            <a:endParaRPr lang="en-US" sz="600" kern="0" dirty="0">
              <a:solidFill>
                <a:prstClr val="black">
                  <a:lumMod val="50000"/>
                  <a:lumOff val="50000"/>
                </a:prstClr>
              </a:solidFill>
              <a:latin typeface="Calibri" panose="020F0502020204030204"/>
              <a:ea typeface="MS PGothic" charset="0"/>
            </a:endParaRPr>
          </a:p>
        </p:txBody>
      </p:sp>
      <p:sp>
        <p:nvSpPr>
          <p:cNvPr id="252" name="Rectangle 251"/>
          <p:cNvSpPr/>
          <p:nvPr/>
        </p:nvSpPr>
        <p:spPr>
          <a:xfrm>
            <a:off x="8776386" y="3298483"/>
            <a:ext cx="856571" cy="230791"/>
          </a:xfrm>
          <a:prstGeom prst="rect">
            <a:avLst/>
          </a:prstGeom>
          <a:noFill/>
          <a:ln w="12700" cap="flat" cmpd="sng" algn="ctr">
            <a:solidFill>
              <a:sysClr val="window" lastClr="FFFFFF">
                <a:lumMod val="50000"/>
              </a:sysClr>
            </a:solidFill>
            <a:prstDash val="solid"/>
            <a:miter lim="800000"/>
          </a:ln>
          <a:effectLst/>
        </p:spPr>
        <p:txBody>
          <a:bodyPr rtlCol="0" anchor="ctr"/>
          <a:lstStyle/>
          <a:p>
            <a:pPr algn="ctr" defTabSz="685537">
              <a:defRPr/>
            </a:pPr>
            <a:r>
              <a:rPr lang="en-US" sz="1050" kern="0" dirty="0">
                <a:solidFill>
                  <a:prstClr val="black">
                    <a:lumMod val="50000"/>
                    <a:lumOff val="50000"/>
                  </a:prstClr>
                </a:solidFill>
                <a:latin typeface="Calibri" panose="020F0502020204030204"/>
                <a:ea typeface="MS PGothic" charset="0"/>
              </a:rPr>
              <a:t>Data Lake(s)</a:t>
            </a:r>
            <a:endParaRPr lang="en-US" sz="600" kern="0" dirty="0">
              <a:solidFill>
                <a:prstClr val="black">
                  <a:lumMod val="50000"/>
                  <a:lumOff val="50000"/>
                </a:prstClr>
              </a:solidFill>
              <a:latin typeface="Calibri" panose="020F0502020204030204"/>
              <a:ea typeface="MS PGothic" charset="0"/>
            </a:endParaRPr>
          </a:p>
        </p:txBody>
      </p:sp>
      <p:sp>
        <p:nvSpPr>
          <p:cNvPr id="253" name="Freeform 252"/>
          <p:cNvSpPr/>
          <p:nvPr/>
        </p:nvSpPr>
        <p:spPr>
          <a:xfrm>
            <a:off x="9568449" y="3323190"/>
            <a:ext cx="169279" cy="276955"/>
          </a:xfrm>
          <a:custGeom>
            <a:avLst/>
            <a:gdLst>
              <a:gd name="connsiteX0" fmla="*/ 1275312 w 3118060"/>
              <a:gd name="connsiteY0" fmla="*/ 346461 h 5407996"/>
              <a:gd name="connsiteX1" fmla="*/ 213130 w 3118060"/>
              <a:gd name="connsiteY1" fmla="*/ 725151 h 5407996"/>
              <a:gd name="connsiteX2" fmla="*/ 434803 w 3118060"/>
              <a:gd name="connsiteY2" fmla="*/ 1935115 h 5407996"/>
              <a:gd name="connsiteX3" fmla="*/ 694 w 3118060"/>
              <a:gd name="connsiteY3" fmla="*/ 2960351 h 5407996"/>
              <a:gd name="connsiteX4" fmla="*/ 554875 w 3118060"/>
              <a:gd name="connsiteY4" fmla="*/ 3763915 h 5407996"/>
              <a:gd name="connsiteX5" fmla="*/ 425566 w 3118060"/>
              <a:gd name="connsiteY5" fmla="*/ 4161079 h 5407996"/>
              <a:gd name="connsiteX6" fmla="*/ 591821 w 3118060"/>
              <a:gd name="connsiteY6" fmla="*/ 4447406 h 5407996"/>
              <a:gd name="connsiteX7" fmla="*/ 333203 w 3118060"/>
              <a:gd name="connsiteY7" fmla="*/ 4659842 h 5407996"/>
              <a:gd name="connsiteX8" fmla="*/ 83821 w 3118060"/>
              <a:gd name="connsiteY8" fmla="*/ 5075479 h 5407996"/>
              <a:gd name="connsiteX9" fmla="*/ 351675 w 3118060"/>
              <a:gd name="connsiteY9" fmla="*/ 5334097 h 5407996"/>
              <a:gd name="connsiteX10" fmla="*/ 628766 w 3118060"/>
              <a:gd name="connsiteY10" fmla="*/ 5324861 h 5407996"/>
              <a:gd name="connsiteX11" fmla="*/ 767312 w 3118060"/>
              <a:gd name="connsiteY11" fmla="*/ 5177079 h 5407996"/>
              <a:gd name="connsiteX12" fmla="*/ 1303021 w 3118060"/>
              <a:gd name="connsiteY12" fmla="*/ 5407988 h 5407996"/>
              <a:gd name="connsiteX13" fmla="*/ 1580112 w 3118060"/>
              <a:gd name="connsiteY13" fmla="*/ 5167842 h 5407996"/>
              <a:gd name="connsiteX14" fmla="*/ 1820257 w 3118060"/>
              <a:gd name="connsiteY14" fmla="*/ 5195551 h 5407996"/>
              <a:gd name="connsiteX15" fmla="*/ 2143530 w 3118060"/>
              <a:gd name="connsiteY15" fmla="*/ 5306388 h 5407996"/>
              <a:gd name="connsiteX16" fmla="*/ 2282075 w 3118060"/>
              <a:gd name="connsiteY16" fmla="*/ 5084715 h 5407996"/>
              <a:gd name="connsiteX17" fmla="*/ 2780839 w 3118060"/>
              <a:gd name="connsiteY17" fmla="*/ 4696788 h 5407996"/>
              <a:gd name="connsiteX18" fmla="*/ 2974803 w 3118060"/>
              <a:gd name="connsiteY18" fmla="*/ 4105661 h 5407996"/>
              <a:gd name="connsiteX19" fmla="*/ 3104112 w 3118060"/>
              <a:gd name="connsiteY19" fmla="*/ 3653079 h 5407996"/>
              <a:gd name="connsiteX20" fmla="*/ 2633057 w 3118060"/>
              <a:gd name="connsiteY20" fmla="*/ 3237442 h 5407996"/>
              <a:gd name="connsiteX21" fmla="*/ 2633057 w 3118060"/>
              <a:gd name="connsiteY21" fmla="*/ 2821806 h 5407996"/>
              <a:gd name="connsiteX22" fmla="*/ 2623821 w 3118060"/>
              <a:gd name="connsiteY22" fmla="*/ 2461588 h 5407996"/>
              <a:gd name="connsiteX23" fmla="*/ 2494512 w 3118060"/>
              <a:gd name="connsiteY23" fmla="*/ 2184497 h 5407996"/>
              <a:gd name="connsiteX24" fmla="*/ 2522221 w 3118060"/>
              <a:gd name="connsiteY24" fmla="*/ 1981297 h 5407996"/>
              <a:gd name="connsiteX25" fmla="*/ 2993275 w 3118060"/>
              <a:gd name="connsiteY25" fmla="*/ 1020715 h 5407996"/>
              <a:gd name="connsiteX26" fmla="*/ 2614584 w 3118060"/>
              <a:gd name="connsiteY26" fmla="*/ 115551 h 5407996"/>
              <a:gd name="connsiteX27" fmla="*/ 2411384 w 3118060"/>
              <a:gd name="connsiteY27" fmla="*/ 23188 h 5407996"/>
              <a:gd name="connsiteX28" fmla="*/ 2282075 w 3118060"/>
              <a:gd name="connsiteY28" fmla="*/ 217151 h 5407996"/>
              <a:gd name="connsiteX29" fmla="*/ 2272839 w 3118060"/>
              <a:gd name="connsiteY29" fmla="*/ 485006 h 5407996"/>
              <a:gd name="connsiteX30" fmla="*/ 1884912 w 3118060"/>
              <a:gd name="connsiteY30" fmla="*/ 337224 h 5407996"/>
              <a:gd name="connsiteX31" fmla="*/ 1737130 w 3118060"/>
              <a:gd name="connsiteY31" fmla="*/ 198679 h 5407996"/>
              <a:gd name="connsiteX32" fmla="*/ 1515457 w 3118060"/>
              <a:gd name="connsiteY32" fmla="*/ 87842 h 5407996"/>
              <a:gd name="connsiteX33" fmla="*/ 1275312 w 3118060"/>
              <a:gd name="connsiteY33" fmla="*/ 87842 h 5407996"/>
              <a:gd name="connsiteX34" fmla="*/ 1210657 w 3118060"/>
              <a:gd name="connsiteY34" fmla="*/ 152497 h 5407996"/>
              <a:gd name="connsiteX35" fmla="*/ 1330730 w 3118060"/>
              <a:gd name="connsiteY35" fmla="*/ 318751 h 5407996"/>
              <a:gd name="connsiteX36" fmla="*/ 1275312 w 3118060"/>
              <a:gd name="connsiteY36" fmla="*/ 346461 h 5407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118060" h="5407996">
                <a:moveTo>
                  <a:pt x="1275312" y="346461"/>
                </a:moveTo>
                <a:cubicBezTo>
                  <a:pt x="1089046" y="414194"/>
                  <a:pt x="353215" y="460375"/>
                  <a:pt x="213130" y="725151"/>
                </a:cubicBezTo>
                <a:cubicBezTo>
                  <a:pt x="73045" y="989927"/>
                  <a:pt x="470209" y="1562582"/>
                  <a:pt x="434803" y="1935115"/>
                </a:cubicBezTo>
                <a:cubicBezTo>
                  <a:pt x="399397" y="2307648"/>
                  <a:pt x="-19318" y="2655551"/>
                  <a:pt x="694" y="2960351"/>
                </a:cubicBezTo>
                <a:cubicBezTo>
                  <a:pt x="20706" y="3265151"/>
                  <a:pt x="484063" y="3563794"/>
                  <a:pt x="554875" y="3763915"/>
                </a:cubicBezTo>
                <a:cubicBezTo>
                  <a:pt x="625687" y="3964036"/>
                  <a:pt x="419408" y="4047164"/>
                  <a:pt x="425566" y="4161079"/>
                </a:cubicBezTo>
                <a:cubicBezTo>
                  <a:pt x="431724" y="4274994"/>
                  <a:pt x="607215" y="4364279"/>
                  <a:pt x="591821" y="4447406"/>
                </a:cubicBezTo>
                <a:cubicBezTo>
                  <a:pt x="576427" y="4530533"/>
                  <a:pt x="417870" y="4555163"/>
                  <a:pt x="333203" y="4659842"/>
                </a:cubicBezTo>
                <a:cubicBezTo>
                  <a:pt x="248536" y="4764521"/>
                  <a:pt x="80742" y="4963103"/>
                  <a:pt x="83821" y="5075479"/>
                </a:cubicBezTo>
                <a:cubicBezTo>
                  <a:pt x="86900" y="5187855"/>
                  <a:pt x="260851" y="5292533"/>
                  <a:pt x="351675" y="5334097"/>
                </a:cubicBezTo>
                <a:cubicBezTo>
                  <a:pt x="442499" y="5375661"/>
                  <a:pt x="559493" y="5351031"/>
                  <a:pt x="628766" y="5324861"/>
                </a:cubicBezTo>
                <a:cubicBezTo>
                  <a:pt x="698039" y="5298691"/>
                  <a:pt x="654936" y="5163225"/>
                  <a:pt x="767312" y="5177079"/>
                </a:cubicBezTo>
                <a:cubicBezTo>
                  <a:pt x="879688" y="5190933"/>
                  <a:pt x="1167554" y="5409528"/>
                  <a:pt x="1303021" y="5407988"/>
                </a:cubicBezTo>
                <a:cubicBezTo>
                  <a:pt x="1438488" y="5406449"/>
                  <a:pt x="1493906" y="5203248"/>
                  <a:pt x="1580112" y="5167842"/>
                </a:cubicBezTo>
                <a:cubicBezTo>
                  <a:pt x="1666318" y="5132436"/>
                  <a:pt x="1726354" y="5172460"/>
                  <a:pt x="1820257" y="5195551"/>
                </a:cubicBezTo>
                <a:cubicBezTo>
                  <a:pt x="1914160" y="5218642"/>
                  <a:pt x="2066560" y="5324861"/>
                  <a:pt x="2143530" y="5306388"/>
                </a:cubicBezTo>
                <a:cubicBezTo>
                  <a:pt x="2220500" y="5287915"/>
                  <a:pt x="2175857" y="5186315"/>
                  <a:pt x="2282075" y="5084715"/>
                </a:cubicBezTo>
                <a:cubicBezTo>
                  <a:pt x="2388293" y="4983115"/>
                  <a:pt x="2665384" y="4859964"/>
                  <a:pt x="2780839" y="4696788"/>
                </a:cubicBezTo>
                <a:cubicBezTo>
                  <a:pt x="2896294" y="4533612"/>
                  <a:pt x="2920924" y="4279612"/>
                  <a:pt x="2974803" y="4105661"/>
                </a:cubicBezTo>
                <a:cubicBezTo>
                  <a:pt x="3028682" y="3931710"/>
                  <a:pt x="3161070" y="3797782"/>
                  <a:pt x="3104112" y="3653079"/>
                </a:cubicBezTo>
                <a:cubicBezTo>
                  <a:pt x="3047154" y="3508376"/>
                  <a:pt x="2711566" y="3375987"/>
                  <a:pt x="2633057" y="3237442"/>
                </a:cubicBezTo>
                <a:cubicBezTo>
                  <a:pt x="2554548" y="3098897"/>
                  <a:pt x="2634596" y="2951115"/>
                  <a:pt x="2633057" y="2821806"/>
                </a:cubicBezTo>
                <a:cubicBezTo>
                  <a:pt x="2631518" y="2692497"/>
                  <a:pt x="2646912" y="2567806"/>
                  <a:pt x="2623821" y="2461588"/>
                </a:cubicBezTo>
                <a:cubicBezTo>
                  <a:pt x="2600730" y="2355370"/>
                  <a:pt x="2511445" y="2264545"/>
                  <a:pt x="2494512" y="2184497"/>
                </a:cubicBezTo>
                <a:cubicBezTo>
                  <a:pt x="2477579" y="2104449"/>
                  <a:pt x="2439094" y="2175261"/>
                  <a:pt x="2522221" y="1981297"/>
                </a:cubicBezTo>
                <a:cubicBezTo>
                  <a:pt x="2605348" y="1787333"/>
                  <a:pt x="2977881" y="1331673"/>
                  <a:pt x="2993275" y="1020715"/>
                </a:cubicBezTo>
                <a:cubicBezTo>
                  <a:pt x="3008669" y="709757"/>
                  <a:pt x="2711566" y="281805"/>
                  <a:pt x="2614584" y="115551"/>
                </a:cubicBezTo>
                <a:cubicBezTo>
                  <a:pt x="2517602" y="-50703"/>
                  <a:pt x="2466802" y="6255"/>
                  <a:pt x="2411384" y="23188"/>
                </a:cubicBezTo>
                <a:cubicBezTo>
                  <a:pt x="2355966" y="40121"/>
                  <a:pt x="2305166" y="140181"/>
                  <a:pt x="2282075" y="217151"/>
                </a:cubicBezTo>
                <a:cubicBezTo>
                  <a:pt x="2258984" y="294121"/>
                  <a:pt x="2339033" y="464994"/>
                  <a:pt x="2272839" y="485006"/>
                </a:cubicBezTo>
                <a:cubicBezTo>
                  <a:pt x="2206645" y="505018"/>
                  <a:pt x="1974197" y="384945"/>
                  <a:pt x="1884912" y="337224"/>
                </a:cubicBezTo>
                <a:cubicBezTo>
                  <a:pt x="1795627" y="289503"/>
                  <a:pt x="1798706" y="240243"/>
                  <a:pt x="1737130" y="198679"/>
                </a:cubicBezTo>
                <a:cubicBezTo>
                  <a:pt x="1675554" y="157115"/>
                  <a:pt x="1592427" y="106315"/>
                  <a:pt x="1515457" y="87842"/>
                </a:cubicBezTo>
                <a:cubicBezTo>
                  <a:pt x="1438487" y="69369"/>
                  <a:pt x="1326112" y="77066"/>
                  <a:pt x="1275312" y="87842"/>
                </a:cubicBezTo>
                <a:cubicBezTo>
                  <a:pt x="1224512" y="98618"/>
                  <a:pt x="1201421" y="114012"/>
                  <a:pt x="1210657" y="152497"/>
                </a:cubicBezTo>
                <a:cubicBezTo>
                  <a:pt x="1219893" y="190982"/>
                  <a:pt x="1313797" y="284884"/>
                  <a:pt x="1330730" y="318751"/>
                </a:cubicBezTo>
                <a:cubicBezTo>
                  <a:pt x="1347663" y="352618"/>
                  <a:pt x="1461578" y="278728"/>
                  <a:pt x="1275312" y="346461"/>
                </a:cubicBezTo>
                <a:close/>
              </a:path>
            </a:pathLst>
          </a:custGeom>
          <a:solidFill>
            <a:srgbClr val="EAF2FA"/>
          </a:solidFill>
          <a:ln w="12700" cap="flat" cmpd="sng" algn="ctr">
            <a:solidFill>
              <a:srgbClr val="5B9BD5">
                <a:shade val="50000"/>
              </a:srgb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pic>
        <p:nvPicPr>
          <p:cNvPr id="254" name="Picture 253"/>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9620848" y="3381736"/>
            <a:ext cx="105488" cy="64247"/>
          </a:xfrm>
          <a:prstGeom prst="rect">
            <a:avLst/>
          </a:prstGeom>
          <a:ln w="6350">
            <a:solidFill>
              <a:sysClr val="windowText" lastClr="000000">
                <a:lumMod val="50000"/>
                <a:lumOff val="50000"/>
              </a:sysClr>
            </a:solidFill>
          </a:ln>
        </p:spPr>
      </p:pic>
      <p:sp>
        <p:nvSpPr>
          <p:cNvPr id="255" name="Oval 254"/>
          <p:cNvSpPr/>
          <p:nvPr/>
        </p:nvSpPr>
        <p:spPr>
          <a:xfrm>
            <a:off x="9624196" y="3490372"/>
            <a:ext cx="34280" cy="43869"/>
          </a:xfrm>
          <a:prstGeom prst="ellipse">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sp>
        <p:nvSpPr>
          <p:cNvPr id="256" name="Freeform 255"/>
          <p:cNvSpPr/>
          <p:nvPr/>
        </p:nvSpPr>
        <p:spPr>
          <a:xfrm>
            <a:off x="9592026" y="3006899"/>
            <a:ext cx="132898" cy="149370"/>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ysClr val="windowText" lastClr="000000">
              <a:lumMod val="50000"/>
              <a:lumOff val="50000"/>
            </a:sysClr>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sp>
        <p:nvSpPr>
          <p:cNvPr id="257" name="Oval 256"/>
          <p:cNvSpPr/>
          <p:nvPr/>
        </p:nvSpPr>
        <p:spPr>
          <a:xfrm>
            <a:off x="9603044" y="3013941"/>
            <a:ext cx="107901" cy="29696"/>
          </a:xfrm>
          <a:prstGeom prst="ellipse">
            <a:avLst/>
          </a:prstGeom>
          <a:solidFill>
            <a:sysClr val="window" lastClr="FFFFFF"/>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sp>
        <p:nvSpPr>
          <p:cNvPr id="258" name="Freeform 257"/>
          <p:cNvSpPr/>
          <p:nvPr/>
        </p:nvSpPr>
        <p:spPr>
          <a:xfrm>
            <a:off x="2573614" y="4242410"/>
            <a:ext cx="132898" cy="149370"/>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ysClr val="windowText" lastClr="000000">
              <a:lumMod val="50000"/>
              <a:lumOff val="50000"/>
            </a:sysClr>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sp>
        <p:nvSpPr>
          <p:cNvPr id="259" name="Oval 258"/>
          <p:cNvSpPr/>
          <p:nvPr/>
        </p:nvSpPr>
        <p:spPr>
          <a:xfrm>
            <a:off x="2584634" y="4249453"/>
            <a:ext cx="107901" cy="29696"/>
          </a:xfrm>
          <a:prstGeom prst="ellipse">
            <a:avLst/>
          </a:prstGeom>
          <a:solidFill>
            <a:sysClr val="window" lastClr="FFFFFF"/>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cxnSp>
        <p:nvCxnSpPr>
          <p:cNvPr id="260" name="Straight Arrow Connector 259"/>
          <p:cNvCxnSpPr/>
          <p:nvPr/>
        </p:nvCxnSpPr>
        <p:spPr>
          <a:xfrm>
            <a:off x="3364673" y="4359632"/>
            <a:ext cx="2105214" cy="7829"/>
          </a:xfrm>
          <a:prstGeom prst="straightConnector1">
            <a:avLst/>
          </a:prstGeom>
          <a:noFill/>
          <a:ln w="41275" cap="flat" cmpd="sng" algn="ctr">
            <a:solidFill>
              <a:sysClr val="window" lastClr="FFFFFF">
                <a:lumMod val="65000"/>
              </a:sysClr>
            </a:solidFill>
            <a:prstDash val="solid"/>
            <a:miter lim="800000"/>
            <a:tailEnd type="triangle"/>
          </a:ln>
          <a:effectLst/>
        </p:spPr>
      </p:cxnSp>
      <p:pic>
        <p:nvPicPr>
          <p:cNvPr id="261" name="Picture 12"/>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783912" y="4827814"/>
            <a:ext cx="209612" cy="1780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2" name="Picture 16"/>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651146" y="4573919"/>
            <a:ext cx="172243" cy="1328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3" name="Picture 18"/>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2253385" y="4107426"/>
            <a:ext cx="164012" cy="171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4" name="Picture 20"/>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2167225" y="3809210"/>
            <a:ext cx="181442" cy="1857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5" name="Picture 2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746098" y="4507229"/>
            <a:ext cx="181442" cy="1857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 name="Picture 4"/>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2276218" y="4413211"/>
            <a:ext cx="122173" cy="127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7" name="Picture 6"/>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2022013" y="4264302"/>
            <a:ext cx="104938" cy="148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8" name="Picture 11"/>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2404419" y="4751795"/>
            <a:ext cx="149363" cy="1516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9" name="Picture 5"/>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2025434" y="4536405"/>
            <a:ext cx="165950" cy="258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0" name="Picture 11"/>
          <p:cNvPicPr>
            <a:picLocks noChangeAspect="1"/>
          </p:cNvPicPr>
          <p:nvPr/>
        </p:nvPicPr>
        <p:blipFill>
          <a:blip r:embed="rId13">
            <a:grayscl/>
            <a:extLst>
              <a:ext uri="{28A0092B-C50C-407E-A947-70E740481C1C}">
                <a14:useLocalDpi xmlns:a14="http://schemas.microsoft.com/office/drawing/2010/main" val="0"/>
              </a:ext>
            </a:extLst>
          </a:blip>
          <a:srcRect/>
          <a:stretch>
            <a:fillRect/>
          </a:stretch>
        </p:blipFill>
        <p:spPr bwMode="auto">
          <a:xfrm>
            <a:off x="1878664" y="3916459"/>
            <a:ext cx="201175" cy="199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1" name="Picture 15"/>
          <p:cNvPicPr>
            <a:picLocks noChangeAspect="1"/>
          </p:cNvPicPr>
          <p:nvPr/>
        </p:nvPicPr>
        <p:blipFill>
          <a:blip r:embed="rId14">
            <a:grayscl/>
            <a:extLst>
              <a:ext uri="{28A0092B-C50C-407E-A947-70E740481C1C}">
                <a14:useLocalDpi xmlns:a14="http://schemas.microsoft.com/office/drawing/2010/main" val="0"/>
              </a:ext>
            </a:extLst>
          </a:blip>
          <a:srcRect/>
          <a:stretch>
            <a:fillRect/>
          </a:stretch>
        </p:blipFill>
        <p:spPr bwMode="auto">
          <a:xfrm>
            <a:off x="2192100" y="4964355"/>
            <a:ext cx="206290" cy="205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2" name="Picture 3"/>
          <p:cNvPicPr>
            <a:picLocks noChangeAspect="1"/>
          </p:cNvPicPr>
          <p:nvPr/>
        </p:nvPicPr>
        <p:blipFill>
          <a:blip r:embed="rId15">
            <a:grayscl/>
            <a:extLst>
              <a:ext uri="{28A0092B-C50C-407E-A947-70E740481C1C}">
                <a14:useLocalDpi xmlns:a14="http://schemas.microsoft.com/office/drawing/2010/main" val="0"/>
              </a:ext>
            </a:extLst>
          </a:blip>
          <a:srcRect/>
          <a:stretch>
            <a:fillRect/>
          </a:stretch>
        </p:blipFill>
        <p:spPr bwMode="auto">
          <a:xfrm>
            <a:off x="2584633" y="5035270"/>
            <a:ext cx="201929" cy="2129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73" name="Straight Connector 272"/>
          <p:cNvCxnSpPr/>
          <p:nvPr/>
        </p:nvCxnSpPr>
        <p:spPr>
          <a:xfrm>
            <a:off x="3367136" y="3862561"/>
            <a:ext cx="535905" cy="492092"/>
          </a:xfrm>
          <a:prstGeom prst="line">
            <a:avLst/>
          </a:prstGeom>
          <a:noFill/>
          <a:ln w="41275" cap="flat" cmpd="sng" algn="ctr">
            <a:solidFill>
              <a:sysClr val="window" lastClr="FFFFFF">
                <a:lumMod val="65000"/>
              </a:sysClr>
            </a:solidFill>
            <a:prstDash val="solid"/>
            <a:miter lim="800000"/>
            <a:tailEnd type="none"/>
          </a:ln>
          <a:effectLst/>
        </p:spPr>
      </p:cxnSp>
      <p:cxnSp>
        <p:nvCxnSpPr>
          <p:cNvPr id="274" name="Straight Connector 273"/>
          <p:cNvCxnSpPr/>
          <p:nvPr/>
        </p:nvCxnSpPr>
        <p:spPr>
          <a:xfrm>
            <a:off x="3362105" y="4027494"/>
            <a:ext cx="558824" cy="337280"/>
          </a:xfrm>
          <a:prstGeom prst="line">
            <a:avLst/>
          </a:prstGeom>
          <a:noFill/>
          <a:ln w="41275" cap="flat" cmpd="sng" algn="ctr">
            <a:solidFill>
              <a:sysClr val="window" lastClr="FFFFFF">
                <a:lumMod val="65000"/>
              </a:sysClr>
            </a:solidFill>
            <a:prstDash val="solid"/>
            <a:miter lim="800000"/>
            <a:tailEnd type="none"/>
          </a:ln>
          <a:effectLst/>
        </p:spPr>
      </p:cxnSp>
      <p:cxnSp>
        <p:nvCxnSpPr>
          <p:cNvPr id="275" name="Straight Connector 274"/>
          <p:cNvCxnSpPr/>
          <p:nvPr/>
        </p:nvCxnSpPr>
        <p:spPr>
          <a:xfrm>
            <a:off x="3374171" y="4200162"/>
            <a:ext cx="535988" cy="155835"/>
          </a:xfrm>
          <a:prstGeom prst="line">
            <a:avLst/>
          </a:prstGeom>
          <a:noFill/>
          <a:ln w="41275" cap="flat" cmpd="sng" algn="ctr">
            <a:solidFill>
              <a:sysClr val="window" lastClr="FFFFFF">
                <a:lumMod val="65000"/>
              </a:sysClr>
            </a:solidFill>
            <a:prstDash val="solid"/>
            <a:miter lim="800000"/>
            <a:tailEnd type="none"/>
          </a:ln>
          <a:effectLst/>
        </p:spPr>
      </p:cxnSp>
      <p:cxnSp>
        <p:nvCxnSpPr>
          <p:cNvPr id="276" name="Straight Connector 275"/>
          <p:cNvCxnSpPr/>
          <p:nvPr/>
        </p:nvCxnSpPr>
        <p:spPr>
          <a:xfrm flipV="1">
            <a:off x="3367054" y="4379254"/>
            <a:ext cx="535988" cy="379010"/>
          </a:xfrm>
          <a:prstGeom prst="line">
            <a:avLst/>
          </a:prstGeom>
          <a:noFill/>
          <a:ln w="41275" cap="flat" cmpd="sng" algn="ctr">
            <a:solidFill>
              <a:sysClr val="window" lastClr="FFFFFF">
                <a:lumMod val="65000"/>
              </a:sysClr>
            </a:solidFill>
            <a:prstDash val="solid"/>
            <a:miter lim="800000"/>
            <a:tailEnd type="none"/>
          </a:ln>
          <a:effectLst/>
        </p:spPr>
      </p:cxnSp>
      <p:cxnSp>
        <p:nvCxnSpPr>
          <p:cNvPr id="277" name="Straight Connector 276"/>
          <p:cNvCxnSpPr/>
          <p:nvPr/>
        </p:nvCxnSpPr>
        <p:spPr>
          <a:xfrm flipV="1">
            <a:off x="3359500" y="4354654"/>
            <a:ext cx="553772" cy="214106"/>
          </a:xfrm>
          <a:prstGeom prst="line">
            <a:avLst/>
          </a:prstGeom>
          <a:noFill/>
          <a:ln w="41275" cap="flat" cmpd="sng" algn="ctr">
            <a:solidFill>
              <a:sysClr val="window" lastClr="FFFFFF">
                <a:lumMod val="65000"/>
              </a:sysClr>
            </a:solidFill>
            <a:prstDash val="solid"/>
            <a:miter lim="800000"/>
            <a:tailEnd type="none"/>
          </a:ln>
          <a:effectLst/>
        </p:spPr>
      </p:cxnSp>
      <p:sp>
        <p:nvSpPr>
          <p:cNvPr id="286" name="Rectangle 285"/>
          <p:cNvSpPr/>
          <p:nvPr/>
        </p:nvSpPr>
        <p:spPr>
          <a:xfrm>
            <a:off x="8776386" y="3654172"/>
            <a:ext cx="856571" cy="230791"/>
          </a:xfrm>
          <a:prstGeom prst="rect">
            <a:avLst/>
          </a:prstGeom>
          <a:noFill/>
          <a:ln w="12700" cap="flat" cmpd="sng" algn="ctr">
            <a:solidFill>
              <a:sysClr val="window" lastClr="FFFFFF">
                <a:lumMod val="50000"/>
              </a:sysClr>
            </a:solidFill>
            <a:prstDash val="solid"/>
            <a:miter lim="800000"/>
          </a:ln>
          <a:effectLst/>
        </p:spPr>
        <p:txBody>
          <a:bodyPr rtlCol="0" anchor="ctr"/>
          <a:lstStyle/>
          <a:p>
            <a:pPr algn="ctr" defTabSz="685537">
              <a:defRPr/>
            </a:pPr>
            <a:r>
              <a:rPr lang="en-US" sz="1050" kern="0" dirty="0">
                <a:solidFill>
                  <a:prstClr val="black">
                    <a:lumMod val="50000"/>
                    <a:lumOff val="50000"/>
                  </a:prstClr>
                </a:solidFill>
                <a:latin typeface="Calibri" panose="020F0502020204030204"/>
                <a:ea typeface="MS PGothic" charset="0"/>
              </a:rPr>
              <a:t>Dashboards</a:t>
            </a:r>
            <a:endParaRPr lang="en-US" sz="600" kern="0" dirty="0">
              <a:solidFill>
                <a:prstClr val="black">
                  <a:lumMod val="50000"/>
                  <a:lumOff val="50000"/>
                </a:prstClr>
              </a:solidFill>
              <a:latin typeface="Calibri" panose="020F0502020204030204"/>
              <a:ea typeface="MS PGothic" charset="0"/>
            </a:endParaRPr>
          </a:p>
        </p:txBody>
      </p:sp>
      <p:sp>
        <p:nvSpPr>
          <p:cNvPr id="287" name="Rectangle 286"/>
          <p:cNvSpPr/>
          <p:nvPr/>
        </p:nvSpPr>
        <p:spPr>
          <a:xfrm>
            <a:off x="8770576" y="3982583"/>
            <a:ext cx="856571" cy="230791"/>
          </a:xfrm>
          <a:prstGeom prst="rect">
            <a:avLst/>
          </a:prstGeom>
          <a:noFill/>
          <a:ln w="12700" cap="flat" cmpd="sng" algn="ctr">
            <a:solidFill>
              <a:sysClr val="window" lastClr="FFFFFF">
                <a:lumMod val="50000"/>
              </a:sysClr>
            </a:solidFill>
            <a:prstDash val="solid"/>
            <a:miter lim="800000"/>
          </a:ln>
          <a:effectLst/>
        </p:spPr>
        <p:txBody>
          <a:bodyPr rtlCol="0" anchor="ctr"/>
          <a:lstStyle/>
          <a:p>
            <a:pPr algn="ctr" defTabSz="685537">
              <a:defRPr/>
            </a:pPr>
            <a:r>
              <a:rPr lang="en-US" sz="1050" kern="0" dirty="0">
                <a:solidFill>
                  <a:prstClr val="black">
                    <a:lumMod val="50000"/>
                    <a:lumOff val="50000"/>
                  </a:prstClr>
                </a:solidFill>
                <a:latin typeface="Calibri" panose="020F0502020204030204"/>
                <a:ea typeface="MS PGothic" charset="0"/>
              </a:rPr>
              <a:t>Apps</a:t>
            </a:r>
            <a:endParaRPr lang="en-US" sz="600" kern="0" dirty="0">
              <a:solidFill>
                <a:prstClr val="black">
                  <a:lumMod val="50000"/>
                  <a:lumOff val="50000"/>
                </a:prstClr>
              </a:solidFill>
              <a:latin typeface="Calibri" panose="020F0502020204030204"/>
              <a:ea typeface="MS PGothic" charset="0"/>
            </a:endParaRPr>
          </a:p>
        </p:txBody>
      </p:sp>
      <p:sp>
        <p:nvSpPr>
          <p:cNvPr id="133" name="Title 16"/>
          <p:cNvSpPr>
            <a:spLocks noGrp="1"/>
          </p:cNvSpPr>
          <p:nvPr>
            <p:ph type="title"/>
          </p:nvPr>
        </p:nvSpPr>
        <p:spPr>
          <a:xfrm>
            <a:off x="1725931" y="1074720"/>
            <a:ext cx="8741880" cy="674653"/>
          </a:xfrm>
        </p:spPr>
        <p:txBody>
          <a:bodyPr/>
          <a:lstStyle/>
          <a:p>
            <a:r>
              <a:rPr lang="en-US" sz="2353" dirty="0"/>
              <a:t>Evolving Approaches to Analytics</a:t>
            </a:r>
            <a:br>
              <a:rPr lang="en-US" sz="2353" dirty="0"/>
            </a:br>
            <a:r>
              <a:rPr lang="en-US" sz="1471" dirty="0"/>
              <a:t>EDWs to Data Lakes</a:t>
            </a:r>
            <a:endParaRPr lang="en-US" sz="2353" dirty="0"/>
          </a:p>
        </p:txBody>
      </p:sp>
    </p:spTree>
    <p:extLst>
      <p:ext uri="{BB962C8B-B14F-4D97-AF65-F5344CB8AC3E}">
        <p14:creationId xmlns:p14="http://schemas.microsoft.com/office/powerpoint/2010/main" val="1858437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1524001" y="1885884"/>
            <a:ext cx="9144000" cy="3767364"/>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577" fontAlgn="base">
              <a:spcBef>
                <a:spcPct val="0"/>
              </a:spcBef>
              <a:spcAft>
                <a:spcPct val="0"/>
              </a:spcAft>
            </a:pPr>
            <a:endParaRPr lang="en-US" sz="1471" dirty="0">
              <a:gradFill>
                <a:gsLst>
                  <a:gs pos="0">
                    <a:srgbClr val="FFFFFF"/>
                  </a:gs>
                  <a:gs pos="100000">
                    <a:srgbClr val="FFFFFF"/>
                  </a:gs>
                </a:gsLst>
                <a:lin ang="5400000" scaled="0"/>
              </a:gradFill>
            </a:endParaRPr>
          </a:p>
        </p:txBody>
      </p:sp>
      <p:sp>
        <p:nvSpPr>
          <p:cNvPr id="98" name="Rectangle 97"/>
          <p:cNvSpPr/>
          <p:nvPr/>
        </p:nvSpPr>
        <p:spPr>
          <a:xfrm>
            <a:off x="4081648" y="2636429"/>
            <a:ext cx="673339" cy="299429"/>
          </a:xfrm>
          <a:prstGeom prst="rect">
            <a:avLst/>
          </a:prstGeom>
          <a:noFill/>
          <a:ln w="12700" cap="flat" cmpd="sng" algn="ctr">
            <a:solidFill>
              <a:sysClr val="window" lastClr="FFFFFF">
                <a:lumMod val="50000"/>
              </a:sysClr>
            </a:solidFill>
            <a:prstDash val="solid"/>
            <a:miter lim="800000"/>
          </a:ln>
          <a:effectLst/>
        </p:spPr>
        <p:txBody>
          <a:bodyPr rtlCol="0" anchor="ctr"/>
          <a:lstStyle/>
          <a:p>
            <a:pPr algn="ctr" defTabSz="685537">
              <a:defRPr/>
            </a:pPr>
            <a:r>
              <a:rPr lang="en-US" sz="1050" kern="0" dirty="0">
                <a:solidFill>
                  <a:prstClr val="black">
                    <a:lumMod val="50000"/>
                    <a:lumOff val="50000"/>
                  </a:prstClr>
                </a:solidFill>
                <a:latin typeface="Calibri" panose="020F0502020204030204"/>
                <a:ea typeface="MS PGothic" charset="0"/>
              </a:rPr>
              <a:t>ETL Tool</a:t>
            </a:r>
          </a:p>
          <a:p>
            <a:pPr algn="ctr" defTabSz="685537">
              <a:defRPr/>
            </a:pPr>
            <a:r>
              <a:rPr lang="en-US" sz="600" kern="0" dirty="0">
                <a:solidFill>
                  <a:prstClr val="black">
                    <a:lumMod val="50000"/>
                    <a:lumOff val="50000"/>
                  </a:prstClr>
                </a:solidFill>
                <a:latin typeface="Calibri" panose="020F0502020204030204"/>
                <a:ea typeface="MS PGothic" charset="0"/>
              </a:rPr>
              <a:t>(SSIS, </a:t>
            </a:r>
            <a:r>
              <a:rPr lang="en-US" sz="600" kern="0" dirty="0" err="1">
                <a:solidFill>
                  <a:prstClr val="black">
                    <a:lumMod val="50000"/>
                    <a:lumOff val="50000"/>
                  </a:prstClr>
                </a:solidFill>
                <a:latin typeface="Calibri" panose="020F0502020204030204"/>
                <a:ea typeface="MS PGothic" charset="0"/>
              </a:rPr>
              <a:t>etc</a:t>
            </a:r>
            <a:r>
              <a:rPr lang="en-US" sz="600" kern="0" dirty="0">
                <a:solidFill>
                  <a:prstClr val="black">
                    <a:lumMod val="50000"/>
                    <a:lumOff val="50000"/>
                  </a:prstClr>
                </a:solidFill>
                <a:latin typeface="Calibri" panose="020F0502020204030204"/>
                <a:ea typeface="MS PGothic" charset="0"/>
              </a:rPr>
              <a:t>)</a:t>
            </a:r>
          </a:p>
        </p:txBody>
      </p:sp>
      <p:sp>
        <p:nvSpPr>
          <p:cNvPr id="99" name="U-Turn Arrow 98"/>
          <p:cNvSpPr/>
          <p:nvPr/>
        </p:nvSpPr>
        <p:spPr>
          <a:xfrm>
            <a:off x="4306864" y="2361429"/>
            <a:ext cx="250896" cy="274997"/>
          </a:xfrm>
          <a:prstGeom prst="uturnArrow">
            <a:avLst>
              <a:gd name="adj1" fmla="val 14927"/>
              <a:gd name="adj2" fmla="val 25000"/>
              <a:gd name="adj3" fmla="val 25944"/>
              <a:gd name="adj4" fmla="val 69300"/>
              <a:gd name="adj5" fmla="val 100000"/>
            </a:avLst>
          </a:prstGeom>
          <a:solidFill>
            <a:srgbClr val="E7E6E6">
              <a:lumMod val="75000"/>
            </a:srgbClr>
          </a:solidFill>
          <a:ln w="12700" cap="flat" cmpd="sng" algn="ctr">
            <a:noFill/>
            <a:prstDash val="solid"/>
            <a:miter lim="800000"/>
          </a:ln>
          <a:effectLst/>
        </p:spPr>
        <p:txBody>
          <a:bodyPr rtlCol="0" anchor="ctr"/>
          <a:lstStyle/>
          <a:p>
            <a:pPr algn="ctr" defTabSz="685537">
              <a:defRPr/>
            </a:pPr>
            <a:endParaRPr lang="en-US" sz="1350" kern="0" dirty="0">
              <a:solidFill>
                <a:prstClr val="black"/>
              </a:solidFill>
              <a:latin typeface="Calibri" panose="020F0502020204030204"/>
              <a:ea typeface="MS PGothic" charset="0"/>
            </a:endParaRPr>
          </a:p>
        </p:txBody>
      </p:sp>
      <p:sp>
        <p:nvSpPr>
          <p:cNvPr id="100" name="Rectangle 99"/>
          <p:cNvSpPr/>
          <p:nvPr/>
        </p:nvSpPr>
        <p:spPr>
          <a:xfrm>
            <a:off x="5922949" y="2466473"/>
            <a:ext cx="1122848" cy="573830"/>
          </a:xfrm>
          <a:prstGeom prst="rect">
            <a:avLst/>
          </a:prstGeom>
          <a:noFill/>
          <a:ln w="12700" cap="flat" cmpd="sng" algn="ctr">
            <a:noFill/>
            <a:prstDash val="solid"/>
            <a:miter lim="800000"/>
          </a:ln>
          <a:effectLst/>
        </p:spPr>
        <p:txBody>
          <a:bodyPr rtlCol="0" anchor="ctr"/>
          <a:lstStyle/>
          <a:p>
            <a:pPr algn="ctr" defTabSz="685537">
              <a:defRPr/>
            </a:pPr>
            <a:r>
              <a:rPr lang="en-US" sz="1350" b="1" kern="0" dirty="0">
                <a:solidFill>
                  <a:prstClr val="black">
                    <a:lumMod val="50000"/>
                    <a:lumOff val="50000"/>
                  </a:prstClr>
                </a:solidFill>
                <a:latin typeface="Calibri" panose="020F0502020204030204"/>
                <a:ea typeface="MS PGothic" charset="0"/>
              </a:rPr>
              <a:t>EDW</a:t>
            </a:r>
          </a:p>
          <a:p>
            <a:pPr algn="ctr" defTabSz="685537">
              <a:defRPr/>
            </a:pPr>
            <a:r>
              <a:rPr lang="en-US" sz="750" kern="0" dirty="0">
                <a:solidFill>
                  <a:prstClr val="black">
                    <a:lumMod val="50000"/>
                    <a:lumOff val="50000"/>
                  </a:prstClr>
                </a:solidFill>
                <a:latin typeface="Calibri" panose="020F0502020204030204"/>
                <a:ea typeface="MS PGothic" charset="0"/>
              </a:rPr>
              <a:t>(SQL </a:t>
            </a:r>
            <a:r>
              <a:rPr lang="en-US" sz="750" kern="0" dirty="0" err="1">
                <a:solidFill>
                  <a:prstClr val="black">
                    <a:lumMod val="50000"/>
                    <a:lumOff val="50000"/>
                  </a:prstClr>
                </a:solidFill>
                <a:latin typeface="Calibri" panose="020F0502020204030204"/>
                <a:ea typeface="MS PGothic" charset="0"/>
              </a:rPr>
              <a:t>Svr</a:t>
            </a:r>
            <a:r>
              <a:rPr lang="en-US" sz="750" kern="0" dirty="0">
                <a:solidFill>
                  <a:prstClr val="black">
                    <a:lumMod val="50000"/>
                    <a:lumOff val="50000"/>
                  </a:prstClr>
                </a:solidFill>
                <a:latin typeface="Calibri" panose="020F0502020204030204"/>
                <a:ea typeface="MS PGothic" charset="0"/>
              </a:rPr>
              <a:t>, Teradata, </a:t>
            </a:r>
            <a:r>
              <a:rPr lang="en-US" sz="750" kern="0" dirty="0" err="1">
                <a:solidFill>
                  <a:prstClr val="black">
                    <a:lumMod val="50000"/>
                    <a:lumOff val="50000"/>
                  </a:prstClr>
                </a:solidFill>
                <a:latin typeface="Calibri" panose="020F0502020204030204"/>
                <a:ea typeface="MS PGothic" charset="0"/>
              </a:rPr>
              <a:t>etc</a:t>
            </a:r>
            <a:r>
              <a:rPr lang="en-US" sz="750" kern="0" dirty="0">
                <a:solidFill>
                  <a:prstClr val="black">
                    <a:lumMod val="50000"/>
                    <a:lumOff val="50000"/>
                  </a:prstClr>
                </a:solidFill>
                <a:latin typeface="Calibri" panose="020F0502020204030204"/>
                <a:ea typeface="MS PGothic" charset="0"/>
              </a:rPr>
              <a:t>)</a:t>
            </a:r>
          </a:p>
        </p:txBody>
      </p:sp>
      <p:cxnSp>
        <p:nvCxnSpPr>
          <p:cNvPr id="101" name="Straight Arrow Connector 100"/>
          <p:cNvCxnSpPr/>
          <p:nvPr/>
        </p:nvCxnSpPr>
        <p:spPr>
          <a:xfrm flipV="1">
            <a:off x="3161785" y="2910799"/>
            <a:ext cx="919862" cy="4531"/>
          </a:xfrm>
          <a:prstGeom prst="straightConnector1">
            <a:avLst/>
          </a:prstGeom>
          <a:noFill/>
          <a:ln w="41275" cap="flat" cmpd="sng" algn="ctr">
            <a:solidFill>
              <a:sysClr val="window" lastClr="FFFFFF">
                <a:lumMod val="65000"/>
              </a:sysClr>
            </a:solidFill>
            <a:prstDash val="solid"/>
            <a:miter lim="800000"/>
            <a:tailEnd type="triangle"/>
          </a:ln>
          <a:effectLst/>
        </p:spPr>
      </p:cxnSp>
      <p:cxnSp>
        <p:nvCxnSpPr>
          <p:cNvPr id="102" name="Straight Arrow Connector 101"/>
          <p:cNvCxnSpPr/>
          <p:nvPr/>
        </p:nvCxnSpPr>
        <p:spPr>
          <a:xfrm>
            <a:off x="4769626" y="2913059"/>
            <a:ext cx="722119" cy="4541"/>
          </a:xfrm>
          <a:prstGeom prst="straightConnector1">
            <a:avLst/>
          </a:prstGeom>
          <a:noFill/>
          <a:ln w="41275" cap="flat" cmpd="sng" algn="ctr">
            <a:solidFill>
              <a:sysClr val="window" lastClr="FFFFFF">
                <a:lumMod val="65000"/>
              </a:sysClr>
            </a:solidFill>
            <a:prstDash val="solid"/>
            <a:miter lim="800000"/>
            <a:tailEnd type="triangle"/>
          </a:ln>
          <a:effectLst/>
        </p:spPr>
      </p:cxnSp>
      <p:sp>
        <p:nvSpPr>
          <p:cNvPr id="103" name="TextBox 102"/>
          <p:cNvSpPr txBox="1"/>
          <p:nvPr/>
        </p:nvSpPr>
        <p:spPr>
          <a:xfrm>
            <a:off x="3438220" y="2182727"/>
            <a:ext cx="529802" cy="415498"/>
          </a:xfrm>
          <a:prstGeom prst="rect">
            <a:avLst/>
          </a:prstGeom>
          <a:noFill/>
        </p:spPr>
        <p:txBody>
          <a:bodyPr wrap="square" rtlCol="0">
            <a:spAutoFit/>
          </a:bodyPr>
          <a:lstStyle/>
          <a:p>
            <a:pPr defTabSz="685537"/>
            <a:r>
              <a:rPr lang="en-US" sz="1050" b="1" dirty="0">
                <a:solidFill>
                  <a:srgbClr val="0070C0"/>
                </a:solidFill>
                <a:latin typeface="Calibri" panose="020F0502020204030204"/>
                <a:ea typeface="MS PGothic" charset="0"/>
              </a:rPr>
              <a:t>Extract</a:t>
            </a:r>
          </a:p>
        </p:txBody>
      </p:sp>
      <p:sp>
        <p:nvSpPr>
          <p:cNvPr id="104" name="TextBox 103"/>
          <p:cNvSpPr txBox="1"/>
          <p:nvPr/>
        </p:nvSpPr>
        <p:spPr>
          <a:xfrm>
            <a:off x="3376666" y="2753742"/>
            <a:ext cx="707477" cy="207749"/>
          </a:xfrm>
          <a:prstGeom prst="rect">
            <a:avLst/>
          </a:prstGeom>
          <a:noFill/>
        </p:spPr>
        <p:txBody>
          <a:bodyPr wrap="square" rtlCol="0">
            <a:spAutoFit/>
          </a:bodyPr>
          <a:lstStyle/>
          <a:p>
            <a:pPr defTabSz="685537"/>
            <a:r>
              <a:rPr lang="en-US" sz="750" dirty="0">
                <a:solidFill>
                  <a:prstClr val="black"/>
                </a:solidFill>
                <a:latin typeface="Calibri" panose="020F0502020204030204"/>
                <a:ea typeface="MS PGothic" charset="0"/>
              </a:rPr>
              <a:t>Original Data</a:t>
            </a:r>
          </a:p>
        </p:txBody>
      </p:sp>
      <p:sp>
        <p:nvSpPr>
          <p:cNvPr id="105" name="TextBox 104"/>
          <p:cNvSpPr txBox="1"/>
          <p:nvPr/>
        </p:nvSpPr>
        <p:spPr>
          <a:xfrm>
            <a:off x="4892878" y="2182727"/>
            <a:ext cx="529802" cy="253916"/>
          </a:xfrm>
          <a:prstGeom prst="rect">
            <a:avLst/>
          </a:prstGeom>
          <a:noFill/>
        </p:spPr>
        <p:txBody>
          <a:bodyPr wrap="square" rtlCol="0">
            <a:spAutoFit/>
          </a:bodyPr>
          <a:lstStyle/>
          <a:p>
            <a:pPr defTabSz="685537"/>
            <a:r>
              <a:rPr lang="en-US" sz="1050" b="1" dirty="0">
                <a:solidFill>
                  <a:srgbClr val="0070C0"/>
                </a:solidFill>
                <a:latin typeface="Calibri" panose="020F0502020204030204"/>
                <a:ea typeface="MS PGothic" charset="0"/>
              </a:rPr>
              <a:t>Load</a:t>
            </a:r>
          </a:p>
        </p:txBody>
      </p:sp>
      <p:sp>
        <p:nvSpPr>
          <p:cNvPr id="106" name="TextBox 105"/>
          <p:cNvSpPr txBox="1"/>
          <p:nvPr/>
        </p:nvSpPr>
        <p:spPr>
          <a:xfrm>
            <a:off x="4729204" y="2646090"/>
            <a:ext cx="650262" cy="323165"/>
          </a:xfrm>
          <a:prstGeom prst="rect">
            <a:avLst/>
          </a:prstGeom>
          <a:noFill/>
        </p:spPr>
        <p:txBody>
          <a:bodyPr wrap="square" rtlCol="0">
            <a:spAutoFit/>
          </a:bodyPr>
          <a:lstStyle/>
          <a:p>
            <a:pPr defTabSz="685537"/>
            <a:r>
              <a:rPr lang="en-US" sz="750" dirty="0">
                <a:solidFill>
                  <a:prstClr val="black"/>
                </a:solidFill>
                <a:latin typeface="Calibri" panose="020F0502020204030204"/>
                <a:ea typeface="MS PGothic" charset="0"/>
              </a:rPr>
              <a:t>Transformed Data</a:t>
            </a:r>
          </a:p>
        </p:txBody>
      </p:sp>
      <p:sp>
        <p:nvSpPr>
          <p:cNvPr id="107" name="TextBox 106"/>
          <p:cNvSpPr txBox="1"/>
          <p:nvPr/>
        </p:nvSpPr>
        <p:spPr>
          <a:xfrm>
            <a:off x="4121318" y="2182727"/>
            <a:ext cx="705863" cy="415498"/>
          </a:xfrm>
          <a:prstGeom prst="rect">
            <a:avLst/>
          </a:prstGeom>
          <a:noFill/>
        </p:spPr>
        <p:txBody>
          <a:bodyPr wrap="square" rtlCol="0">
            <a:spAutoFit/>
          </a:bodyPr>
          <a:lstStyle/>
          <a:p>
            <a:pPr defTabSz="685537"/>
            <a:r>
              <a:rPr lang="en-US" sz="1050" b="1" dirty="0">
                <a:solidFill>
                  <a:srgbClr val="0070C0"/>
                </a:solidFill>
                <a:latin typeface="Calibri" panose="020F0502020204030204"/>
                <a:ea typeface="MS PGothic" charset="0"/>
              </a:rPr>
              <a:t>Transform</a:t>
            </a:r>
          </a:p>
        </p:txBody>
      </p:sp>
      <p:sp>
        <p:nvSpPr>
          <p:cNvPr id="108" name="TextBox 107"/>
          <p:cNvSpPr txBox="1"/>
          <p:nvPr/>
        </p:nvSpPr>
        <p:spPr>
          <a:xfrm>
            <a:off x="2608952" y="2585318"/>
            <a:ext cx="231608" cy="93487"/>
          </a:xfrm>
          <a:prstGeom prst="rect">
            <a:avLst/>
          </a:prstGeom>
          <a:noFill/>
        </p:spPr>
        <p:txBody>
          <a:bodyPr wrap="square" lIns="0" tIns="0" rIns="0" bIns="0" rtlCol="0">
            <a:spAutoFit/>
          </a:bodyPr>
          <a:lstStyle/>
          <a:p>
            <a:pPr defTabSz="685472">
              <a:lnSpc>
                <a:spcPct val="90000"/>
              </a:lnSpc>
            </a:pPr>
            <a:r>
              <a:rPr lang="en-US" sz="675" dirty="0">
                <a:ln>
                  <a:solidFill>
                    <a:srgbClr val="FFFFFF">
                      <a:alpha val="0"/>
                    </a:srgbClr>
                  </a:solidFill>
                </a:ln>
                <a:solidFill>
                  <a:prstClr val="black">
                    <a:lumMod val="50000"/>
                    <a:lumOff val="50000"/>
                  </a:prstClr>
                </a:solidFill>
                <a:latin typeface="Calibri" panose="020F0502020204030204"/>
                <a:ea typeface="MS PGothic" charset="0"/>
              </a:rPr>
              <a:t>OLTP</a:t>
            </a:r>
          </a:p>
        </p:txBody>
      </p:sp>
      <p:sp>
        <p:nvSpPr>
          <p:cNvPr id="109" name="Freeform 108"/>
          <p:cNvSpPr/>
          <p:nvPr/>
        </p:nvSpPr>
        <p:spPr>
          <a:xfrm>
            <a:off x="2637582" y="2404814"/>
            <a:ext cx="132898" cy="149370"/>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ysClr val="windowText" lastClr="000000">
              <a:lumMod val="50000"/>
              <a:lumOff val="50000"/>
            </a:sysClr>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sp>
        <p:nvSpPr>
          <p:cNvPr id="110" name="Oval 109"/>
          <p:cNvSpPr/>
          <p:nvPr/>
        </p:nvSpPr>
        <p:spPr>
          <a:xfrm>
            <a:off x="2648601" y="2411856"/>
            <a:ext cx="107901" cy="29696"/>
          </a:xfrm>
          <a:prstGeom prst="ellipse">
            <a:avLst/>
          </a:prstGeom>
          <a:solidFill>
            <a:sysClr val="window" lastClr="FFFFFF"/>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sp>
        <p:nvSpPr>
          <p:cNvPr id="111" name="TextBox 110"/>
          <p:cNvSpPr txBox="1"/>
          <p:nvPr/>
        </p:nvSpPr>
        <p:spPr>
          <a:xfrm>
            <a:off x="2634816" y="2896493"/>
            <a:ext cx="169469" cy="93487"/>
          </a:xfrm>
          <a:prstGeom prst="rect">
            <a:avLst/>
          </a:prstGeom>
          <a:noFill/>
        </p:spPr>
        <p:txBody>
          <a:bodyPr wrap="square" lIns="0" tIns="0" rIns="0" bIns="0" rtlCol="0">
            <a:spAutoFit/>
          </a:bodyPr>
          <a:lstStyle/>
          <a:p>
            <a:pPr defTabSz="685472">
              <a:lnSpc>
                <a:spcPct val="90000"/>
              </a:lnSpc>
            </a:pPr>
            <a:r>
              <a:rPr lang="en-US" sz="675" dirty="0">
                <a:ln>
                  <a:solidFill>
                    <a:srgbClr val="FFFFFF">
                      <a:alpha val="0"/>
                    </a:srgbClr>
                  </a:solidFill>
                </a:ln>
                <a:solidFill>
                  <a:prstClr val="black">
                    <a:lumMod val="50000"/>
                    <a:lumOff val="50000"/>
                  </a:prstClr>
                </a:solidFill>
                <a:latin typeface="Calibri" panose="020F0502020204030204"/>
                <a:ea typeface="MS PGothic" charset="0"/>
              </a:rPr>
              <a:t>ERP</a:t>
            </a:r>
          </a:p>
        </p:txBody>
      </p:sp>
      <p:sp>
        <p:nvSpPr>
          <p:cNvPr id="112" name="Freeform 111"/>
          <p:cNvSpPr/>
          <p:nvPr/>
        </p:nvSpPr>
        <p:spPr>
          <a:xfrm>
            <a:off x="2637582" y="2715988"/>
            <a:ext cx="132898" cy="149370"/>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ysClr val="windowText" lastClr="000000">
              <a:lumMod val="50000"/>
              <a:lumOff val="50000"/>
            </a:sysClr>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sp>
        <p:nvSpPr>
          <p:cNvPr id="113" name="Oval 112"/>
          <p:cNvSpPr/>
          <p:nvPr/>
        </p:nvSpPr>
        <p:spPr>
          <a:xfrm>
            <a:off x="2648601" y="2723032"/>
            <a:ext cx="107901" cy="29696"/>
          </a:xfrm>
          <a:prstGeom prst="ellipse">
            <a:avLst/>
          </a:prstGeom>
          <a:solidFill>
            <a:sysClr val="window" lastClr="FFFFFF"/>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sp>
        <p:nvSpPr>
          <p:cNvPr id="114" name="TextBox 113"/>
          <p:cNvSpPr txBox="1"/>
          <p:nvPr/>
        </p:nvSpPr>
        <p:spPr>
          <a:xfrm>
            <a:off x="2895635" y="2891567"/>
            <a:ext cx="173219" cy="67979"/>
          </a:xfrm>
          <a:prstGeom prst="rect">
            <a:avLst/>
          </a:prstGeom>
          <a:noFill/>
        </p:spPr>
        <p:txBody>
          <a:bodyPr wrap="square" lIns="0" tIns="0" rIns="0" bIns="0" rtlCol="0">
            <a:noAutofit/>
          </a:bodyPr>
          <a:lstStyle/>
          <a:p>
            <a:pPr defTabSz="685472">
              <a:lnSpc>
                <a:spcPct val="90000"/>
              </a:lnSpc>
            </a:pPr>
            <a:r>
              <a:rPr lang="en-US" sz="675" dirty="0">
                <a:ln>
                  <a:solidFill>
                    <a:srgbClr val="FFFFFF">
                      <a:alpha val="0"/>
                    </a:srgbClr>
                  </a:solidFill>
                </a:ln>
                <a:solidFill>
                  <a:prstClr val="black">
                    <a:lumMod val="50000"/>
                    <a:lumOff val="50000"/>
                  </a:prstClr>
                </a:solidFill>
                <a:latin typeface="Calibri" panose="020F0502020204030204"/>
                <a:ea typeface="MS PGothic" charset="0"/>
              </a:rPr>
              <a:t>LOB</a:t>
            </a:r>
          </a:p>
        </p:txBody>
      </p:sp>
      <p:sp>
        <p:nvSpPr>
          <p:cNvPr id="115" name="Freeform 114"/>
          <p:cNvSpPr/>
          <p:nvPr/>
        </p:nvSpPr>
        <p:spPr>
          <a:xfrm>
            <a:off x="2892306" y="2711063"/>
            <a:ext cx="132898" cy="149370"/>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ysClr val="windowText" lastClr="000000">
              <a:lumMod val="50000"/>
              <a:lumOff val="50000"/>
            </a:sysClr>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sp>
        <p:nvSpPr>
          <p:cNvPr id="116" name="Oval 115"/>
          <p:cNvSpPr/>
          <p:nvPr/>
        </p:nvSpPr>
        <p:spPr>
          <a:xfrm>
            <a:off x="2903324" y="2718105"/>
            <a:ext cx="107901" cy="29696"/>
          </a:xfrm>
          <a:prstGeom prst="ellipse">
            <a:avLst/>
          </a:prstGeom>
          <a:solidFill>
            <a:sysClr val="window" lastClr="FFFFFF"/>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cxnSp>
        <p:nvCxnSpPr>
          <p:cNvPr id="117" name="Straight Arrow Connector 116"/>
          <p:cNvCxnSpPr/>
          <p:nvPr/>
        </p:nvCxnSpPr>
        <p:spPr>
          <a:xfrm>
            <a:off x="7590890" y="2908976"/>
            <a:ext cx="906620" cy="0"/>
          </a:xfrm>
          <a:prstGeom prst="straightConnector1">
            <a:avLst/>
          </a:prstGeom>
          <a:noFill/>
          <a:ln w="41275" cap="flat" cmpd="sng" algn="ctr">
            <a:solidFill>
              <a:sysClr val="window" lastClr="FFFFFF">
                <a:lumMod val="65000"/>
              </a:sysClr>
            </a:solidFill>
            <a:prstDash val="solid"/>
            <a:miter lim="800000"/>
            <a:tailEnd type="triangle"/>
          </a:ln>
          <a:effectLst/>
        </p:spPr>
      </p:cxnSp>
      <p:pic>
        <p:nvPicPr>
          <p:cNvPr id="119" name="Picture 118"/>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561479" y="2358980"/>
            <a:ext cx="210977" cy="128492"/>
          </a:xfrm>
          <a:prstGeom prst="rect">
            <a:avLst/>
          </a:prstGeom>
          <a:ln w="6350">
            <a:solidFill>
              <a:sysClr val="windowText" lastClr="000000">
                <a:lumMod val="50000"/>
                <a:lumOff val="50000"/>
              </a:sysClr>
            </a:solidFill>
          </a:ln>
        </p:spPr>
      </p:pic>
      <p:pic>
        <p:nvPicPr>
          <p:cNvPr id="120" name="Picture 119"/>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796545" y="2504662"/>
            <a:ext cx="210977" cy="128492"/>
          </a:xfrm>
          <a:prstGeom prst="rect">
            <a:avLst/>
          </a:prstGeom>
          <a:ln w="6350">
            <a:solidFill>
              <a:sysClr val="windowText" lastClr="000000">
                <a:lumMod val="50000"/>
                <a:lumOff val="50000"/>
              </a:sysClr>
            </a:solidFill>
          </a:ln>
        </p:spPr>
      </p:pic>
      <p:pic>
        <p:nvPicPr>
          <p:cNvPr id="121" name="Picture 120"/>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794006" y="2658787"/>
            <a:ext cx="210977" cy="128492"/>
          </a:xfrm>
          <a:prstGeom prst="rect">
            <a:avLst/>
          </a:prstGeom>
          <a:ln w="6350">
            <a:solidFill>
              <a:sysClr val="windowText" lastClr="000000">
                <a:lumMod val="50000"/>
                <a:lumOff val="50000"/>
              </a:sysClr>
            </a:solidFill>
          </a:ln>
        </p:spPr>
      </p:pic>
      <p:pic>
        <p:nvPicPr>
          <p:cNvPr id="122" name="Picture 121"/>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309568" y="2358981"/>
            <a:ext cx="210977" cy="128492"/>
          </a:xfrm>
          <a:prstGeom prst="rect">
            <a:avLst/>
          </a:prstGeom>
          <a:ln w="6350">
            <a:solidFill>
              <a:sysClr val="windowText" lastClr="000000">
                <a:lumMod val="50000"/>
                <a:lumOff val="50000"/>
              </a:sysClr>
            </a:solidFill>
          </a:ln>
        </p:spPr>
      </p:pic>
      <p:pic>
        <p:nvPicPr>
          <p:cNvPr id="123" name="Picture 122"/>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796545" y="2356174"/>
            <a:ext cx="210977" cy="128492"/>
          </a:xfrm>
          <a:prstGeom prst="rect">
            <a:avLst/>
          </a:prstGeom>
          <a:ln w="6350">
            <a:solidFill>
              <a:sysClr val="windowText" lastClr="000000">
                <a:lumMod val="50000"/>
                <a:lumOff val="50000"/>
              </a:sysClr>
            </a:solidFill>
          </a:ln>
        </p:spPr>
      </p:pic>
      <p:pic>
        <p:nvPicPr>
          <p:cNvPr id="124" name="Picture 123"/>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551769" y="2200300"/>
            <a:ext cx="210977" cy="128492"/>
          </a:xfrm>
          <a:prstGeom prst="rect">
            <a:avLst/>
          </a:prstGeom>
          <a:ln w="6350">
            <a:solidFill>
              <a:sysClr val="windowText" lastClr="000000">
                <a:lumMod val="50000"/>
                <a:lumOff val="50000"/>
              </a:sysClr>
            </a:solidFill>
          </a:ln>
        </p:spPr>
      </p:pic>
      <p:pic>
        <p:nvPicPr>
          <p:cNvPr id="125" name="Picture 124"/>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309533" y="2198004"/>
            <a:ext cx="210977" cy="128492"/>
          </a:xfrm>
          <a:prstGeom prst="rect">
            <a:avLst/>
          </a:prstGeom>
          <a:ln w="6350">
            <a:solidFill>
              <a:sysClr val="windowText" lastClr="000000">
                <a:lumMod val="50000"/>
                <a:lumOff val="50000"/>
              </a:sysClr>
            </a:solidFill>
          </a:ln>
        </p:spPr>
      </p:pic>
      <p:pic>
        <p:nvPicPr>
          <p:cNvPr id="126" name="Picture 125"/>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5704574" y="2622256"/>
            <a:ext cx="210977" cy="164483"/>
          </a:xfrm>
          <a:prstGeom prst="rect">
            <a:avLst/>
          </a:prstGeom>
          <a:ln w="6350">
            <a:solidFill>
              <a:sysClr val="windowText" lastClr="000000">
                <a:lumMod val="50000"/>
                <a:lumOff val="50000"/>
              </a:sysClr>
            </a:solidFill>
          </a:ln>
        </p:spPr>
      </p:pic>
      <p:pic>
        <p:nvPicPr>
          <p:cNvPr id="127" name="Picture 126"/>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5960094" y="2409964"/>
            <a:ext cx="210977" cy="164483"/>
          </a:xfrm>
          <a:prstGeom prst="rect">
            <a:avLst/>
          </a:prstGeom>
          <a:ln w="6350">
            <a:solidFill>
              <a:sysClr val="windowText" lastClr="000000">
                <a:lumMod val="50000"/>
                <a:lumOff val="50000"/>
              </a:sysClr>
            </a:solidFill>
          </a:ln>
        </p:spPr>
      </p:pic>
      <p:pic>
        <p:nvPicPr>
          <p:cNvPr id="128" name="Picture 127"/>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5704574" y="2410324"/>
            <a:ext cx="210977" cy="164483"/>
          </a:xfrm>
          <a:prstGeom prst="rect">
            <a:avLst/>
          </a:prstGeom>
          <a:ln w="6350">
            <a:solidFill>
              <a:sysClr val="windowText" lastClr="000000">
                <a:lumMod val="50000"/>
                <a:lumOff val="50000"/>
              </a:sysClr>
            </a:solidFill>
          </a:ln>
        </p:spPr>
      </p:pic>
      <p:pic>
        <p:nvPicPr>
          <p:cNvPr id="129" name="Picture 128"/>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5704574" y="2198365"/>
            <a:ext cx="210977" cy="164483"/>
          </a:xfrm>
          <a:prstGeom prst="rect">
            <a:avLst/>
          </a:prstGeom>
          <a:ln w="6350">
            <a:solidFill>
              <a:sysClr val="windowText" lastClr="000000">
                <a:lumMod val="50000"/>
                <a:lumOff val="50000"/>
              </a:sysClr>
            </a:solidFill>
          </a:ln>
        </p:spPr>
      </p:pic>
      <p:pic>
        <p:nvPicPr>
          <p:cNvPr id="130" name="Picture 129"/>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5960094" y="2198006"/>
            <a:ext cx="210977" cy="164483"/>
          </a:xfrm>
          <a:prstGeom prst="rect">
            <a:avLst/>
          </a:prstGeom>
          <a:ln w="6350">
            <a:solidFill>
              <a:sysClr val="windowText" lastClr="000000">
                <a:lumMod val="50000"/>
                <a:lumOff val="50000"/>
              </a:sysClr>
            </a:solidFill>
          </a:ln>
        </p:spPr>
      </p:pic>
      <p:pic>
        <p:nvPicPr>
          <p:cNvPr id="131" name="Picture 130"/>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5960094" y="2623894"/>
            <a:ext cx="210977" cy="154919"/>
          </a:xfrm>
          <a:prstGeom prst="rect">
            <a:avLst/>
          </a:prstGeom>
          <a:ln w="6350">
            <a:solidFill>
              <a:sysClr val="windowText" lastClr="000000">
                <a:lumMod val="50000"/>
                <a:lumOff val="50000"/>
              </a:sysClr>
            </a:solidFill>
          </a:ln>
        </p:spPr>
      </p:pic>
      <p:pic>
        <p:nvPicPr>
          <p:cNvPr id="132" name="Picture 131"/>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794006" y="2200300"/>
            <a:ext cx="210977" cy="128492"/>
          </a:xfrm>
          <a:prstGeom prst="rect">
            <a:avLst/>
          </a:prstGeom>
          <a:ln w="6350">
            <a:solidFill>
              <a:sysClr val="windowText" lastClr="000000">
                <a:lumMod val="50000"/>
                <a:lumOff val="50000"/>
              </a:sysClr>
            </a:solidFill>
          </a:ln>
        </p:spPr>
      </p:pic>
      <p:sp>
        <p:nvSpPr>
          <p:cNvPr id="136" name="TextBox 135"/>
          <p:cNvSpPr txBox="1"/>
          <p:nvPr/>
        </p:nvSpPr>
        <p:spPr>
          <a:xfrm>
            <a:off x="2883524" y="2588267"/>
            <a:ext cx="173219" cy="67979"/>
          </a:xfrm>
          <a:prstGeom prst="rect">
            <a:avLst/>
          </a:prstGeom>
          <a:noFill/>
        </p:spPr>
        <p:txBody>
          <a:bodyPr wrap="square" lIns="0" tIns="0" rIns="0" bIns="0" rtlCol="0">
            <a:noAutofit/>
          </a:bodyPr>
          <a:lstStyle/>
          <a:p>
            <a:pPr defTabSz="685472">
              <a:lnSpc>
                <a:spcPct val="90000"/>
              </a:lnSpc>
            </a:pPr>
            <a:r>
              <a:rPr lang="en-US" sz="675" dirty="0">
                <a:ln>
                  <a:solidFill>
                    <a:srgbClr val="FFFFFF">
                      <a:alpha val="0"/>
                    </a:srgbClr>
                  </a:solidFill>
                </a:ln>
                <a:solidFill>
                  <a:prstClr val="black">
                    <a:lumMod val="50000"/>
                    <a:lumOff val="50000"/>
                  </a:prstClr>
                </a:solidFill>
                <a:latin typeface="Calibri" panose="020F0502020204030204"/>
                <a:ea typeface="MS PGothic" charset="0"/>
              </a:rPr>
              <a:t>…</a:t>
            </a:r>
          </a:p>
        </p:txBody>
      </p:sp>
      <p:sp>
        <p:nvSpPr>
          <p:cNvPr id="137" name="Oval 136"/>
          <p:cNvSpPr/>
          <p:nvPr/>
        </p:nvSpPr>
        <p:spPr>
          <a:xfrm>
            <a:off x="2891214" y="2414805"/>
            <a:ext cx="107901" cy="29696"/>
          </a:xfrm>
          <a:prstGeom prst="ellipse">
            <a:avLst/>
          </a:prstGeom>
          <a:solidFill>
            <a:sysClr val="window" lastClr="FFFFFF"/>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pic>
        <p:nvPicPr>
          <p:cNvPr id="138" name="Picture 2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875139" y="2412801"/>
            <a:ext cx="179422" cy="1837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39" name="Straight Connector 138"/>
          <p:cNvCxnSpPr/>
          <p:nvPr/>
        </p:nvCxnSpPr>
        <p:spPr>
          <a:xfrm>
            <a:off x="3140671" y="2537097"/>
            <a:ext cx="284006" cy="382910"/>
          </a:xfrm>
          <a:prstGeom prst="line">
            <a:avLst/>
          </a:prstGeom>
          <a:noFill/>
          <a:ln w="41275" cap="flat" cmpd="sng" algn="ctr">
            <a:solidFill>
              <a:sysClr val="window" lastClr="FFFFFF">
                <a:lumMod val="65000"/>
              </a:sysClr>
            </a:solidFill>
            <a:prstDash val="solid"/>
            <a:miter lim="800000"/>
            <a:tailEnd type="none"/>
          </a:ln>
          <a:effectLst/>
        </p:spPr>
      </p:cxnSp>
      <p:cxnSp>
        <p:nvCxnSpPr>
          <p:cNvPr id="140" name="Straight Connector 139"/>
          <p:cNvCxnSpPr/>
          <p:nvPr/>
        </p:nvCxnSpPr>
        <p:spPr>
          <a:xfrm>
            <a:off x="3168456" y="2738782"/>
            <a:ext cx="245644" cy="170197"/>
          </a:xfrm>
          <a:prstGeom prst="line">
            <a:avLst/>
          </a:prstGeom>
          <a:noFill/>
          <a:ln w="41275" cap="flat" cmpd="sng" algn="ctr">
            <a:solidFill>
              <a:sysClr val="window" lastClr="FFFFFF">
                <a:lumMod val="65000"/>
              </a:sysClr>
            </a:solidFill>
            <a:prstDash val="solid"/>
            <a:miter lim="800000"/>
            <a:tailEnd type="none"/>
          </a:ln>
          <a:effectLst/>
        </p:spPr>
      </p:cxnSp>
      <p:cxnSp>
        <p:nvCxnSpPr>
          <p:cNvPr id="191" name="Straight Arrow Connector 190"/>
          <p:cNvCxnSpPr/>
          <p:nvPr/>
        </p:nvCxnSpPr>
        <p:spPr>
          <a:xfrm>
            <a:off x="7640574" y="3813971"/>
            <a:ext cx="906620" cy="0"/>
          </a:xfrm>
          <a:prstGeom prst="straightConnector1">
            <a:avLst/>
          </a:prstGeom>
          <a:noFill/>
          <a:ln w="41275" cap="flat" cmpd="sng" algn="ctr">
            <a:solidFill>
              <a:sysClr val="window" lastClr="FFFFFF">
                <a:lumMod val="65000"/>
              </a:sysClr>
            </a:solidFill>
            <a:prstDash val="solid"/>
            <a:miter lim="800000"/>
            <a:tailEnd type="triangle"/>
          </a:ln>
          <a:effectLst/>
        </p:spPr>
      </p:cxnSp>
      <p:sp>
        <p:nvSpPr>
          <p:cNvPr id="192" name="Rectangle 191"/>
          <p:cNvSpPr/>
          <p:nvPr/>
        </p:nvSpPr>
        <p:spPr>
          <a:xfrm>
            <a:off x="8776386" y="2639838"/>
            <a:ext cx="856571" cy="230791"/>
          </a:xfrm>
          <a:prstGeom prst="rect">
            <a:avLst/>
          </a:prstGeom>
          <a:noFill/>
          <a:ln w="12700" cap="flat" cmpd="sng" algn="ctr">
            <a:solidFill>
              <a:sysClr val="window" lastClr="FFFFFF">
                <a:lumMod val="50000"/>
              </a:sysClr>
            </a:solidFill>
            <a:prstDash val="solid"/>
            <a:miter lim="800000"/>
          </a:ln>
          <a:effectLst/>
        </p:spPr>
        <p:txBody>
          <a:bodyPr rtlCol="0" anchor="ctr"/>
          <a:lstStyle/>
          <a:p>
            <a:pPr algn="ctr" defTabSz="685537">
              <a:defRPr/>
            </a:pPr>
            <a:r>
              <a:rPr lang="en-US" sz="1050" kern="0" dirty="0">
                <a:solidFill>
                  <a:prstClr val="black">
                    <a:lumMod val="50000"/>
                    <a:lumOff val="50000"/>
                  </a:prstClr>
                </a:solidFill>
                <a:latin typeface="Calibri" panose="020F0502020204030204"/>
                <a:ea typeface="MS PGothic" charset="0"/>
              </a:rPr>
              <a:t>BI Tools</a:t>
            </a:r>
            <a:endParaRPr lang="en-US" sz="600" kern="0" dirty="0">
              <a:solidFill>
                <a:prstClr val="black">
                  <a:lumMod val="50000"/>
                  <a:lumOff val="50000"/>
                </a:prstClr>
              </a:solidFill>
              <a:latin typeface="Calibri" panose="020F0502020204030204"/>
              <a:ea typeface="MS PGothic" charset="0"/>
            </a:endParaRPr>
          </a:p>
        </p:txBody>
      </p:sp>
      <p:sp>
        <p:nvSpPr>
          <p:cNvPr id="193" name="TextBox 192"/>
          <p:cNvSpPr txBox="1"/>
          <p:nvPr/>
        </p:nvSpPr>
        <p:spPr>
          <a:xfrm>
            <a:off x="2497099" y="4016194"/>
            <a:ext cx="269975" cy="93487"/>
          </a:xfrm>
          <a:prstGeom prst="rect">
            <a:avLst/>
          </a:prstGeom>
          <a:noFill/>
        </p:spPr>
        <p:txBody>
          <a:bodyPr wrap="square" lIns="0" tIns="0" rIns="0" bIns="0" rtlCol="0">
            <a:spAutoFit/>
          </a:bodyPr>
          <a:lstStyle/>
          <a:p>
            <a:pPr defTabSz="685472">
              <a:lnSpc>
                <a:spcPct val="90000"/>
              </a:lnSpc>
            </a:pPr>
            <a:r>
              <a:rPr lang="en-US" sz="675" dirty="0">
                <a:ln>
                  <a:solidFill>
                    <a:srgbClr val="FFFFFF">
                      <a:alpha val="0"/>
                    </a:srgbClr>
                  </a:solidFill>
                </a:ln>
                <a:gradFill>
                  <a:gsLst>
                    <a:gs pos="0">
                      <a:srgbClr val="505050"/>
                    </a:gs>
                    <a:gs pos="100000">
                      <a:srgbClr val="505050"/>
                    </a:gs>
                  </a:gsLst>
                  <a:lin ang="5400000" scaled="0"/>
                </a:gradFill>
                <a:latin typeface="Calibri" panose="020F0502020204030204"/>
                <a:ea typeface="MS PGothic" charset="0"/>
              </a:rPr>
              <a:t>Devices</a:t>
            </a:r>
          </a:p>
        </p:txBody>
      </p:sp>
      <p:sp>
        <p:nvSpPr>
          <p:cNvPr id="194" name="TextBox 193"/>
          <p:cNvSpPr txBox="1"/>
          <p:nvPr/>
        </p:nvSpPr>
        <p:spPr>
          <a:xfrm>
            <a:off x="3024642" y="4542527"/>
            <a:ext cx="172675" cy="93487"/>
          </a:xfrm>
          <a:prstGeom prst="rect">
            <a:avLst/>
          </a:prstGeom>
          <a:noFill/>
        </p:spPr>
        <p:txBody>
          <a:bodyPr wrap="square" lIns="0" tIns="0" rIns="0" bIns="0" rtlCol="0">
            <a:spAutoFit/>
          </a:bodyPr>
          <a:lstStyle/>
          <a:p>
            <a:pPr defTabSz="685472">
              <a:lnSpc>
                <a:spcPct val="90000"/>
              </a:lnSpc>
            </a:pPr>
            <a:r>
              <a:rPr lang="en-US" sz="675" dirty="0">
                <a:ln>
                  <a:solidFill>
                    <a:srgbClr val="FFFFFF">
                      <a:alpha val="0"/>
                    </a:srgbClr>
                  </a:solidFill>
                </a:ln>
                <a:gradFill>
                  <a:gsLst>
                    <a:gs pos="0">
                      <a:srgbClr val="505050"/>
                    </a:gs>
                    <a:gs pos="100000">
                      <a:srgbClr val="505050"/>
                    </a:gs>
                  </a:gsLst>
                  <a:lin ang="5400000" scaled="0"/>
                </a:gradFill>
                <a:latin typeface="Calibri" panose="020F0502020204030204"/>
                <a:ea typeface="MS PGothic" charset="0"/>
              </a:rPr>
              <a:t>Web</a:t>
            </a:r>
          </a:p>
        </p:txBody>
      </p:sp>
      <p:sp>
        <p:nvSpPr>
          <p:cNvPr id="195" name="TextBox 194"/>
          <p:cNvSpPr txBox="1"/>
          <p:nvPr/>
        </p:nvSpPr>
        <p:spPr>
          <a:xfrm>
            <a:off x="2967392" y="4190732"/>
            <a:ext cx="282695" cy="93487"/>
          </a:xfrm>
          <a:prstGeom prst="rect">
            <a:avLst/>
          </a:prstGeom>
          <a:noFill/>
        </p:spPr>
        <p:txBody>
          <a:bodyPr wrap="square" lIns="0" tIns="0" rIns="0" bIns="0" rtlCol="0">
            <a:spAutoFit/>
          </a:bodyPr>
          <a:lstStyle/>
          <a:p>
            <a:pPr defTabSz="685472">
              <a:lnSpc>
                <a:spcPct val="90000"/>
              </a:lnSpc>
            </a:pPr>
            <a:r>
              <a:rPr lang="en-US" sz="675" dirty="0">
                <a:ln>
                  <a:solidFill>
                    <a:srgbClr val="FFFFFF">
                      <a:alpha val="0"/>
                    </a:srgbClr>
                  </a:solidFill>
                </a:ln>
                <a:gradFill>
                  <a:gsLst>
                    <a:gs pos="0">
                      <a:srgbClr val="505050"/>
                    </a:gs>
                    <a:gs pos="100000">
                      <a:srgbClr val="505050"/>
                    </a:gs>
                  </a:gsLst>
                  <a:lin ang="5400000" scaled="0"/>
                </a:gradFill>
                <a:latin typeface="Calibri" panose="020F0502020204030204"/>
                <a:ea typeface="MS PGothic" charset="0"/>
              </a:rPr>
              <a:t>Sensors</a:t>
            </a:r>
          </a:p>
        </p:txBody>
      </p:sp>
      <p:sp>
        <p:nvSpPr>
          <p:cNvPr id="196" name="TextBox 195"/>
          <p:cNvSpPr txBox="1"/>
          <p:nvPr/>
        </p:nvSpPr>
        <p:spPr>
          <a:xfrm>
            <a:off x="2996167" y="3893084"/>
            <a:ext cx="203648" cy="93487"/>
          </a:xfrm>
          <a:prstGeom prst="rect">
            <a:avLst/>
          </a:prstGeom>
          <a:noFill/>
        </p:spPr>
        <p:txBody>
          <a:bodyPr wrap="square" lIns="0" tIns="0" rIns="0" bIns="0" rtlCol="0">
            <a:spAutoFit/>
          </a:bodyPr>
          <a:lstStyle/>
          <a:p>
            <a:pPr defTabSz="685472">
              <a:lnSpc>
                <a:spcPct val="90000"/>
              </a:lnSpc>
            </a:pPr>
            <a:r>
              <a:rPr lang="en-US" sz="675" dirty="0">
                <a:ln>
                  <a:solidFill>
                    <a:srgbClr val="FFFFFF">
                      <a:alpha val="0"/>
                    </a:srgbClr>
                  </a:solidFill>
                </a:ln>
                <a:gradFill>
                  <a:gsLst>
                    <a:gs pos="0">
                      <a:srgbClr val="505050"/>
                    </a:gs>
                    <a:gs pos="100000">
                      <a:srgbClr val="505050"/>
                    </a:gs>
                  </a:gsLst>
                  <a:lin ang="5400000" scaled="0"/>
                </a:gradFill>
                <a:latin typeface="Calibri" panose="020F0502020204030204"/>
                <a:ea typeface="MS PGothic" charset="0"/>
              </a:rPr>
              <a:t>Social</a:t>
            </a:r>
          </a:p>
        </p:txBody>
      </p:sp>
      <p:grpSp>
        <p:nvGrpSpPr>
          <p:cNvPr id="197" name="Group 196"/>
          <p:cNvGrpSpPr/>
          <p:nvPr/>
        </p:nvGrpSpPr>
        <p:grpSpPr>
          <a:xfrm>
            <a:off x="2540735" y="3849567"/>
            <a:ext cx="197586" cy="156579"/>
            <a:chOff x="2850173" y="4068523"/>
            <a:chExt cx="724052" cy="428355"/>
          </a:xfrm>
        </p:grpSpPr>
        <p:sp>
          <p:nvSpPr>
            <p:cNvPr id="198" name="Freeform 43"/>
            <p:cNvSpPr>
              <a:spLocks noChangeAspect="1" noEditPoints="1"/>
            </p:cNvSpPr>
            <p:nvPr/>
          </p:nvSpPr>
          <p:spPr bwMode="black">
            <a:xfrm>
              <a:off x="2850173" y="4068523"/>
              <a:ext cx="220416" cy="424899"/>
            </a:xfrm>
            <a:custGeom>
              <a:avLst/>
              <a:gdLst>
                <a:gd name="T0" fmla="*/ 544 w 602"/>
                <a:gd name="T1" fmla="*/ 95 h 1156"/>
                <a:gd name="T2" fmla="*/ 119 w 602"/>
                <a:gd name="T3" fmla="*/ 1068 h 1156"/>
                <a:gd name="T4" fmla="*/ 112 w 602"/>
                <a:gd name="T5" fmla="*/ 1048 h 1156"/>
                <a:gd name="T6" fmla="*/ 288 w 602"/>
                <a:gd name="T7" fmla="*/ 1050 h 1156"/>
                <a:gd name="T8" fmla="*/ 296 w 602"/>
                <a:gd name="T9" fmla="*/ 1053 h 1156"/>
                <a:gd name="T10" fmla="*/ 291 w 602"/>
                <a:gd name="T11" fmla="*/ 1071 h 1156"/>
                <a:gd name="T12" fmla="*/ 290 w 602"/>
                <a:gd name="T13" fmla="*/ 1072 h 1156"/>
                <a:gd name="T14" fmla="*/ 290 w 602"/>
                <a:gd name="T15" fmla="*/ 1072 h 1156"/>
                <a:gd name="T16" fmla="*/ 276 w 602"/>
                <a:gd name="T17" fmla="*/ 1069 h 1156"/>
                <a:gd name="T18" fmla="*/ 271 w 602"/>
                <a:gd name="T19" fmla="*/ 1071 h 1156"/>
                <a:gd name="T20" fmla="*/ 275 w 602"/>
                <a:gd name="T21" fmla="*/ 1052 h 1156"/>
                <a:gd name="T22" fmla="*/ 285 w 602"/>
                <a:gd name="T23" fmla="*/ 1050 h 1156"/>
                <a:gd name="T24" fmla="*/ 298 w 602"/>
                <a:gd name="T25" fmla="*/ 1055 h 1156"/>
                <a:gd name="T26" fmla="*/ 315 w 602"/>
                <a:gd name="T27" fmla="*/ 1058 h 1156"/>
                <a:gd name="T28" fmla="*/ 319 w 602"/>
                <a:gd name="T29" fmla="*/ 1057 h 1156"/>
                <a:gd name="T30" fmla="*/ 320 w 602"/>
                <a:gd name="T31" fmla="*/ 1057 h 1156"/>
                <a:gd name="T32" fmla="*/ 314 w 602"/>
                <a:gd name="T33" fmla="*/ 1075 h 1156"/>
                <a:gd name="T34" fmla="*/ 301 w 602"/>
                <a:gd name="T35" fmla="*/ 1077 h 1156"/>
                <a:gd name="T36" fmla="*/ 292 w 602"/>
                <a:gd name="T37" fmla="*/ 1073 h 1156"/>
                <a:gd name="T38" fmla="*/ 298 w 602"/>
                <a:gd name="T39" fmla="*/ 1055 h 1156"/>
                <a:gd name="T40" fmla="*/ 298 w 602"/>
                <a:gd name="T41" fmla="*/ 1055 h 1156"/>
                <a:gd name="T42" fmla="*/ 298 w 602"/>
                <a:gd name="T43" fmla="*/ 1055 h 1156"/>
                <a:gd name="T44" fmla="*/ 305 w 602"/>
                <a:gd name="T45" fmla="*/ 1034 h 1156"/>
                <a:gd name="T46" fmla="*/ 318 w 602"/>
                <a:gd name="T47" fmla="*/ 1037 h 1156"/>
                <a:gd name="T48" fmla="*/ 325 w 602"/>
                <a:gd name="T49" fmla="*/ 1035 h 1156"/>
                <a:gd name="T50" fmla="*/ 326 w 602"/>
                <a:gd name="T51" fmla="*/ 1035 h 1156"/>
                <a:gd name="T52" fmla="*/ 314 w 602"/>
                <a:gd name="T53" fmla="*/ 1056 h 1156"/>
                <a:gd name="T54" fmla="*/ 299 w 602"/>
                <a:gd name="T55" fmla="*/ 1052 h 1156"/>
                <a:gd name="T56" fmla="*/ 299 w 602"/>
                <a:gd name="T57" fmla="*/ 1052 h 1156"/>
                <a:gd name="T58" fmla="*/ 304 w 602"/>
                <a:gd name="T59" fmla="*/ 1034 h 1156"/>
                <a:gd name="T60" fmla="*/ 292 w 602"/>
                <a:gd name="T61" fmla="*/ 1028 h 1156"/>
                <a:gd name="T62" fmla="*/ 302 w 602"/>
                <a:gd name="T63" fmla="*/ 1032 h 1156"/>
                <a:gd name="T64" fmla="*/ 302 w 602"/>
                <a:gd name="T65" fmla="*/ 1032 h 1156"/>
                <a:gd name="T66" fmla="*/ 297 w 602"/>
                <a:gd name="T67" fmla="*/ 1050 h 1156"/>
                <a:gd name="T68" fmla="*/ 297 w 602"/>
                <a:gd name="T69" fmla="*/ 1050 h 1156"/>
                <a:gd name="T70" fmla="*/ 296 w 602"/>
                <a:gd name="T71" fmla="*/ 1050 h 1156"/>
                <a:gd name="T72" fmla="*/ 296 w 602"/>
                <a:gd name="T73" fmla="*/ 1050 h 1156"/>
                <a:gd name="T74" fmla="*/ 296 w 602"/>
                <a:gd name="T75" fmla="*/ 1050 h 1156"/>
                <a:gd name="T76" fmla="*/ 277 w 602"/>
                <a:gd name="T77" fmla="*/ 1049 h 1156"/>
                <a:gd name="T78" fmla="*/ 277 w 602"/>
                <a:gd name="T79" fmla="*/ 1049 h 1156"/>
                <a:gd name="T80" fmla="*/ 277 w 602"/>
                <a:gd name="T81" fmla="*/ 1049 h 1156"/>
                <a:gd name="T82" fmla="*/ 276 w 602"/>
                <a:gd name="T83" fmla="*/ 1049 h 1156"/>
                <a:gd name="T84" fmla="*/ 281 w 602"/>
                <a:gd name="T85" fmla="*/ 1032 h 1156"/>
                <a:gd name="T86" fmla="*/ 287 w 602"/>
                <a:gd name="T87" fmla="*/ 1029 h 1156"/>
                <a:gd name="T88" fmla="*/ 467 w 602"/>
                <a:gd name="T89" fmla="*/ 1059 h 1156"/>
                <a:gd name="T90" fmla="*/ 478 w 602"/>
                <a:gd name="T91" fmla="*/ 1064 h 1156"/>
                <a:gd name="T92" fmla="*/ 466 w 602"/>
                <a:gd name="T93" fmla="*/ 1048 h 1156"/>
                <a:gd name="T94" fmla="*/ 602 w 602"/>
                <a:gd name="T95" fmla="*/ 1116 h 1156"/>
                <a:gd name="T96" fmla="*/ 0 w 602"/>
                <a:gd name="T97" fmla="*/ 40 h 1156"/>
                <a:gd name="T98" fmla="*/ 602 w 602"/>
                <a:gd name="T99" fmla="*/ 1116 h 1156"/>
                <a:gd name="T100" fmla="*/ 273 w 602"/>
                <a:gd name="T101" fmla="*/ 202 h 1156"/>
                <a:gd name="T102" fmla="*/ 273 w 602"/>
                <a:gd name="T103" fmla="*/ 911 h 1156"/>
                <a:gd name="T104" fmla="*/ 462 w 602"/>
                <a:gd name="T105" fmla="*/ 581 h 1156"/>
                <a:gd name="T106" fmla="*/ 284 w 602"/>
                <a:gd name="T107" fmla="*/ 391 h 1156"/>
                <a:gd name="T108" fmla="*/ 284 w 602"/>
                <a:gd name="T109" fmla="*/ 391 h 1156"/>
                <a:gd name="T110" fmla="*/ 273 w 602"/>
                <a:gd name="T111" fmla="*/ 391 h 1156"/>
                <a:gd name="T112" fmla="*/ 462 w 602"/>
                <a:gd name="T113" fmla="*/ 911 h 1156"/>
                <a:gd name="T114" fmla="*/ 462 w 602"/>
                <a:gd name="T115" fmla="*/ 379 h 1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02" h="1156">
                  <a:moveTo>
                    <a:pt x="54" y="95"/>
                  </a:moveTo>
                  <a:cubicBezTo>
                    <a:pt x="54" y="367"/>
                    <a:pt x="54" y="639"/>
                    <a:pt x="54" y="911"/>
                  </a:cubicBezTo>
                  <a:cubicBezTo>
                    <a:pt x="217" y="911"/>
                    <a:pt x="381" y="911"/>
                    <a:pt x="544" y="911"/>
                  </a:cubicBezTo>
                  <a:cubicBezTo>
                    <a:pt x="544" y="639"/>
                    <a:pt x="544" y="367"/>
                    <a:pt x="544" y="95"/>
                  </a:cubicBezTo>
                  <a:cubicBezTo>
                    <a:pt x="381" y="95"/>
                    <a:pt x="217" y="95"/>
                    <a:pt x="54" y="95"/>
                  </a:cubicBezTo>
                  <a:close/>
                  <a:moveTo>
                    <a:pt x="112" y="1053"/>
                  </a:moveTo>
                  <a:cubicBezTo>
                    <a:pt x="126" y="1068"/>
                    <a:pt x="126" y="1068"/>
                    <a:pt x="126" y="1068"/>
                  </a:cubicBezTo>
                  <a:cubicBezTo>
                    <a:pt x="119" y="1068"/>
                    <a:pt x="119" y="1068"/>
                    <a:pt x="119" y="1068"/>
                  </a:cubicBezTo>
                  <a:cubicBezTo>
                    <a:pt x="103" y="1050"/>
                    <a:pt x="103" y="1050"/>
                    <a:pt x="103" y="1050"/>
                  </a:cubicBezTo>
                  <a:cubicBezTo>
                    <a:pt x="119" y="1034"/>
                    <a:pt x="119" y="1034"/>
                    <a:pt x="119" y="1034"/>
                  </a:cubicBezTo>
                  <a:cubicBezTo>
                    <a:pt x="126" y="1034"/>
                    <a:pt x="126" y="1034"/>
                    <a:pt x="126" y="1034"/>
                  </a:cubicBezTo>
                  <a:cubicBezTo>
                    <a:pt x="112" y="1048"/>
                    <a:pt x="112" y="1048"/>
                    <a:pt x="112" y="1048"/>
                  </a:cubicBezTo>
                  <a:cubicBezTo>
                    <a:pt x="137" y="1048"/>
                    <a:pt x="137" y="1048"/>
                    <a:pt x="137" y="1048"/>
                  </a:cubicBezTo>
                  <a:cubicBezTo>
                    <a:pt x="137" y="1053"/>
                    <a:pt x="137" y="1053"/>
                    <a:pt x="137" y="1053"/>
                  </a:cubicBezTo>
                  <a:lnTo>
                    <a:pt x="112" y="1053"/>
                  </a:lnTo>
                  <a:close/>
                  <a:moveTo>
                    <a:pt x="288" y="1050"/>
                  </a:moveTo>
                  <a:cubicBezTo>
                    <a:pt x="291" y="1050"/>
                    <a:pt x="294" y="1052"/>
                    <a:pt x="296" y="1053"/>
                  </a:cubicBezTo>
                  <a:cubicBezTo>
                    <a:pt x="296" y="1053"/>
                    <a:pt x="296" y="1053"/>
                    <a:pt x="296" y="1053"/>
                  </a:cubicBezTo>
                  <a:cubicBezTo>
                    <a:pt x="296" y="1053"/>
                    <a:pt x="296" y="1053"/>
                    <a:pt x="296" y="1053"/>
                  </a:cubicBezTo>
                  <a:cubicBezTo>
                    <a:pt x="296" y="1053"/>
                    <a:pt x="296" y="1053"/>
                    <a:pt x="296" y="1053"/>
                  </a:cubicBezTo>
                  <a:cubicBezTo>
                    <a:pt x="296" y="1053"/>
                    <a:pt x="296" y="1053"/>
                    <a:pt x="296" y="1053"/>
                  </a:cubicBezTo>
                  <a:cubicBezTo>
                    <a:pt x="296" y="1054"/>
                    <a:pt x="296" y="1054"/>
                    <a:pt x="296" y="1054"/>
                  </a:cubicBezTo>
                  <a:cubicBezTo>
                    <a:pt x="296" y="1054"/>
                    <a:pt x="291" y="1071"/>
                    <a:pt x="291" y="1072"/>
                  </a:cubicBezTo>
                  <a:cubicBezTo>
                    <a:pt x="291" y="1071"/>
                    <a:pt x="291" y="1071"/>
                    <a:pt x="291" y="1071"/>
                  </a:cubicBezTo>
                  <a:cubicBezTo>
                    <a:pt x="291" y="1072"/>
                    <a:pt x="291" y="1072"/>
                    <a:pt x="291"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89" y="1071"/>
                    <a:pt x="288" y="1071"/>
                    <a:pt x="286" y="1070"/>
                  </a:cubicBezTo>
                  <a:cubicBezTo>
                    <a:pt x="285" y="1069"/>
                    <a:pt x="285" y="1069"/>
                    <a:pt x="284" y="1069"/>
                  </a:cubicBezTo>
                  <a:cubicBezTo>
                    <a:pt x="283" y="1069"/>
                    <a:pt x="281" y="1069"/>
                    <a:pt x="280" y="1069"/>
                  </a:cubicBezTo>
                  <a:cubicBezTo>
                    <a:pt x="279" y="1069"/>
                    <a:pt x="278" y="1069"/>
                    <a:pt x="276" y="1069"/>
                  </a:cubicBezTo>
                  <a:cubicBezTo>
                    <a:pt x="274" y="1069"/>
                    <a:pt x="273" y="1070"/>
                    <a:pt x="271" y="1071"/>
                  </a:cubicBezTo>
                  <a:cubicBezTo>
                    <a:pt x="271" y="1071"/>
                    <a:pt x="271" y="1071"/>
                    <a:pt x="271" y="1071"/>
                  </a:cubicBezTo>
                  <a:cubicBezTo>
                    <a:pt x="271" y="1071"/>
                    <a:pt x="271" y="1071"/>
                    <a:pt x="271" y="1071"/>
                  </a:cubicBezTo>
                  <a:cubicBezTo>
                    <a:pt x="271" y="1071"/>
                    <a:pt x="271" y="1071"/>
                    <a:pt x="271" y="1071"/>
                  </a:cubicBezTo>
                  <a:cubicBezTo>
                    <a:pt x="270" y="1070"/>
                    <a:pt x="270" y="1070"/>
                    <a:pt x="270" y="1070"/>
                  </a:cubicBezTo>
                  <a:cubicBezTo>
                    <a:pt x="270" y="1070"/>
                    <a:pt x="270" y="1070"/>
                    <a:pt x="270" y="1070"/>
                  </a:cubicBezTo>
                  <a:cubicBezTo>
                    <a:pt x="275" y="1052"/>
                    <a:pt x="275" y="1052"/>
                    <a:pt x="275" y="1052"/>
                  </a:cubicBezTo>
                  <a:cubicBezTo>
                    <a:pt x="275" y="1052"/>
                    <a:pt x="275" y="1052"/>
                    <a:pt x="275" y="1052"/>
                  </a:cubicBezTo>
                  <a:cubicBezTo>
                    <a:pt x="275" y="1052"/>
                    <a:pt x="275" y="1052"/>
                    <a:pt x="275" y="1052"/>
                  </a:cubicBezTo>
                  <a:cubicBezTo>
                    <a:pt x="277" y="1051"/>
                    <a:pt x="278" y="1051"/>
                    <a:pt x="279" y="1051"/>
                  </a:cubicBezTo>
                  <a:cubicBezTo>
                    <a:pt x="280" y="1050"/>
                    <a:pt x="281" y="1050"/>
                    <a:pt x="282" y="1050"/>
                  </a:cubicBezTo>
                  <a:cubicBezTo>
                    <a:pt x="283" y="1050"/>
                    <a:pt x="284" y="1050"/>
                    <a:pt x="285" y="1050"/>
                  </a:cubicBezTo>
                  <a:cubicBezTo>
                    <a:pt x="286" y="1050"/>
                    <a:pt x="287" y="1050"/>
                    <a:pt x="288" y="1050"/>
                  </a:cubicBezTo>
                  <a:close/>
                  <a:moveTo>
                    <a:pt x="298" y="1055"/>
                  </a:moveTo>
                  <a:cubicBezTo>
                    <a:pt x="298" y="1055"/>
                    <a:pt x="298" y="1055"/>
                    <a:pt x="298" y="1055"/>
                  </a:cubicBezTo>
                  <a:cubicBezTo>
                    <a:pt x="298" y="1055"/>
                    <a:pt x="298" y="1055"/>
                    <a:pt x="298" y="1055"/>
                  </a:cubicBezTo>
                  <a:cubicBezTo>
                    <a:pt x="300" y="1056"/>
                    <a:pt x="301" y="1056"/>
                    <a:pt x="302" y="1057"/>
                  </a:cubicBezTo>
                  <a:cubicBezTo>
                    <a:pt x="303" y="1058"/>
                    <a:pt x="305" y="1058"/>
                    <a:pt x="306" y="1058"/>
                  </a:cubicBezTo>
                  <a:cubicBezTo>
                    <a:pt x="308" y="1058"/>
                    <a:pt x="310" y="1058"/>
                    <a:pt x="312" y="1058"/>
                  </a:cubicBezTo>
                  <a:cubicBezTo>
                    <a:pt x="313" y="1058"/>
                    <a:pt x="314" y="1058"/>
                    <a:pt x="315" y="1058"/>
                  </a:cubicBezTo>
                  <a:cubicBezTo>
                    <a:pt x="316" y="1057"/>
                    <a:pt x="317" y="1057"/>
                    <a:pt x="319" y="1056"/>
                  </a:cubicBezTo>
                  <a:cubicBezTo>
                    <a:pt x="319" y="1056"/>
                    <a:pt x="319" y="1057"/>
                    <a:pt x="319" y="1057"/>
                  </a:cubicBezTo>
                  <a:cubicBezTo>
                    <a:pt x="319" y="1057"/>
                    <a:pt x="319" y="1057"/>
                    <a:pt x="319" y="1057"/>
                  </a:cubicBezTo>
                  <a:cubicBezTo>
                    <a:pt x="319" y="1057"/>
                    <a:pt x="319" y="1057"/>
                    <a:pt x="319" y="1057"/>
                  </a:cubicBezTo>
                  <a:cubicBezTo>
                    <a:pt x="319" y="1057"/>
                    <a:pt x="319" y="1057"/>
                    <a:pt x="319" y="1057"/>
                  </a:cubicBezTo>
                  <a:cubicBezTo>
                    <a:pt x="319" y="1057"/>
                    <a:pt x="320" y="1057"/>
                    <a:pt x="320" y="1057"/>
                  </a:cubicBezTo>
                  <a:cubicBezTo>
                    <a:pt x="320" y="1057"/>
                    <a:pt x="320" y="1057"/>
                    <a:pt x="320" y="1057"/>
                  </a:cubicBezTo>
                  <a:cubicBezTo>
                    <a:pt x="320" y="1057"/>
                    <a:pt x="320" y="1057"/>
                    <a:pt x="320" y="1057"/>
                  </a:cubicBezTo>
                  <a:cubicBezTo>
                    <a:pt x="320" y="1057"/>
                    <a:pt x="320" y="1057"/>
                    <a:pt x="320" y="1057"/>
                  </a:cubicBezTo>
                  <a:cubicBezTo>
                    <a:pt x="320" y="1057"/>
                    <a:pt x="315" y="1075"/>
                    <a:pt x="315" y="1075"/>
                  </a:cubicBezTo>
                  <a:cubicBezTo>
                    <a:pt x="314" y="1075"/>
                    <a:pt x="314" y="1075"/>
                    <a:pt x="314" y="1075"/>
                  </a:cubicBezTo>
                  <a:cubicBezTo>
                    <a:pt x="314" y="1075"/>
                    <a:pt x="314" y="1075"/>
                    <a:pt x="314" y="1075"/>
                  </a:cubicBezTo>
                  <a:cubicBezTo>
                    <a:pt x="313" y="1076"/>
                    <a:pt x="312" y="1076"/>
                    <a:pt x="311" y="1076"/>
                  </a:cubicBezTo>
                  <a:cubicBezTo>
                    <a:pt x="309" y="1077"/>
                    <a:pt x="308" y="1077"/>
                    <a:pt x="307" y="1077"/>
                  </a:cubicBezTo>
                  <a:cubicBezTo>
                    <a:pt x="306" y="1077"/>
                    <a:pt x="305" y="1077"/>
                    <a:pt x="304" y="1077"/>
                  </a:cubicBezTo>
                  <a:cubicBezTo>
                    <a:pt x="303" y="1077"/>
                    <a:pt x="302" y="1077"/>
                    <a:pt x="301" y="1077"/>
                  </a:cubicBezTo>
                  <a:cubicBezTo>
                    <a:pt x="300" y="1077"/>
                    <a:pt x="300" y="1077"/>
                    <a:pt x="299" y="1077"/>
                  </a:cubicBezTo>
                  <a:cubicBezTo>
                    <a:pt x="298" y="1076"/>
                    <a:pt x="297" y="1076"/>
                    <a:pt x="297" y="1076"/>
                  </a:cubicBezTo>
                  <a:cubicBezTo>
                    <a:pt x="295" y="1075"/>
                    <a:pt x="294" y="1075"/>
                    <a:pt x="293" y="1074"/>
                  </a:cubicBezTo>
                  <a:cubicBezTo>
                    <a:pt x="293" y="1074"/>
                    <a:pt x="292" y="1073"/>
                    <a:pt x="292" y="1073"/>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lose/>
                  <a:moveTo>
                    <a:pt x="305" y="1034"/>
                  </a:moveTo>
                  <a:cubicBezTo>
                    <a:pt x="306" y="1034"/>
                    <a:pt x="307" y="1035"/>
                    <a:pt x="308" y="1036"/>
                  </a:cubicBezTo>
                  <a:cubicBezTo>
                    <a:pt x="310" y="1036"/>
                    <a:pt x="311" y="1037"/>
                    <a:pt x="313" y="1037"/>
                  </a:cubicBezTo>
                  <a:cubicBezTo>
                    <a:pt x="313" y="1037"/>
                    <a:pt x="314" y="1037"/>
                    <a:pt x="315" y="1037"/>
                  </a:cubicBezTo>
                  <a:cubicBezTo>
                    <a:pt x="316" y="1037"/>
                    <a:pt x="317" y="1037"/>
                    <a:pt x="318" y="1037"/>
                  </a:cubicBezTo>
                  <a:cubicBezTo>
                    <a:pt x="319" y="1037"/>
                    <a:pt x="320" y="1036"/>
                    <a:pt x="321" y="1036"/>
                  </a:cubicBezTo>
                  <a:cubicBezTo>
                    <a:pt x="322" y="1036"/>
                    <a:pt x="324" y="1035"/>
                    <a:pt x="325" y="1035"/>
                  </a:cubicBezTo>
                  <a:cubicBezTo>
                    <a:pt x="325" y="1035"/>
                    <a:pt x="325" y="1035"/>
                    <a:pt x="325" y="1035"/>
                  </a:cubicBezTo>
                  <a:cubicBezTo>
                    <a:pt x="325" y="1035"/>
                    <a:pt x="325" y="1035"/>
                    <a:pt x="325" y="1035"/>
                  </a:cubicBezTo>
                  <a:cubicBezTo>
                    <a:pt x="325" y="1035"/>
                    <a:pt x="325" y="1035"/>
                    <a:pt x="325" y="1035"/>
                  </a:cubicBezTo>
                  <a:cubicBezTo>
                    <a:pt x="325" y="1035"/>
                    <a:pt x="326" y="1035"/>
                    <a:pt x="326" y="1035"/>
                  </a:cubicBezTo>
                  <a:cubicBezTo>
                    <a:pt x="326" y="1035"/>
                    <a:pt x="326" y="1035"/>
                    <a:pt x="326" y="1035"/>
                  </a:cubicBezTo>
                  <a:cubicBezTo>
                    <a:pt x="326" y="1035"/>
                    <a:pt x="326" y="1035"/>
                    <a:pt x="326" y="1035"/>
                  </a:cubicBezTo>
                  <a:cubicBezTo>
                    <a:pt x="326" y="1035"/>
                    <a:pt x="321" y="1054"/>
                    <a:pt x="321" y="1054"/>
                  </a:cubicBezTo>
                  <a:cubicBezTo>
                    <a:pt x="321" y="1054"/>
                    <a:pt x="320" y="1054"/>
                    <a:pt x="320" y="1054"/>
                  </a:cubicBezTo>
                  <a:cubicBezTo>
                    <a:pt x="320" y="1054"/>
                    <a:pt x="320" y="1054"/>
                    <a:pt x="320" y="1054"/>
                  </a:cubicBezTo>
                  <a:cubicBezTo>
                    <a:pt x="318" y="1055"/>
                    <a:pt x="316" y="1055"/>
                    <a:pt x="314" y="1056"/>
                  </a:cubicBezTo>
                  <a:cubicBezTo>
                    <a:pt x="313" y="1056"/>
                    <a:pt x="311" y="1056"/>
                    <a:pt x="310" y="1056"/>
                  </a:cubicBezTo>
                  <a:cubicBezTo>
                    <a:pt x="308" y="1056"/>
                    <a:pt x="307" y="1056"/>
                    <a:pt x="306" y="1056"/>
                  </a:cubicBezTo>
                  <a:cubicBezTo>
                    <a:pt x="304" y="1055"/>
                    <a:pt x="302" y="1054"/>
                    <a:pt x="300" y="1053"/>
                  </a:cubicBezTo>
                  <a:cubicBezTo>
                    <a:pt x="300" y="1053"/>
                    <a:pt x="299" y="1053"/>
                    <a:pt x="299" y="1052"/>
                  </a:cubicBezTo>
                  <a:cubicBezTo>
                    <a:pt x="299" y="1052"/>
                    <a:pt x="299" y="1052"/>
                    <a:pt x="299" y="1052"/>
                  </a:cubicBezTo>
                  <a:cubicBezTo>
                    <a:pt x="299" y="1052"/>
                    <a:pt x="299" y="1052"/>
                    <a:pt x="299" y="1052"/>
                  </a:cubicBezTo>
                  <a:cubicBezTo>
                    <a:pt x="299" y="1052"/>
                    <a:pt x="299" y="1052"/>
                    <a:pt x="299" y="1052"/>
                  </a:cubicBezTo>
                  <a:cubicBezTo>
                    <a:pt x="299" y="1052"/>
                    <a:pt x="299" y="1052"/>
                    <a:pt x="299" y="1052"/>
                  </a:cubicBezTo>
                  <a:cubicBezTo>
                    <a:pt x="299" y="1052"/>
                    <a:pt x="304" y="1034"/>
                    <a:pt x="304" y="1034"/>
                  </a:cubicBezTo>
                  <a:cubicBezTo>
                    <a:pt x="304" y="1034"/>
                    <a:pt x="304" y="1034"/>
                    <a:pt x="304" y="1034"/>
                  </a:cubicBezTo>
                  <a:cubicBezTo>
                    <a:pt x="304" y="1034"/>
                    <a:pt x="304" y="1034"/>
                    <a:pt x="304" y="1034"/>
                  </a:cubicBezTo>
                  <a:cubicBezTo>
                    <a:pt x="304" y="1034"/>
                    <a:pt x="304" y="1034"/>
                    <a:pt x="304" y="1034"/>
                  </a:cubicBezTo>
                  <a:cubicBezTo>
                    <a:pt x="304" y="1034"/>
                    <a:pt x="304" y="1034"/>
                    <a:pt x="304" y="1034"/>
                  </a:cubicBezTo>
                  <a:cubicBezTo>
                    <a:pt x="304" y="1034"/>
                    <a:pt x="304" y="1034"/>
                    <a:pt x="304" y="1034"/>
                  </a:cubicBezTo>
                  <a:cubicBezTo>
                    <a:pt x="304" y="1033"/>
                    <a:pt x="304" y="1033"/>
                    <a:pt x="305" y="1034"/>
                  </a:cubicBezTo>
                  <a:close/>
                  <a:moveTo>
                    <a:pt x="292" y="1028"/>
                  </a:moveTo>
                  <a:cubicBezTo>
                    <a:pt x="295" y="1028"/>
                    <a:pt x="297" y="1029"/>
                    <a:pt x="299" y="1030"/>
                  </a:cubicBezTo>
                  <a:cubicBezTo>
                    <a:pt x="299" y="1030"/>
                    <a:pt x="299" y="1030"/>
                    <a:pt x="299" y="1030"/>
                  </a:cubicBezTo>
                  <a:cubicBezTo>
                    <a:pt x="300" y="1030"/>
                    <a:pt x="301" y="1031"/>
                    <a:pt x="302" y="1032"/>
                  </a:cubicBezTo>
                  <a:cubicBezTo>
                    <a:pt x="302" y="1032"/>
                    <a:pt x="302" y="1032"/>
                    <a:pt x="302" y="1032"/>
                  </a:cubicBezTo>
                  <a:cubicBezTo>
                    <a:pt x="302" y="1032"/>
                    <a:pt x="302" y="1032"/>
                    <a:pt x="302" y="1032"/>
                  </a:cubicBezTo>
                  <a:cubicBezTo>
                    <a:pt x="302" y="1032"/>
                    <a:pt x="302" y="1032"/>
                    <a:pt x="302" y="1032"/>
                  </a:cubicBezTo>
                  <a:cubicBezTo>
                    <a:pt x="302" y="1032"/>
                    <a:pt x="302" y="1032"/>
                    <a:pt x="302" y="1032"/>
                  </a:cubicBezTo>
                  <a:cubicBezTo>
                    <a:pt x="302" y="1032"/>
                    <a:pt x="302" y="1032"/>
                    <a:pt x="302" y="1032"/>
                  </a:cubicBezTo>
                  <a:cubicBezTo>
                    <a:pt x="302" y="1033"/>
                    <a:pt x="302" y="1033"/>
                    <a:pt x="302" y="1033"/>
                  </a:cubicBezTo>
                  <a:cubicBezTo>
                    <a:pt x="300" y="1039"/>
                    <a:pt x="300" y="1039"/>
                    <a:pt x="300" y="1039"/>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5" y="1049"/>
                    <a:pt x="294" y="1049"/>
                    <a:pt x="292" y="1048"/>
                  </a:cubicBezTo>
                  <a:cubicBezTo>
                    <a:pt x="291" y="1048"/>
                    <a:pt x="290" y="1047"/>
                    <a:pt x="288" y="1047"/>
                  </a:cubicBezTo>
                  <a:cubicBezTo>
                    <a:pt x="285" y="1047"/>
                    <a:pt x="281" y="1047"/>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6" y="1049"/>
                    <a:pt x="276" y="1049"/>
                    <a:pt x="276" y="1049"/>
                  </a:cubicBezTo>
                  <a:cubicBezTo>
                    <a:pt x="276" y="1049"/>
                    <a:pt x="276" y="1049"/>
                    <a:pt x="276" y="1049"/>
                  </a:cubicBezTo>
                  <a:cubicBezTo>
                    <a:pt x="276" y="1049"/>
                    <a:pt x="276" y="1049"/>
                    <a:pt x="276" y="1049"/>
                  </a:cubicBezTo>
                  <a:cubicBezTo>
                    <a:pt x="276" y="1049"/>
                    <a:pt x="276" y="1049"/>
                    <a:pt x="276" y="1049"/>
                  </a:cubicBezTo>
                  <a:cubicBezTo>
                    <a:pt x="276" y="1049"/>
                    <a:pt x="276" y="1049"/>
                    <a:pt x="276" y="1049"/>
                  </a:cubicBezTo>
                  <a:cubicBezTo>
                    <a:pt x="276" y="1049"/>
                    <a:pt x="276" y="1049"/>
                    <a:pt x="276" y="1049"/>
                  </a:cubicBezTo>
                  <a:cubicBezTo>
                    <a:pt x="281" y="1032"/>
                    <a:pt x="281" y="1032"/>
                    <a:pt x="281" y="1032"/>
                  </a:cubicBezTo>
                  <a:cubicBezTo>
                    <a:pt x="281" y="1031"/>
                    <a:pt x="281" y="1031"/>
                    <a:pt x="281" y="1031"/>
                  </a:cubicBezTo>
                  <a:cubicBezTo>
                    <a:pt x="281" y="1030"/>
                    <a:pt x="282" y="1030"/>
                    <a:pt x="282" y="1030"/>
                  </a:cubicBezTo>
                  <a:cubicBezTo>
                    <a:pt x="282" y="1030"/>
                    <a:pt x="282" y="1030"/>
                    <a:pt x="282" y="1030"/>
                  </a:cubicBezTo>
                  <a:cubicBezTo>
                    <a:pt x="284" y="1030"/>
                    <a:pt x="286" y="1029"/>
                    <a:pt x="287" y="1029"/>
                  </a:cubicBezTo>
                  <a:cubicBezTo>
                    <a:pt x="289" y="1028"/>
                    <a:pt x="291" y="1028"/>
                    <a:pt x="292" y="1028"/>
                  </a:cubicBezTo>
                  <a:close/>
                  <a:moveTo>
                    <a:pt x="478" y="1033"/>
                  </a:moveTo>
                  <a:cubicBezTo>
                    <a:pt x="469" y="1033"/>
                    <a:pt x="462" y="1040"/>
                    <a:pt x="462" y="1048"/>
                  </a:cubicBezTo>
                  <a:cubicBezTo>
                    <a:pt x="462" y="1052"/>
                    <a:pt x="464" y="1056"/>
                    <a:pt x="467" y="1059"/>
                  </a:cubicBezTo>
                  <a:cubicBezTo>
                    <a:pt x="460" y="1068"/>
                    <a:pt x="460" y="1068"/>
                    <a:pt x="460" y="1068"/>
                  </a:cubicBezTo>
                  <a:cubicBezTo>
                    <a:pt x="463" y="1070"/>
                    <a:pt x="463" y="1070"/>
                    <a:pt x="463" y="1070"/>
                  </a:cubicBezTo>
                  <a:cubicBezTo>
                    <a:pt x="470" y="1061"/>
                    <a:pt x="470" y="1061"/>
                    <a:pt x="470" y="1061"/>
                  </a:cubicBezTo>
                  <a:cubicBezTo>
                    <a:pt x="472" y="1063"/>
                    <a:pt x="475" y="1064"/>
                    <a:pt x="478" y="1064"/>
                  </a:cubicBezTo>
                  <a:cubicBezTo>
                    <a:pt x="486" y="1064"/>
                    <a:pt x="493" y="1057"/>
                    <a:pt x="493" y="1048"/>
                  </a:cubicBezTo>
                  <a:cubicBezTo>
                    <a:pt x="493" y="1040"/>
                    <a:pt x="486" y="1033"/>
                    <a:pt x="478" y="1033"/>
                  </a:cubicBezTo>
                  <a:close/>
                  <a:moveTo>
                    <a:pt x="478" y="1060"/>
                  </a:moveTo>
                  <a:cubicBezTo>
                    <a:pt x="471" y="1060"/>
                    <a:pt x="466" y="1055"/>
                    <a:pt x="466" y="1048"/>
                  </a:cubicBezTo>
                  <a:cubicBezTo>
                    <a:pt x="466" y="1042"/>
                    <a:pt x="471" y="1037"/>
                    <a:pt x="478" y="1037"/>
                  </a:cubicBezTo>
                  <a:cubicBezTo>
                    <a:pt x="484" y="1037"/>
                    <a:pt x="489" y="1042"/>
                    <a:pt x="489" y="1048"/>
                  </a:cubicBezTo>
                  <a:cubicBezTo>
                    <a:pt x="489" y="1055"/>
                    <a:pt x="484" y="1060"/>
                    <a:pt x="478" y="1060"/>
                  </a:cubicBezTo>
                  <a:close/>
                  <a:moveTo>
                    <a:pt x="602" y="1116"/>
                  </a:moveTo>
                  <a:cubicBezTo>
                    <a:pt x="602" y="1139"/>
                    <a:pt x="584" y="1156"/>
                    <a:pt x="562" y="1156"/>
                  </a:cubicBezTo>
                  <a:cubicBezTo>
                    <a:pt x="40" y="1156"/>
                    <a:pt x="40" y="1156"/>
                    <a:pt x="40" y="1156"/>
                  </a:cubicBezTo>
                  <a:cubicBezTo>
                    <a:pt x="18" y="1156"/>
                    <a:pt x="0" y="1139"/>
                    <a:pt x="0" y="1116"/>
                  </a:cubicBezTo>
                  <a:cubicBezTo>
                    <a:pt x="0" y="40"/>
                    <a:pt x="0" y="40"/>
                    <a:pt x="0" y="40"/>
                  </a:cubicBezTo>
                  <a:cubicBezTo>
                    <a:pt x="0" y="18"/>
                    <a:pt x="18" y="0"/>
                    <a:pt x="40" y="0"/>
                  </a:cubicBezTo>
                  <a:cubicBezTo>
                    <a:pt x="562" y="0"/>
                    <a:pt x="562" y="0"/>
                    <a:pt x="562" y="0"/>
                  </a:cubicBezTo>
                  <a:cubicBezTo>
                    <a:pt x="584" y="0"/>
                    <a:pt x="602" y="18"/>
                    <a:pt x="602" y="40"/>
                  </a:cubicBezTo>
                  <a:lnTo>
                    <a:pt x="602" y="1116"/>
                  </a:lnTo>
                  <a:close/>
                  <a:moveTo>
                    <a:pt x="273" y="379"/>
                  </a:moveTo>
                  <a:cubicBezTo>
                    <a:pt x="95" y="379"/>
                    <a:pt x="95" y="379"/>
                    <a:pt x="95" y="379"/>
                  </a:cubicBezTo>
                  <a:cubicBezTo>
                    <a:pt x="95" y="202"/>
                    <a:pt x="95" y="202"/>
                    <a:pt x="95" y="202"/>
                  </a:cubicBezTo>
                  <a:cubicBezTo>
                    <a:pt x="273" y="202"/>
                    <a:pt x="273" y="202"/>
                    <a:pt x="273" y="202"/>
                  </a:cubicBezTo>
                  <a:lnTo>
                    <a:pt x="273" y="379"/>
                  </a:lnTo>
                  <a:close/>
                  <a:moveTo>
                    <a:pt x="95" y="769"/>
                  </a:moveTo>
                  <a:cubicBezTo>
                    <a:pt x="273" y="769"/>
                    <a:pt x="273" y="769"/>
                    <a:pt x="273" y="769"/>
                  </a:cubicBezTo>
                  <a:cubicBezTo>
                    <a:pt x="273" y="911"/>
                    <a:pt x="273" y="911"/>
                    <a:pt x="273" y="911"/>
                  </a:cubicBezTo>
                  <a:cubicBezTo>
                    <a:pt x="95" y="911"/>
                    <a:pt x="95" y="911"/>
                    <a:pt x="95" y="911"/>
                  </a:cubicBezTo>
                  <a:lnTo>
                    <a:pt x="95" y="769"/>
                  </a:lnTo>
                  <a:close/>
                  <a:moveTo>
                    <a:pt x="95" y="581"/>
                  </a:moveTo>
                  <a:cubicBezTo>
                    <a:pt x="462" y="581"/>
                    <a:pt x="462" y="581"/>
                    <a:pt x="462" y="581"/>
                  </a:cubicBezTo>
                  <a:cubicBezTo>
                    <a:pt x="462" y="758"/>
                    <a:pt x="462" y="758"/>
                    <a:pt x="462" y="758"/>
                  </a:cubicBezTo>
                  <a:cubicBezTo>
                    <a:pt x="95" y="758"/>
                    <a:pt x="95" y="758"/>
                    <a:pt x="95" y="758"/>
                  </a:cubicBezTo>
                  <a:lnTo>
                    <a:pt x="95" y="581"/>
                  </a:lnTo>
                  <a:close/>
                  <a:moveTo>
                    <a:pt x="284" y="391"/>
                  </a:moveTo>
                  <a:cubicBezTo>
                    <a:pt x="462" y="391"/>
                    <a:pt x="462" y="391"/>
                    <a:pt x="462" y="391"/>
                  </a:cubicBezTo>
                  <a:cubicBezTo>
                    <a:pt x="462" y="568"/>
                    <a:pt x="462" y="568"/>
                    <a:pt x="462" y="568"/>
                  </a:cubicBezTo>
                  <a:cubicBezTo>
                    <a:pt x="284" y="568"/>
                    <a:pt x="284" y="568"/>
                    <a:pt x="284" y="568"/>
                  </a:cubicBezTo>
                  <a:lnTo>
                    <a:pt x="284" y="391"/>
                  </a:lnTo>
                  <a:close/>
                  <a:moveTo>
                    <a:pt x="273" y="568"/>
                  </a:moveTo>
                  <a:cubicBezTo>
                    <a:pt x="95" y="568"/>
                    <a:pt x="95" y="568"/>
                    <a:pt x="95" y="568"/>
                  </a:cubicBezTo>
                  <a:cubicBezTo>
                    <a:pt x="95" y="391"/>
                    <a:pt x="95" y="391"/>
                    <a:pt x="95" y="391"/>
                  </a:cubicBezTo>
                  <a:cubicBezTo>
                    <a:pt x="273" y="391"/>
                    <a:pt x="273" y="391"/>
                    <a:pt x="273" y="391"/>
                  </a:cubicBezTo>
                  <a:lnTo>
                    <a:pt x="273" y="568"/>
                  </a:lnTo>
                  <a:close/>
                  <a:moveTo>
                    <a:pt x="284" y="769"/>
                  </a:moveTo>
                  <a:cubicBezTo>
                    <a:pt x="462" y="769"/>
                    <a:pt x="462" y="769"/>
                    <a:pt x="462" y="769"/>
                  </a:cubicBezTo>
                  <a:cubicBezTo>
                    <a:pt x="462" y="911"/>
                    <a:pt x="462" y="911"/>
                    <a:pt x="462" y="911"/>
                  </a:cubicBezTo>
                  <a:cubicBezTo>
                    <a:pt x="284" y="911"/>
                    <a:pt x="284" y="911"/>
                    <a:pt x="284" y="911"/>
                  </a:cubicBezTo>
                  <a:lnTo>
                    <a:pt x="284" y="769"/>
                  </a:lnTo>
                  <a:close/>
                  <a:moveTo>
                    <a:pt x="462" y="202"/>
                  </a:moveTo>
                  <a:cubicBezTo>
                    <a:pt x="462" y="379"/>
                    <a:pt x="462" y="379"/>
                    <a:pt x="462" y="379"/>
                  </a:cubicBezTo>
                  <a:cubicBezTo>
                    <a:pt x="284" y="379"/>
                    <a:pt x="284" y="379"/>
                    <a:pt x="284" y="379"/>
                  </a:cubicBezTo>
                  <a:cubicBezTo>
                    <a:pt x="284" y="202"/>
                    <a:pt x="284" y="202"/>
                    <a:pt x="284" y="202"/>
                  </a:cubicBezTo>
                  <a:lnTo>
                    <a:pt x="462" y="202"/>
                  </a:lnTo>
                  <a:close/>
                </a:path>
              </a:pathLst>
            </a:custGeom>
            <a:solidFill>
              <a:srgbClr val="44546A"/>
            </a:solidFill>
            <a:ln>
              <a:noFill/>
            </a:ln>
          </p:spPr>
          <p:txBody>
            <a:bodyPr vert="horz" wrap="square" lIns="67213" tIns="33606" rIns="67213" bIns="33606" numCol="1" anchor="t" anchorCtr="0" compatLnSpc="1">
              <a:prstTxWarp prst="textNoShape">
                <a:avLst/>
              </a:prstTxWarp>
            </a:bodyPr>
            <a:lstStyle/>
            <a:p>
              <a:pPr defTabSz="685472">
                <a:defRPr/>
              </a:pPr>
              <a:endParaRPr lang="en-US" sz="1350" kern="0">
                <a:solidFill>
                  <a:srgbClr val="000000"/>
                </a:solidFill>
                <a:latin typeface="Calibri" panose="020F0502020204030204"/>
                <a:ea typeface="MS PGothic" charset="0"/>
              </a:endParaRPr>
            </a:p>
          </p:txBody>
        </p:sp>
        <p:grpSp>
          <p:nvGrpSpPr>
            <p:cNvPr id="199" name="Group 198"/>
            <p:cNvGrpSpPr/>
            <p:nvPr/>
          </p:nvGrpSpPr>
          <p:grpSpPr>
            <a:xfrm>
              <a:off x="3113588" y="4171950"/>
              <a:ext cx="460637" cy="324928"/>
              <a:chOff x="6432941" y="4098201"/>
              <a:chExt cx="709176" cy="500244"/>
            </a:xfrm>
          </p:grpSpPr>
          <p:sp>
            <p:nvSpPr>
              <p:cNvPr id="200" name="Rounded Rectangle 6"/>
              <p:cNvSpPr>
                <a:spLocks noChangeAspect="1"/>
              </p:cNvSpPr>
              <p:nvPr/>
            </p:nvSpPr>
            <p:spPr bwMode="black">
              <a:xfrm rot="16200000">
                <a:off x="6537407" y="3993735"/>
                <a:ext cx="500244" cy="709176"/>
              </a:xfrm>
              <a:custGeom>
                <a:avLst/>
                <a:gdLst/>
                <a:ahLst/>
                <a:cxnLst/>
                <a:rect l="l" t="t" r="r" b="b"/>
                <a:pathLst>
                  <a:path w="3286897" h="4658497">
                    <a:moveTo>
                      <a:pt x="1600200" y="4382531"/>
                    </a:moveTo>
                    <a:cubicBezTo>
                      <a:pt x="1600200" y="4367744"/>
                      <a:pt x="1588213" y="4355757"/>
                      <a:pt x="1573426" y="4355757"/>
                    </a:cubicBezTo>
                    <a:lnTo>
                      <a:pt x="811428" y="4355757"/>
                    </a:lnTo>
                    <a:cubicBezTo>
                      <a:pt x="796641" y="4355757"/>
                      <a:pt x="784654" y="4367744"/>
                      <a:pt x="784654" y="4382531"/>
                    </a:cubicBezTo>
                    <a:lnTo>
                      <a:pt x="784654" y="4489621"/>
                    </a:lnTo>
                    <a:cubicBezTo>
                      <a:pt x="784654" y="4504408"/>
                      <a:pt x="796641" y="4516395"/>
                      <a:pt x="811428" y="4516395"/>
                    </a:cubicBezTo>
                    <a:lnTo>
                      <a:pt x="1573426" y="4516395"/>
                    </a:lnTo>
                    <a:cubicBezTo>
                      <a:pt x="1588213" y="4516395"/>
                      <a:pt x="1600200" y="4504408"/>
                      <a:pt x="1600200" y="4489621"/>
                    </a:cubicBezTo>
                    <a:close/>
                    <a:moveTo>
                      <a:pt x="2502243" y="4382531"/>
                    </a:moveTo>
                    <a:cubicBezTo>
                      <a:pt x="2502243" y="4367744"/>
                      <a:pt x="2490256" y="4355757"/>
                      <a:pt x="2475469" y="4355757"/>
                    </a:cubicBezTo>
                    <a:lnTo>
                      <a:pt x="1713471" y="4355757"/>
                    </a:lnTo>
                    <a:cubicBezTo>
                      <a:pt x="1698684" y="4355757"/>
                      <a:pt x="1686697" y="4367744"/>
                      <a:pt x="1686697" y="4382531"/>
                    </a:cubicBezTo>
                    <a:lnTo>
                      <a:pt x="1686697" y="4489621"/>
                    </a:lnTo>
                    <a:cubicBezTo>
                      <a:pt x="1686697" y="4504408"/>
                      <a:pt x="1698684" y="4516395"/>
                      <a:pt x="1713471" y="4516395"/>
                    </a:cubicBezTo>
                    <a:lnTo>
                      <a:pt x="2475469" y="4516395"/>
                    </a:lnTo>
                    <a:cubicBezTo>
                      <a:pt x="2490256" y="4516395"/>
                      <a:pt x="2502243" y="4504408"/>
                      <a:pt x="2502243" y="4489621"/>
                    </a:cubicBezTo>
                    <a:close/>
                    <a:moveTo>
                      <a:pt x="3021231" y="480896"/>
                    </a:moveTo>
                    <a:cubicBezTo>
                      <a:pt x="3021231" y="375524"/>
                      <a:pt x="2935811" y="290104"/>
                      <a:pt x="2830439" y="290104"/>
                    </a:cubicBezTo>
                    <a:lnTo>
                      <a:pt x="444108" y="290104"/>
                    </a:lnTo>
                    <a:cubicBezTo>
                      <a:pt x="338736" y="290104"/>
                      <a:pt x="253316" y="375524"/>
                      <a:pt x="253316" y="480896"/>
                    </a:cubicBezTo>
                    <a:lnTo>
                      <a:pt x="253316" y="4029043"/>
                    </a:lnTo>
                    <a:cubicBezTo>
                      <a:pt x="253316" y="4134415"/>
                      <a:pt x="338736" y="4219835"/>
                      <a:pt x="444108" y="4219835"/>
                    </a:cubicBezTo>
                    <a:lnTo>
                      <a:pt x="2830439" y="4219835"/>
                    </a:lnTo>
                    <a:cubicBezTo>
                      <a:pt x="2935811" y="4219835"/>
                      <a:pt x="3021231" y="4134415"/>
                      <a:pt x="3021231" y="4029043"/>
                    </a:cubicBezTo>
                    <a:close/>
                    <a:moveTo>
                      <a:pt x="3286897" y="226566"/>
                    </a:moveTo>
                    <a:lnTo>
                      <a:pt x="3286897" y="4431931"/>
                    </a:lnTo>
                    <a:cubicBezTo>
                      <a:pt x="3286897" y="4557060"/>
                      <a:pt x="3185460" y="4658497"/>
                      <a:pt x="3060331" y="4658497"/>
                    </a:cubicBezTo>
                    <a:lnTo>
                      <a:pt x="226566" y="4658497"/>
                    </a:lnTo>
                    <a:cubicBezTo>
                      <a:pt x="101437" y="4658497"/>
                      <a:pt x="0" y="4557060"/>
                      <a:pt x="0" y="4431931"/>
                    </a:cubicBezTo>
                    <a:lnTo>
                      <a:pt x="0" y="226566"/>
                    </a:lnTo>
                    <a:cubicBezTo>
                      <a:pt x="0" y="101437"/>
                      <a:pt x="101437" y="0"/>
                      <a:pt x="226566" y="0"/>
                    </a:cubicBezTo>
                    <a:lnTo>
                      <a:pt x="3060331" y="0"/>
                    </a:lnTo>
                    <a:cubicBezTo>
                      <a:pt x="3185460" y="0"/>
                      <a:pt x="3286897" y="101437"/>
                      <a:pt x="3286897" y="226566"/>
                    </a:cubicBezTo>
                    <a:close/>
                  </a:path>
                </a:pathLst>
              </a:custGeom>
              <a:solidFill>
                <a:srgbClr val="44546A"/>
              </a:solidFill>
              <a:ln w="12700" cap="flat" cmpd="sng" algn="ctr">
                <a:noFill/>
                <a:prstDash val="solid"/>
                <a:miter lim="800000"/>
                <a:headEnd type="none" w="med" len="med"/>
                <a:tailEnd type="none" w="med" len="med"/>
              </a:ln>
              <a:effectLst/>
            </p:spPr>
            <p:txBody>
              <a:bodyPr vert="horz" wrap="square" lIns="60496" tIns="30248" rIns="60496" bIns="30248" numCol="1" rtlCol="0" anchor="ctr" anchorCtr="0" compatLnSpc="1">
                <a:prstTxWarp prst="textNoShape">
                  <a:avLst/>
                </a:prstTxWarp>
              </a:bodyPr>
              <a:lstStyle/>
              <a:p>
                <a:pPr defTabSz="544401">
                  <a:defRPr/>
                </a:pPr>
                <a:endParaRPr lang="en-US" sz="1350" kern="0" spc="-90" dirty="0">
                  <a:solidFill>
                    <a:srgbClr val="000000">
                      <a:lumMod val="50000"/>
                    </a:srgbClr>
                  </a:solidFill>
                  <a:latin typeface="Segoe Light" pitchFamily="34" charset="0"/>
                  <a:ea typeface="MS PGothic" charset="0"/>
                </a:endParaRPr>
              </a:p>
            </p:txBody>
          </p:sp>
          <p:sp>
            <p:nvSpPr>
              <p:cNvPr id="201" name="Freeform 6"/>
              <p:cNvSpPr>
                <a:spLocks noEditPoints="1"/>
              </p:cNvSpPr>
              <p:nvPr/>
            </p:nvSpPr>
            <p:spPr bwMode="auto">
              <a:xfrm rot="5400000">
                <a:off x="6590383" y="4115019"/>
                <a:ext cx="329607" cy="503240"/>
              </a:xfrm>
              <a:custGeom>
                <a:avLst/>
                <a:gdLst>
                  <a:gd name="T0" fmla="*/ 448 w 448"/>
                  <a:gd name="T1" fmla="*/ 0 h 684"/>
                  <a:gd name="T2" fmla="*/ 448 w 448"/>
                  <a:gd name="T3" fmla="*/ 207 h 684"/>
                  <a:gd name="T4" fmla="*/ 241 w 448"/>
                  <a:gd name="T5" fmla="*/ 207 h 684"/>
                  <a:gd name="T6" fmla="*/ 241 w 448"/>
                  <a:gd name="T7" fmla="*/ 0 h 684"/>
                  <a:gd name="T8" fmla="*/ 448 w 448"/>
                  <a:gd name="T9" fmla="*/ 0 h 684"/>
                  <a:gd name="T10" fmla="*/ 241 w 448"/>
                  <a:gd name="T11" fmla="*/ 238 h 684"/>
                  <a:gd name="T12" fmla="*/ 241 w 448"/>
                  <a:gd name="T13" fmla="*/ 446 h 684"/>
                  <a:gd name="T14" fmla="*/ 448 w 448"/>
                  <a:gd name="T15" fmla="*/ 446 h 684"/>
                  <a:gd name="T16" fmla="*/ 448 w 448"/>
                  <a:gd name="T17" fmla="*/ 238 h 684"/>
                  <a:gd name="T18" fmla="*/ 241 w 448"/>
                  <a:gd name="T19" fmla="*/ 238 h 684"/>
                  <a:gd name="T20" fmla="*/ 0 w 448"/>
                  <a:gd name="T21" fmla="*/ 0 h 684"/>
                  <a:gd name="T22" fmla="*/ 0 w 448"/>
                  <a:gd name="T23" fmla="*/ 207 h 684"/>
                  <a:gd name="T24" fmla="*/ 210 w 448"/>
                  <a:gd name="T25" fmla="*/ 207 h 684"/>
                  <a:gd name="T26" fmla="*/ 210 w 448"/>
                  <a:gd name="T27" fmla="*/ 0 h 684"/>
                  <a:gd name="T28" fmla="*/ 0 w 448"/>
                  <a:gd name="T29" fmla="*/ 0 h 684"/>
                  <a:gd name="T30" fmla="*/ 0 w 448"/>
                  <a:gd name="T31" fmla="*/ 238 h 684"/>
                  <a:gd name="T32" fmla="*/ 0 w 448"/>
                  <a:gd name="T33" fmla="*/ 446 h 684"/>
                  <a:gd name="T34" fmla="*/ 210 w 448"/>
                  <a:gd name="T35" fmla="*/ 446 h 684"/>
                  <a:gd name="T36" fmla="*/ 210 w 448"/>
                  <a:gd name="T37" fmla="*/ 238 h 684"/>
                  <a:gd name="T38" fmla="*/ 0 w 448"/>
                  <a:gd name="T39" fmla="*/ 238 h 684"/>
                  <a:gd name="T40" fmla="*/ 0 w 448"/>
                  <a:gd name="T41" fmla="*/ 477 h 684"/>
                  <a:gd name="T42" fmla="*/ 0 w 448"/>
                  <a:gd name="T43" fmla="*/ 684 h 684"/>
                  <a:gd name="T44" fmla="*/ 448 w 448"/>
                  <a:gd name="T45" fmla="*/ 684 h 684"/>
                  <a:gd name="T46" fmla="*/ 448 w 448"/>
                  <a:gd name="T47" fmla="*/ 477 h 684"/>
                  <a:gd name="T48" fmla="*/ 0 w 448"/>
                  <a:gd name="T49" fmla="*/ 477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48" h="684">
                    <a:moveTo>
                      <a:pt x="448" y="0"/>
                    </a:moveTo>
                    <a:lnTo>
                      <a:pt x="448" y="207"/>
                    </a:lnTo>
                    <a:lnTo>
                      <a:pt x="241" y="207"/>
                    </a:lnTo>
                    <a:lnTo>
                      <a:pt x="241" y="0"/>
                    </a:lnTo>
                    <a:lnTo>
                      <a:pt x="448" y="0"/>
                    </a:lnTo>
                    <a:close/>
                    <a:moveTo>
                      <a:pt x="241" y="238"/>
                    </a:moveTo>
                    <a:lnTo>
                      <a:pt x="241" y="446"/>
                    </a:lnTo>
                    <a:lnTo>
                      <a:pt x="448" y="446"/>
                    </a:lnTo>
                    <a:lnTo>
                      <a:pt x="448" y="238"/>
                    </a:lnTo>
                    <a:lnTo>
                      <a:pt x="241" y="238"/>
                    </a:lnTo>
                    <a:close/>
                    <a:moveTo>
                      <a:pt x="0" y="0"/>
                    </a:moveTo>
                    <a:lnTo>
                      <a:pt x="0" y="207"/>
                    </a:lnTo>
                    <a:lnTo>
                      <a:pt x="210" y="207"/>
                    </a:lnTo>
                    <a:lnTo>
                      <a:pt x="210" y="0"/>
                    </a:lnTo>
                    <a:lnTo>
                      <a:pt x="0" y="0"/>
                    </a:lnTo>
                    <a:close/>
                    <a:moveTo>
                      <a:pt x="0" y="238"/>
                    </a:moveTo>
                    <a:lnTo>
                      <a:pt x="0" y="446"/>
                    </a:lnTo>
                    <a:lnTo>
                      <a:pt x="210" y="446"/>
                    </a:lnTo>
                    <a:lnTo>
                      <a:pt x="210" y="238"/>
                    </a:lnTo>
                    <a:lnTo>
                      <a:pt x="0" y="238"/>
                    </a:lnTo>
                    <a:close/>
                    <a:moveTo>
                      <a:pt x="0" y="477"/>
                    </a:moveTo>
                    <a:lnTo>
                      <a:pt x="0" y="684"/>
                    </a:lnTo>
                    <a:lnTo>
                      <a:pt x="448" y="684"/>
                    </a:lnTo>
                    <a:lnTo>
                      <a:pt x="448" y="477"/>
                    </a:lnTo>
                    <a:lnTo>
                      <a:pt x="0" y="477"/>
                    </a:lnTo>
                    <a:close/>
                  </a:path>
                </a:pathLst>
              </a:custGeom>
              <a:solidFill>
                <a:srgbClr val="505050"/>
              </a:solidFill>
              <a:ln>
                <a:noFill/>
              </a:ln>
            </p:spPr>
            <p:txBody>
              <a:bodyPr vert="horz" wrap="square" lIns="67210" tIns="33605" rIns="67210" bIns="33605" numCol="1" anchor="t" anchorCtr="0" compatLnSpc="1">
                <a:prstTxWarp prst="textNoShape">
                  <a:avLst/>
                </a:prstTxWarp>
              </a:bodyPr>
              <a:lstStyle/>
              <a:p>
                <a:pPr defTabSz="671873">
                  <a:defRPr/>
                </a:pPr>
                <a:endParaRPr lang="en-US" sz="1250" kern="0" dirty="0">
                  <a:solidFill>
                    <a:srgbClr val="000000"/>
                  </a:solidFill>
                  <a:latin typeface="Calibri" panose="020F0502020204030204"/>
                  <a:ea typeface="MS PGothic" charset="0"/>
                </a:endParaRPr>
              </a:p>
            </p:txBody>
          </p:sp>
        </p:grpSp>
      </p:grpSp>
      <p:sp>
        <p:nvSpPr>
          <p:cNvPr id="202" name="Freeform 30"/>
          <p:cNvSpPr>
            <a:spLocks noChangeAspect="1" noEditPoints="1"/>
          </p:cNvSpPr>
          <p:nvPr/>
        </p:nvSpPr>
        <p:spPr bwMode="auto">
          <a:xfrm>
            <a:off x="3038542" y="4369899"/>
            <a:ext cx="107162" cy="165370"/>
          </a:xfrm>
          <a:custGeom>
            <a:avLst/>
            <a:gdLst>
              <a:gd name="T0" fmla="*/ 115 w 191"/>
              <a:gd name="T1" fmla="*/ 158 h 225"/>
              <a:gd name="T2" fmla="*/ 132 w 191"/>
              <a:gd name="T3" fmla="*/ 185 h 225"/>
              <a:gd name="T4" fmla="*/ 21 w 191"/>
              <a:gd name="T5" fmla="*/ 185 h 225"/>
              <a:gd name="T6" fmla="*/ 0 w 191"/>
              <a:gd name="T7" fmla="*/ 164 h 225"/>
              <a:gd name="T8" fmla="*/ 0 w 191"/>
              <a:gd name="T9" fmla="*/ 21 h 225"/>
              <a:gd name="T10" fmla="*/ 21 w 191"/>
              <a:gd name="T11" fmla="*/ 0 h 225"/>
              <a:gd name="T12" fmla="*/ 163 w 191"/>
              <a:gd name="T13" fmla="*/ 0 h 225"/>
              <a:gd name="T14" fmla="*/ 185 w 191"/>
              <a:gd name="T15" fmla="*/ 21 h 225"/>
              <a:gd name="T16" fmla="*/ 185 w 191"/>
              <a:gd name="T17" fmla="*/ 164 h 225"/>
              <a:gd name="T18" fmla="*/ 181 w 191"/>
              <a:gd name="T19" fmla="*/ 175 h 225"/>
              <a:gd name="T20" fmla="*/ 154 w 191"/>
              <a:gd name="T21" fmla="*/ 133 h 225"/>
              <a:gd name="T22" fmla="*/ 157 w 191"/>
              <a:gd name="T23" fmla="*/ 63 h 225"/>
              <a:gd name="T24" fmla="*/ 70 w 191"/>
              <a:gd name="T25" fmla="*/ 43 h 225"/>
              <a:gd name="T26" fmla="*/ 51 w 191"/>
              <a:gd name="T27" fmla="*/ 130 h 225"/>
              <a:gd name="T28" fmla="*/ 115 w 191"/>
              <a:gd name="T29" fmla="*/ 158 h 225"/>
              <a:gd name="T30" fmla="*/ 183 w 191"/>
              <a:gd name="T31" fmla="*/ 221 h 225"/>
              <a:gd name="T32" fmla="*/ 165 w 191"/>
              <a:gd name="T33" fmla="*/ 217 h 225"/>
              <a:gd name="T34" fmla="*/ 120 w 191"/>
              <a:gd name="T35" fmla="*/ 146 h 225"/>
              <a:gd name="T36" fmla="*/ 59 w 191"/>
              <a:gd name="T37" fmla="*/ 124 h 225"/>
              <a:gd name="T38" fmla="*/ 75 w 191"/>
              <a:gd name="T39" fmla="*/ 52 h 225"/>
              <a:gd name="T40" fmla="*/ 148 w 191"/>
              <a:gd name="T41" fmla="*/ 68 h 225"/>
              <a:gd name="T42" fmla="*/ 142 w 191"/>
              <a:gd name="T43" fmla="*/ 132 h 225"/>
              <a:gd name="T44" fmla="*/ 187 w 191"/>
              <a:gd name="T45" fmla="*/ 203 h 225"/>
              <a:gd name="T46" fmla="*/ 183 w 191"/>
              <a:gd name="T47" fmla="*/ 221 h 225"/>
              <a:gd name="T48" fmla="*/ 144 w 191"/>
              <a:gd name="T49" fmla="*/ 71 h 225"/>
              <a:gd name="T50" fmla="*/ 78 w 191"/>
              <a:gd name="T51" fmla="*/ 56 h 225"/>
              <a:gd name="T52" fmla="*/ 64 w 191"/>
              <a:gd name="T53" fmla="*/ 122 h 225"/>
              <a:gd name="T54" fmla="*/ 129 w 191"/>
              <a:gd name="T55" fmla="*/ 136 h 225"/>
              <a:gd name="T56" fmla="*/ 144 w 191"/>
              <a:gd name="T57" fmla="*/ 71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91" h="225">
                <a:moveTo>
                  <a:pt x="115" y="158"/>
                </a:moveTo>
                <a:cubicBezTo>
                  <a:pt x="132" y="185"/>
                  <a:pt x="132" y="185"/>
                  <a:pt x="132" y="185"/>
                </a:cubicBezTo>
                <a:cubicBezTo>
                  <a:pt x="21" y="185"/>
                  <a:pt x="21" y="185"/>
                  <a:pt x="21" y="185"/>
                </a:cubicBezTo>
                <a:cubicBezTo>
                  <a:pt x="9" y="185"/>
                  <a:pt x="0" y="175"/>
                  <a:pt x="0" y="164"/>
                </a:cubicBezTo>
                <a:cubicBezTo>
                  <a:pt x="0" y="21"/>
                  <a:pt x="0" y="21"/>
                  <a:pt x="0" y="21"/>
                </a:cubicBezTo>
                <a:cubicBezTo>
                  <a:pt x="0" y="9"/>
                  <a:pt x="9" y="0"/>
                  <a:pt x="21" y="0"/>
                </a:cubicBezTo>
                <a:cubicBezTo>
                  <a:pt x="163" y="0"/>
                  <a:pt x="163" y="0"/>
                  <a:pt x="163" y="0"/>
                </a:cubicBezTo>
                <a:cubicBezTo>
                  <a:pt x="175" y="0"/>
                  <a:pt x="185" y="9"/>
                  <a:pt x="185" y="21"/>
                </a:cubicBezTo>
                <a:cubicBezTo>
                  <a:pt x="185" y="164"/>
                  <a:pt x="185" y="164"/>
                  <a:pt x="185" y="164"/>
                </a:cubicBezTo>
                <a:cubicBezTo>
                  <a:pt x="185" y="168"/>
                  <a:pt x="183" y="172"/>
                  <a:pt x="181" y="175"/>
                </a:cubicBezTo>
                <a:cubicBezTo>
                  <a:pt x="154" y="133"/>
                  <a:pt x="154" y="133"/>
                  <a:pt x="154" y="133"/>
                </a:cubicBezTo>
                <a:cubicBezTo>
                  <a:pt x="169" y="112"/>
                  <a:pt x="170" y="84"/>
                  <a:pt x="157" y="63"/>
                </a:cubicBezTo>
                <a:cubicBezTo>
                  <a:pt x="138" y="33"/>
                  <a:pt x="99" y="25"/>
                  <a:pt x="70" y="43"/>
                </a:cubicBezTo>
                <a:cubicBezTo>
                  <a:pt x="41" y="62"/>
                  <a:pt x="32" y="101"/>
                  <a:pt x="51" y="130"/>
                </a:cubicBezTo>
                <a:cubicBezTo>
                  <a:pt x="65" y="152"/>
                  <a:pt x="90" y="163"/>
                  <a:pt x="115" y="158"/>
                </a:cubicBezTo>
                <a:close/>
                <a:moveTo>
                  <a:pt x="183" y="221"/>
                </a:moveTo>
                <a:cubicBezTo>
                  <a:pt x="177" y="225"/>
                  <a:pt x="169" y="223"/>
                  <a:pt x="165" y="217"/>
                </a:cubicBezTo>
                <a:cubicBezTo>
                  <a:pt x="120" y="146"/>
                  <a:pt x="120" y="146"/>
                  <a:pt x="120" y="146"/>
                </a:cubicBezTo>
                <a:cubicBezTo>
                  <a:pt x="98" y="153"/>
                  <a:pt x="72" y="145"/>
                  <a:pt x="59" y="124"/>
                </a:cubicBezTo>
                <a:cubicBezTo>
                  <a:pt x="44" y="100"/>
                  <a:pt x="51" y="67"/>
                  <a:pt x="75" y="52"/>
                </a:cubicBezTo>
                <a:cubicBezTo>
                  <a:pt x="100" y="36"/>
                  <a:pt x="132" y="44"/>
                  <a:pt x="148" y="68"/>
                </a:cubicBezTo>
                <a:cubicBezTo>
                  <a:pt x="161" y="89"/>
                  <a:pt x="158" y="115"/>
                  <a:pt x="142" y="132"/>
                </a:cubicBezTo>
                <a:cubicBezTo>
                  <a:pt x="187" y="203"/>
                  <a:pt x="187" y="203"/>
                  <a:pt x="187" y="203"/>
                </a:cubicBezTo>
                <a:cubicBezTo>
                  <a:pt x="191" y="209"/>
                  <a:pt x="189" y="217"/>
                  <a:pt x="183" y="221"/>
                </a:cubicBezTo>
                <a:close/>
                <a:moveTo>
                  <a:pt x="144" y="71"/>
                </a:moveTo>
                <a:cubicBezTo>
                  <a:pt x="129" y="49"/>
                  <a:pt x="100" y="42"/>
                  <a:pt x="78" y="56"/>
                </a:cubicBezTo>
                <a:cubicBezTo>
                  <a:pt x="56" y="70"/>
                  <a:pt x="50" y="100"/>
                  <a:pt x="64" y="122"/>
                </a:cubicBezTo>
                <a:cubicBezTo>
                  <a:pt x="78" y="144"/>
                  <a:pt x="107" y="150"/>
                  <a:pt x="129" y="136"/>
                </a:cubicBezTo>
                <a:cubicBezTo>
                  <a:pt x="151" y="122"/>
                  <a:pt x="158" y="93"/>
                  <a:pt x="144" y="71"/>
                </a:cubicBezTo>
                <a:close/>
              </a:path>
            </a:pathLst>
          </a:custGeom>
          <a:solidFill>
            <a:srgbClr val="505050"/>
          </a:solidFill>
          <a:ln>
            <a:noFill/>
          </a:ln>
        </p:spPr>
        <p:txBody>
          <a:bodyPr vert="horz" wrap="square" lIns="67213" tIns="33606" rIns="67213" bIns="33606" numCol="1" anchor="t" anchorCtr="0" compatLnSpc="1">
            <a:prstTxWarp prst="textNoShape">
              <a:avLst/>
            </a:prstTxWarp>
          </a:bodyPr>
          <a:lstStyle/>
          <a:p>
            <a:pPr defTabSz="671873"/>
            <a:endParaRPr lang="en-US" sz="1250">
              <a:solidFill>
                <a:srgbClr val="000000"/>
              </a:solidFill>
              <a:latin typeface="Calibri" panose="020F0502020204030204"/>
              <a:ea typeface="MS PGothic" charset="0"/>
            </a:endParaRPr>
          </a:p>
        </p:txBody>
      </p:sp>
      <p:grpSp>
        <p:nvGrpSpPr>
          <p:cNvPr id="203" name="Group 202"/>
          <p:cNvGrpSpPr/>
          <p:nvPr/>
        </p:nvGrpSpPr>
        <p:grpSpPr>
          <a:xfrm>
            <a:off x="2996168" y="4055023"/>
            <a:ext cx="202524" cy="119648"/>
            <a:chOff x="5416550" y="3144838"/>
            <a:chExt cx="1352550" cy="565151"/>
          </a:xfrm>
          <a:solidFill>
            <a:srgbClr val="505050"/>
          </a:solidFill>
        </p:grpSpPr>
        <p:sp>
          <p:nvSpPr>
            <p:cNvPr id="204" name="Freeform 21"/>
            <p:cNvSpPr>
              <a:spLocks/>
            </p:cNvSpPr>
            <p:nvPr/>
          </p:nvSpPr>
          <p:spPr bwMode="auto">
            <a:xfrm>
              <a:off x="5435600" y="3144838"/>
              <a:ext cx="1333500" cy="561975"/>
            </a:xfrm>
            <a:custGeom>
              <a:avLst/>
              <a:gdLst>
                <a:gd name="T0" fmla="*/ 316 w 353"/>
                <a:gd name="T1" fmla="*/ 100 h 147"/>
                <a:gd name="T2" fmla="*/ 314 w 353"/>
                <a:gd name="T3" fmla="*/ 97 h 147"/>
                <a:gd name="T4" fmla="*/ 351 w 353"/>
                <a:gd name="T5" fmla="*/ 74 h 147"/>
                <a:gd name="T6" fmla="*/ 47 w 353"/>
                <a:gd name="T7" fmla="*/ 0 h 147"/>
                <a:gd name="T8" fmla="*/ 0 w 353"/>
                <a:gd name="T9" fmla="*/ 16 h 147"/>
                <a:gd name="T10" fmla="*/ 1 w 353"/>
                <a:gd name="T11" fmla="*/ 17 h 147"/>
                <a:gd name="T12" fmla="*/ 304 w 353"/>
                <a:gd name="T13" fmla="*/ 98 h 147"/>
                <a:gd name="T14" fmla="*/ 312 w 353"/>
                <a:gd name="T15" fmla="*/ 108 h 147"/>
                <a:gd name="T16" fmla="*/ 312 w 353"/>
                <a:gd name="T17" fmla="*/ 144 h 147"/>
                <a:gd name="T18" fmla="*/ 312 w 353"/>
                <a:gd name="T19" fmla="*/ 147 h 147"/>
                <a:gd name="T20" fmla="*/ 353 w 353"/>
                <a:gd name="T21" fmla="*/ 77 h 147"/>
                <a:gd name="T22" fmla="*/ 316 w 353"/>
                <a:gd name="T23" fmla="*/ 10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3" h="147">
                  <a:moveTo>
                    <a:pt x="316" y="100"/>
                  </a:moveTo>
                  <a:cubicBezTo>
                    <a:pt x="314" y="97"/>
                    <a:pt x="314" y="97"/>
                    <a:pt x="314" y="97"/>
                  </a:cubicBezTo>
                  <a:cubicBezTo>
                    <a:pt x="351" y="74"/>
                    <a:pt x="351" y="74"/>
                    <a:pt x="351" y="74"/>
                  </a:cubicBezTo>
                  <a:cubicBezTo>
                    <a:pt x="47" y="0"/>
                    <a:pt x="47" y="0"/>
                    <a:pt x="47" y="0"/>
                  </a:cubicBezTo>
                  <a:cubicBezTo>
                    <a:pt x="0" y="16"/>
                    <a:pt x="0" y="16"/>
                    <a:pt x="0" y="16"/>
                  </a:cubicBezTo>
                  <a:cubicBezTo>
                    <a:pt x="1" y="16"/>
                    <a:pt x="1" y="16"/>
                    <a:pt x="1" y="17"/>
                  </a:cubicBezTo>
                  <a:cubicBezTo>
                    <a:pt x="304" y="98"/>
                    <a:pt x="304" y="98"/>
                    <a:pt x="304" y="98"/>
                  </a:cubicBezTo>
                  <a:cubicBezTo>
                    <a:pt x="309" y="99"/>
                    <a:pt x="312" y="104"/>
                    <a:pt x="312" y="108"/>
                  </a:cubicBezTo>
                  <a:cubicBezTo>
                    <a:pt x="312" y="144"/>
                    <a:pt x="312" y="144"/>
                    <a:pt x="312" y="144"/>
                  </a:cubicBezTo>
                  <a:cubicBezTo>
                    <a:pt x="312" y="145"/>
                    <a:pt x="312" y="146"/>
                    <a:pt x="312" y="147"/>
                  </a:cubicBezTo>
                  <a:cubicBezTo>
                    <a:pt x="347" y="128"/>
                    <a:pt x="352" y="86"/>
                    <a:pt x="353" y="77"/>
                  </a:cubicBezTo>
                  <a:lnTo>
                    <a:pt x="316" y="1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13" tIns="33606" rIns="67213" bIns="33606" numCol="1" anchor="t" anchorCtr="0" compatLnSpc="1">
              <a:prstTxWarp prst="textNoShape">
                <a:avLst/>
              </a:prstTxWarp>
            </a:bodyPr>
            <a:lstStyle/>
            <a:p>
              <a:pPr defTabSz="671873"/>
              <a:endParaRPr lang="en-US" sz="1250">
                <a:solidFill>
                  <a:srgbClr val="000000"/>
                </a:solidFill>
                <a:latin typeface="Calibri" panose="020F0502020204030204"/>
                <a:ea typeface="MS PGothic" charset="0"/>
              </a:endParaRPr>
            </a:p>
          </p:txBody>
        </p:sp>
        <p:sp>
          <p:nvSpPr>
            <p:cNvPr id="205" name="Freeform 22"/>
            <p:cNvSpPr>
              <a:spLocks noEditPoints="1"/>
            </p:cNvSpPr>
            <p:nvPr/>
          </p:nvSpPr>
          <p:spPr bwMode="auto">
            <a:xfrm>
              <a:off x="5416550" y="3216276"/>
              <a:ext cx="1185863" cy="493713"/>
            </a:xfrm>
            <a:custGeom>
              <a:avLst/>
              <a:gdLst>
                <a:gd name="T0" fmla="*/ 308 w 314"/>
                <a:gd name="T1" fmla="*/ 82 h 129"/>
                <a:gd name="T2" fmla="*/ 5 w 314"/>
                <a:gd name="T3" fmla="*/ 0 h 129"/>
                <a:gd name="T4" fmla="*/ 4 w 314"/>
                <a:gd name="T5" fmla="*/ 0 h 129"/>
                <a:gd name="T6" fmla="*/ 0 w 314"/>
                <a:gd name="T7" fmla="*/ 4 h 129"/>
                <a:gd name="T8" fmla="*/ 0 w 314"/>
                <a:gd name="T9" fmla="*/ 40 h 129"/>
                <a:gd name="T10" fmla="*/ 6 w 314"/>
                <a:gd name="T11" fmla="*/ 48 h 129"/>
                <a:gd name="T12" fmla="*/ 309 w 314"/>
                <a:gd name="T13" fmla="*/ 129 h 129"/>
                <a:gd name="T14" fmla="*/ 313 w 314"/>
                <a:gd name="T15" fmla="*/ 128 h 129"/>
                <a:gd name="T16" fmla="*/ 314 w 314"/>
                <a:gd name="T17" fmla="*/ 125 h 129"/>
                <a:gd name="T18" fmla="*/ 314 w 314"/>
                <a:gd name="T19" fmla="*/ 89 h 129"/>
                <a:gd name="T20" fmla="*/ 308 w 314"/>
                <a:gd name="T21" fmla="*/ 82 h 129"/>
                <a:gd name="T22" fmla="*/ 72 w 314"/>
                <a:gd name="T23" fmla="*/ 54 h 129"/>
                <a:gd name="T24" fmla="*/ 60 w 314"/>
                <a:gd name="T25" fmla="*/ 39 h 129"/>
                <a:gd name="T26" fmla="*/ 72 w 314"/>
                <a:gd name="T27" fmla="*/ 30 h 129"/>
                <a:gd name="T28" fmla="*/ 84 w 314"/>
                <a:gd name="T29" fmla="*/ 45 h 129"/>
                <a:gd name="T30" fmla="*/ 72 w 314"/>
                <a:gd name="T31" fmla="*/ 54 h 129"/>
                <a:gd name="T32" fmla="*/ 139 w 314"/>
                <a:gd name="T33" fmla="*/ 72 h 129"/>
                <a:gd name="T34" fmla="*/ 127 w 314"/>
                <a:gd name="T35" fmla="*/ 57 h 129"/>
                <a:gd name="T36" fmla="*/ 139 w 314"/>
                <a:gd name="T37" fmla="*/ 48 h 129"/>
                <a:gd name="T38" fmla="*/ 151 w 314"/>
                <a:gd name="T39" fmla="*/ 63 h 129"/>
                <a:gd name="T40" fmla="*/ 139 w 314"/>
                <a:gd name="T41" fmla="*/ 72 h 129"/>
                <a:gd name="T42" fmla="*/ 175 w 314"/>
                <a:gd name="T43" fmla="*/ 82 h 129"/>
                <a:gd name="T44" fmla="*/ 163 w 314"/>
                <a:gd name="T45" fmla="*/ 66 h 129"/>
                <a:gd name="T46" fmla="*/ 175 w 314"/>
                <a:gd name="T47" fmla="*/ 57 h 129"/>
                <a:gd name="T48" fmla="*/ 188 w 314"/>
                <a:gd name="T49" fmla="*/ 73 h 129"/>
                <a:gd name="T50" fmla="*/ 175 w 314"/>
                <a:gd name="T51" fmla="*/ 8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14" h="129">
                  <a:moveTo>
                    <a:pt x="308" y="82"/>
                  </a:moveTo>
                  <a:cubicBezTo>
                    <a:pt x="5" y="0"/>
                    <a:pt x="5" y="0"/>
                    <a:pt x="5" y="0"/>
                  </a:cubicBezTo>
                  <a:cubicBezTo>
                    <a:pt x="5" y="0"/>
                    <a:pt x="4" y="0"/>
                    <a:pt x="4" y="0"/>
                  </a:cubicBezTo>
                  <a:cubicBezTo>
                    <a:pt x="2" y="0"/>
                    <a:pt x="0" y="2"/>
                    <a:pt x="0" y="4"/>
                  </a:cubicBezTo>
                  <a:cubicBezTo>
                    <a:pt x="0" y="40"/>
                    <a:pt x="0" y="40"/>
                    <a:pt x="0" y="40"/>
                  </a:cubicBezTo>
                  <a:cubicBezTo>
                    <a:pt x="0" y="43"/>
                    <a:pt x="3" y="47"/>
                    <a:pt x="6" y="48"/>
                  </a:cubicBezTo>
                  <a:cubicBezTo>
                    <a:pt x="309" y="129"/>
                    <a:pt x="309" y="129"/>
                    <a:pt x="309" y="129"/>
                  </a:cubicBezTo>
                  <a:cubicBezTo>
                    <a:pt x="311" y="129"/>
                    <a:pt x="312" y="129"/>
                    <a:pt x="313" y="128"/>
                  </a:cubicBezTo>
                  <a:cubicBezTo>
                    <a:pt x="314" y="127"/>
                    <a:pt x="314" y="126"/>
                    <a:pt x="314" y="125"/>
                  </a:cubicBezTo>
                  <a:cubicBezTo>
                    <a:pt x="314" y="89"/>
                    <a:pt x="314" y="89"/>
                    <a:pt x="314" y="89"/>
                  </a:cubicBezTo>
                  <a:cubicBezTo>
                    <a:pt x="314" y="86"/>
                    <a:pt x="311" y="82"/>
                    <a:pt x="308" y="82"/>
                  </a:cubicBezTo>
                  <a:close/>
                  <a:moveTo>
                    <a:pt x="72" y="54"/>
                  </a:moveTo>
                  <a:cubicBezTo>
                    <a:pt x="65" y="52"/>
                    <a:pt x="60" y="45"/>
                    <a:pt x="60" y="39"/>
                  </a:cubicBezTo>
                  <a:cubicBezTo>
                    <a:pt x="60" y="32"/>
                    <a:pt x="65" y="28"/>
                    <a:pt x="72" y="30"/>
                  </a:cubicBezTo>
                  <a:cubicBezTo>
                    <a:pt x="79" y="31"/>
                    <a:pt x="84" y="38"/>
                    <a:pt x="84" y="45"/>
                  </a:cubicBezTo>
                  <a:cubicBezTo>
                    <a:pt x="84" y="52"/>
                    <a:pt x="79" y="56"/>
                    <a:pt x="72" y="54"/>
                  </a:cubicBezTo>
                  <a:close/>
                  <a:moveTo>
                    <a:pt x="139" y="72"/>
                  </a:moveTo>
                  <a:cubicBezTo>
                    <a:pt x="132" y="70"/>
                    <a:pt x="127" y="63"/>
                    <a:pt x="127" y="57"/>
                  </a:cubicBezTo>
                  <a:cubicBezTo>
                    <a:pt x="127" y="50"/>
                    <a:pt x="132" y="46"/>
                    <a:pt x="139" y="48"/>
                  </a:cubicBezTo>
                  <a:cubicBezTo>
                    <a:pt x="146" y="49"/>
                    <a:pt x="151" y="56"/>
                    <a:pt x="151" y="63"/>
                  </a:cubicBezTo>
                  <a:cubicBezTo>
                    <a:pt x="151" y="70"/>
                    <a:pt x="146" y="74"/>
                    <a:pt x="139" y="72"/>
                  </a:cubicBezTo>
                  <a:close/>
                  <a:moveTo>
                    <a:pt x="175" y="82"/>
                  </a:moveTo>
                  <a:cubicBezTo>
                    <a:pt x="169" y="80"/>
                    <a:pt x="163" y="73"/>
                    <a:pt x="163" y="66"/>
                  </a:cubicBezTo>
                  <a:cubicBezTo>
                    <a:pt x="163" y="60"/>
                    <a:pt x="169" y="56"/>
                    <a:pt x="175" y="57"/>
                  </a:cubicBezTo>
                  <a:cubicBezTo>
                    <a:pt x="182" y="59"/>
                    <a:pt x="188" y="66"/>
                    <a:pt x="188" y="73"/>
                  </a:cubicBezTo>
                  <a:cubicBezTo>
                    <a:pt x="188" y="80"/>
                    <a:pt x="182" y="84"/>
                    <a:pt x="175" y="8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13" tIns="33606" rIns="67213" bIns="33606" numCol="1" anchor="t" anchorCtr="0" compatLnSpc="1">
              <a:prstTxWarp prst="textNoShape">
                <a:avLst/>
              </a:prstTxWarp>
            </a:bodyPr>
            <a:lstStyle/>
            <a:p>
              <a:pPr defTabSz="671873"/>
              <a:endParaRPr lang="en-US" sz="1250">
                <a:solidFill>
                  <a:srgbClr val="000000"/>
                </a:solidFill>
                <a:latin typeface="Calibri" panose="020F0502020204030204"/>
                <a:ea typeface="MS PGothic" charset="0"/>
              </a:endParaRPr>
            </a:p>
          </p:txBody>
        </p:sp>
        <p:sp>
          <p:nvSpPr>
            <p:cNvPr id="206" name="Freeform 23"/>
            <p:cNvSpPr>
              <a:spLocks/>
            </p:cNvSpPr>
            <p:nvPr/>
          </p:nvSpPr>
          <p:spPr bwMode="auto">
            <a:xfrm>
              <a:off x="6046788" y="3576638"/>
              <a:ext cx="188913" cy="117475"/>
            </a:xfrm>
            <a:custGeom>
              <a:avLst/>
              <a:gdLst>
                <a:gd name="T0" fmla="*/ 0 w 119"/>
                <a:gd name="T1" fmla="*/ 0 h 74"/>
                <a:gd name="T2" fmla="*/ 0 w 119"/>
                <a:gd name="T3" fmla="*/ 12 h 74"/>
                <a:gd name="T4" fmla="*/ 88 w 119"/>
                <a:gd name="T5" fmla="*/ 74 h 74"/>
                <a:gd name="T6" fmla="*/ 119 w 119"/>
                <a:gd name="T7" fmla="*/ 50 h 74"/>
                <a:gd name="T8" fmla="*/ 43 w 119"/>
                <a:gd name="T9" fmla="*/ 12 h 74"/>
                <a:gd name="T10" fmla="*/ 0 w 119"/>
                <a:gd name="T11" fmla="*/ 0 h 74"/>
              </a:gdLst>
              <a:ahLst/>
              <a:cxnLst>
                <a:cxn ang="0">
                  <a:pos x="T0" y="T1"/>
                </a:cxn>
                <a:cxn ang="0">
                  <a:pos x="T2" y="T3"/>
                </a:cxn>
                <a:cxn ang="0">
                  <a:pos x="T4" y="T5"/>
                </a:cxn>
                <a:cxn ang="0">
                  <a:pos x="T6" y="T7"/>
                </a:cxn>
                <a:cxn ang="0">
                  <a:pos x="T8" y="T9"/>
                </a:cxn>
                <a:cxn ang="0">
                  <a:pos x="T10" y="T11"/>
                </a:cxn>
              </a:cxnLst>
              <a:rect l="0" t="0" r="r" b="b"/>
              <a:pathLst>
                <a:path w="119" h="74">
                  <a:moveTo>
                    <a:pt x="0" y="0"/>
                  </a:moveTo>
                  <a:lnTo>
                    <a:pt x="0" y="12"/>
                  </a:lnTo>
                  <a:lnTo>
                    <a:pt x="88" y="74"/>
                  </a:lnTo>
                  <a:lnTo>
                    <a:pt x="119" y="50"/>
                  </a:lnTo>
                  <a:lnTo>
                    <a:pt x="43" y="12"/>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13" tIns="33606" rIns="67213" bIns="33606" numCol="1" anchor="t" anchorCtr="0" compatLnSpc="1">
              <a:prstTxWarp prst="textNoShape">
                <a:avLst/>
              </a:prstTxWarp>
            </a:bodyPr>
            <a:lstStyle/>
            <a:p>
              <a:pPr defTabSz="671873"/>
              <a:endParaRPr lang="en-US" sz="1250">
                <a:solidFill>
                  <a:srgbClr val="000000"/>
                </a:solidFill>
                <a:latin typeface="Calibri" panose="020F0502020204030204"/>
                <a:ea typeface="MS PGothic" charset="0"/>
              </a:endParaRPr>
            </a:p>
          </p:txBody>
        </p:sp>
        <p:sp>
          <p:nvSpPr>
            <p:cNvPr id="207" name="Freeform 24"/>
            <p:cNvSpPr>
              <a:spLocks/>
            </p:cNvSpPr>
            <p:nvPr/>
          </p:nvSpPr>
          <p:spPr bwMode="auto">
            <a:xfrm>
              <a:off x="5808663" y="3549651"/>
              <a:ext cx="374650" cy="149225"/>
            </a:xfrm>
            <a:custGeom>
              <a:avLst/>
              <a:gdLst>
                <a:gd name="T0" fmla="*/ 148 w 236"/>
                <a:gd name="T1" fmla="*/ 31 h 94"/>
                <a:gd name="T2" fmla="*/ 148 w 236"/>
                <a:gd name="T3" fmla="*/ 17 h 94"/>
                <a:gd name="T4" fmla="*/ 91 w 236"/>
                <a:gd name="T5" fmla="*/ 0 h 94"/>
                <a:gd name="T6" fmla="*/ 91 w 236"/>
                <a:gd name="T7" fmla="*/ 5 h 94"/>
                <a:gd name="T8" fmla="*/ 53 w 236"/>
                <a:gd name="T9" fmla="*/ 7 h 94"/>
                <a:gd name="T10" fmla="*/ 0 w 236"/>
                <a:gd name="T11" fmla="*/ 29 h 94"/>
                <a:gd name="T12" fmla="*/ 91 w 236"/>
                <a:gd name="T13" fmla="*/ 12 h 94"/>
                <a:gd name="T14" fmla="*/ 91 w 236"/>
                <a:gd name="T15" fmla="*/ 14 h 94"/>
                <a:gd name="T16" fmla="*/ 60 w 236"/>
                <a:gd name="T17" fmla="*/ 19 h 94"/>
                <a:gd name="T18" fmla="*/ 0 w 236"/>
                <a:gd name="T19" fmla="*/ 29 h 94"/>
                <a:gd name="T20" fmla="*/ 119 w 236"/>
                <a:gd name="T21" fmla="*/ 63 h 94"/>
                <a:gd name="T22" fmla="*/ 236 w 236"/>
                <a:gd name="T23" fmla="*/ 94 h 94"/>
                <a:gd name="T24" fmla="*/ 176 w 236"/>
                <a:gd name="T25" fmla="*/ 50 h 94"/>
                <a:gd name="T26" fmla="*/ 148 w 236"/>
                <a:gd name="T27" fmla="*/ 31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6" h="94">
                  <a:moveTo>
                    <a:pt x="148" y="31"/>
                  </a:moveTo>
                  <a:lnTo>
                    <a:pt x="148" y="17"/>
                  </a:lnTo>
                  <a:lnTo>
                    <a:pt x="91" y="0"/>
                  </a:lnTo>
                  <a:lnTo>
                    <a:pt x="91" y="5"/>
                  </a:lnTo>
                  <a:lnTo>
                    <a:pt x="53" y="7"/>
                  </a:lnTo>
                  <a:lnTo>
                    <a:pt x="0" y="29"/>
                  </a:lnTo>
                  <a:lnTo>
                    <a:pt x="91" y="12"/>
                  </a:lnTo>
                  <a:lnTo>
                    <a:pt x="91" y="14"/>
                  </a:lnTo>
                  <a:lnTo>
                    <a:pt x="60" y="19"/>
                  </a:lnTo>
                  <a:lnTo>
                    <a:pt x="0" y="29"/>
                  </a:lnTo>
                  <a:lnTo>
                    <a:pt x="119" y="63"/>
                  </a:lnTo>
                  <a:lnTo>
                    <a:pt x="236" y="94"/>
                  </a:lnTo>
                  <a:lnTo>
                    <a:pt x="176" y="50"/>
                  </a:lnTo>
                  <a:lnTo>
                    <a:pt x="148"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13" tIns="33606" rIns="67213" bIns="33606" numCol="1" anchor="t" anchorCtr="0" compatLnSpc="1">
              <a:prstTxWarp prst="textNoShape">
                <a:avLst/>
              </a:prstTxWarp>
            </a:bodyPr>
            <a:lstStyle/>
            <a:p>
              <a:pPr defTabSz="671873"/>
              <a:endParaRPr lang="en-US" sz="1250">
                <a:solidFill>
                  <a:srgbClr val="000000"/>
                </a:solidFill>
                <a:latin typeface="Calibri" panose="020F0502020204030204"/>
                <a:ea typeface="MS PGothic" charset="0"/>
              </a:endParaRPr>
            </a:p>
          </p:txBody>
        </p:sp>
      </p:grpSp>
      <p:sp>
        <p:nvSpPr>
          <p:cNvPr id="208" name="Freeform 13"/>
          <p:cNvSpPr>
            <a:spLocks noChangeAspect="1" noEditPoints="1"/>
          </p:cNvSpPr>
          <p:nvPr/>
        </p:nvSpPr>
        <p:spPr bwMode="black">
          <a:xfrm>
            <a:off x="3036694" y="3745567"/>
            <a:ext cx="122597" cy="136809"/>
          </a:xfrm>
          <a:custGeom>
            <a:avLst/>
            <a:gdLst>
              <a:gd name="T0" fmla="*/ 344 w 414"/>
              <a:gd name="T1" fmla="*/ 55 h 353"/>
              <a:gd name="T2" fmla="*/ 296 w 414"/>
              <a:gd name="T3" fmla="*/ 9 h 353"/>
              <a:gd name="T4" fmla="*/ 206 w 414"/>
              <a:gd name="T5" fmla="*/ 45 h 353"/>
              <a:gd name="T6" fmla="*/ 0 w 414"/>
              <a:gd name="T7" fmla="*/ 174 h 353"/>
              <a:gd name="T8" fmla="*/ 158 w 414"/>
              <a:gd name="T9" fmla="*/ 278 h 353"/>
              <a:gd name="T10" fmla="*/ 160 w 414"/>
              <a:gd name="T11" fmla="*/ 278 h 353"/>
              <a:gd name="T12" fmla="*/ 160 w 414"/>
              <a:gd name="T13" fmla="*/ 332 h 353"/>
              <a:gd name="T14" fmla="*/ 133 w 414"/>
              <a:gd name="T15" fmla="*/ 337 h 353"/>
              <a:gd name="T16" fmla="*/ 128 w 414"/>
              <a:gd name="T17" fmla="*/ 347 h 353"/>
              <a:gd name="T18" fmla="*/ 137 w 414"/>
              <a:gd name="T19" fmla="*/ 352 h 353"/>
              <a:gd name="T20" fmla="*/ 137 w 414"/>
              <a:gd name="T21" fmla="*/ 352 h 353"/>
              <a:gd name="T22" fmla="*/ 176 w 414"/>
              <a:gd name="T23" fmla="*/ 346 h 353"/>
              <a:gd name="T24" fmla="*/ 215 w 414"/>
              <a:gd name="T25" fmla="*/ 352 h 353"/>
              <a:gd name="T26" fmla="*/ 218 w 414"/>
              <a:gd name="T27" fmla="*/ 352 h 353"/>
              <a:gd name="T28" fmla="*/ 224 w 414"/>
              <a:gd name="T29" fmla="*/ 347 h 353"/>
              <a:gd name="T30" fmla="*/ 245 w 414"/>
              <a:gd name="T31" fmla="*/ 352 h 353"/>
              <a:gd name="T32" fmla="*/ 248 w 414"/>
              <a:gd name="T33" fmla="*/ 352 h 353"/>
              <a:gd name="T34" fmla="*/ 255 w 414"/>
              <a:gd name="T35" fmla="*/ 347 h 353"/>
              <a:gd name="T36" fmla="*/ 250 w 414"/>
              <a:gd name="T37" fmla="*/ 337 h 353"/>
              <a:gd name="T38" fmla="*/ 207 w 414"/>
              <a:gd name="T39" fmla="*/ 331 h 353"/>
              <a:gd name="T40" fmla="*/ 207 w 414"/>
              <a:gd name="T41" fmla="*/ 271 h 353"/>
              <a:gd name="T42" fmla="*/ 343 w 414"/>
              <a:gd name="T43" fmla="*/ 112 h 353"/>
              <a:gd name="T44" fmla="*/ 414 w 414"/>
              <a:gd name="T45" fmla="*/ 83 h 353"/>
              <a:gd name="T46" fmla="*/ 344 w 414"/>
              <a:gd name="T47" fmla="*/ 55 h 353"/>
              <a:gd name="T48" fmla="*/ 192 w 414"/>
              <a:gd name="T49" fmla="*/ 332 h 353"/>
              <a:gd name="T50" fmla="*/ 192 w 414"/>
              <a:gd name="T51" fmla="*/ 332 h 353"/>
              <a:gd name="T52" fmla="*/ 191 w 414"/>
              <a:gd name="T53" fmla="*/ 332 h 353"/>
              <a:gd name="T54" fmla="*/ 176 w 414"/>
              <a:gd name="T55" fmla="*/ 331 h 353"/>
              <a:gd name="T56" fmla="*/ 175 w 414"/>
              <a:gd name="T57" fmla="*/ 331 h 353"/>
              <a:gd name="T58" fmla="*/ 175 w 414"/>
              <a:gd name="T59" fmla="*/ 277 h 353"/>
              <a:gd name="T60" fmla="*/ 192 w 414"/>
              <a:gd name="T61" fmla="*/ 275 h 353"/>
              <a:gd name="T62" fmla="*/ 192 w 414"/>
              <a:gd name="T63" fmla="*/ 332 h 353"/>
              <a:gd name="T64" fmla="*/ 286 w 414"/>
              <a:gd name="T65" fmla="*/ 82 h 353"/>
              <a:gd name="T66" fmla="*/ 271 w 414"/>
              <a:gd name="T67" fmla="*/ 67 h 353"/>
              <a:gd name="T68" fmla="*/ 286 w 414"/>
              <a:gd name="T69" fmla="*/ 52 h 353"/>
              <a:gd name="T70" fmla="*/ 301 w 414"/>
              <a:gd name="T71" fmla="*/ 67 h 353"/>
              <a:gd name="T72" fmla="*/ 286 w 414"/>
              <a:gd name="T73" fmla="*/ 82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14" h="353">
                <a:moveTo>
                  <a:pt x="344" y="55"/>
                </a:moveTo>
                <a:cubicBezTo>
                  <a:pt x="336" y="33"/>
                  <a:pt x="319" y="16"/>
                  <a:pt x="296" y="9"/>
                </a:cubicBezTo>
                <a:cubicBezTo>
                  <a:pt x="263" y="0"/>
                  <a:pt x="228" y="11"/>
                  <a:pt x="206" y="45"/>
                </a:cubicBezTo>
                <a:cubicBezTo>
                  <a:pt x="145" y="140"/>
                  <a:pt x="71" y="200"/>
                  <a:pt x="0" y="174"/>
                </a:cubicBezTo>
                <a:cubicBezTo>
                  <a:pt x="0" y="174"/>
                  <a:pt x="50" y="278"/>
                  <a:pt x="158" y="278"/>
                </a:cubicBezTo>
                <a:cubicBezTo>
                  <a:pt x="159" y="278"/>
                  <a:pt x="160" y="278"/>
                  <a:pt x="160" y="278"/>
                </a:cubicBezTo>
                <a:cubicBezTo>
                  <a:pt x="160" y="332"/>
                  <a:pt x="160" y="332"/>
                  <a:pt x="160" y="332"/>
                </a:cubicBezTo>
                <a:cubicBezTo>
                  <a:pt x="150" y="333"/>
                  <a:pt x="140" y="335"/>
                  <a:pt x="133" y="337"/>
                </a:cubicBezTo>
                <a:cubicBezTo>
                  <a:pt x="129" y="339"/>
                  <a:pt x="127" y="343"/>
                  <a:pt x="128" y="347"/>
                </a:cubicBezTo>
                <a:cubicBezTo>
                  <a:pt x="129" y="351"/>
                  <a:pt x="134" y="353"/>
                  <a:pt x="137" y="352"/>
                </a:cubicBezTo>
                <a:cubicBezTo>
                  <a:pt x="137" y="352"/>
                  <a:pt x="137" y="352"/>
                  <a:pt x="137" y="352"/>
                </a:cubicBezTo>
                <a:cubicBezTo>
                  <a:pt x="147" y="348"/>
                  <a:pt x="161" y="346"/>
                  <a:pt x="176" y="346"/>
                </a:cubicBezTo>
                <a:cubicBezTo>
                  <a:pt x="192" y="346"/>
                  <a:pt x="206" y="348"/>
                  <a:pt x="215" y="352"/>
                </a:cubicBezTo>
                <a:cubicBezTo>
                  <a:pt x="216" y="352"/>
                  <a:pt x="217" y="352"/>
                  <a:pt x="218" y="352"/>
                </a:cubicBezTo>
                <a:cubicBezTo>
                  <a:pt x="221" y="352"/>
                  <a:pt x="223" y="350"/>
                  <a:pt x="224" y="347"/>
                </a:cubicBezTo>
                <a:cubicBezTo>
                  <a:pt x="232" y="348"/>
                  <a:pt x="240" y="350"/>
                  <a:pt x="245" y="352"/>
                </a:cubicBezTo>
                <a:cubicBezTo>
                  <a:pt x="246" y="352"/>
                  <a:pt x="247" y="352"/>
                  <a:pt x="248" y="352"/>
                </a:cubicBezTo>
                <a:cubicBezTo>
                  <a:pt x="251" y="352"/>
                  <a:pt x="254" y="350"/>
                  <a:pt x="255" y="347"/>
                </a:cubicBezTo>
                <a:cubicBezTo>
                  <a:pt x="256" y="343"/>
                  <a:pt x="254" y="339"/>
                  <a:pt x="250" y="337"/>
                </a:cubicBezTo>
                <a:cubicBezTo>
                  <a:pt x="239" y="334"/>
                  <a:pt x="224" y="331"/>
                  <a:pt x="207" y="331"/>
                </a:cubicBezTo>
                <a:cubicBezTo>
                  <a:pt x="207" y="271"/>
                  <a:pt x="207" y="271"/>
                  <a:pt x="207" y="271"/>
                </a:cubicBezTo>
                <a:cubicBezTo>
                  <a:pt x="283" y="251"/>
                  <a:pt x="323" y="185"/>
                  <a:pt x="343" y="112"/>
                </a:cubicBezTo>
                <a:cubicBezTo>
                  <a:pt x="414" y="83"/>
                  <a:pt x="414" y="83"/>
                  <a:pt x="414" y="83"/>
                </a:cubicBezTo>
                <a:lnTo>
                  <a:pt x="344" y="55"/>
                </a:lnTo>
                <a:close/>
                <a:moveTo>
                  <a:pt x="192" y="332"/>
                </a:moveTo>
                <a:cubicBezTo>
                  <a:pt x="192" y="332"/>
                  <a:pt x="192" y="332"/>
                  <a:pt x="192" y="332"/>
                </a:cubicBezTo>
                <a:cubicBezTo>
                  <a:pt x="192" y="332"/>
                  <a:pt x="192" y="332"/>
                  <a:pt x="191" y="332"/>
                </a:cubicBezTo>
                <a:cubicBezTo>
                  <a:pt x="187" y="331"/>
                  <a:pt x="181" y="331"/>
                  <a:pt x="176" y="331"/>
                </a:cubicBezTo>
                <a:cubicBezTo>
                  <a:pt x="176" y="331"/>
                  <a:pt x="176" y="331"/>
                  <a:pt x="175" y="331"/>
                </a:cubicBezTo>
                <a:cubicBezTo>
                  <a:pt x="175" y="277"/>
                  <a:pt x="175" y="277"/>
                  <a:pt x="175" y="277"/>
                </a:cubicBezTo>
                <a:cubicBezTo>
                  <a:pt x="181" y="276"/>
                  <a:pt x="187" y="276"/>
                  <a:pt x="192" y="275"/>
                </a:cubicBezTo>
                <a:lnTo>
                  <a:pt x="192" y="332"/>
                </a:lnTo>
                <a:close/>
                <a:moveTo>
                  <a:pt x="286" y="82"/>
                </a:moveTo>
                <a:cubicBezTo>
                  <a:pt x="278" y="82"/>
                  <a:pt x="271" y="75"/>
                  <a:pt x="271" y="67"/>
                </a:cubicBezTo>
                <a:cubicBezTo>
                  <a:pt x="271" y="59"/>
                  <a:pt x="278" y="52"/>
                  <a:pt x="286" y="52"/>
                </a:cubicBezTo>
                <a:cubicBezTo>
                  <a:pt x="294" y="52"/>
                  <a:pt x="301" y="59"/>
                  <a:pt x="301" y="67"/>
                </a:cubicBezTo>
                <a:cubicBezTo>
                  <a:pt x="301" y="75"/>
                  <a:pt x="294" y="82"/>
                  <a:pt x="286" y="82"/>
                </a:cubicBezTo>
                <a:close/>
              </a:path>
            </a:pathLst>
          </a:custGeom>
          <a:solidFill>
            <a:srgbClr val="44546A"/>
          </a:solidFill>
          <a:ln w="12700" cap="flat" cmpd="sng" algn="ctr">
            <a:noFill/>
            <a:prstDash val="solid"/>
            <a:miter lim="800000"/>
            <a:headEnd type="none" w="med" len="med"/>
            <a:tailEnd type="none" w="med" len="med"/>
          </a:ln>
          <a:effectLst/>
        </p:spPr>
        <p:txBody>
          <a:bodyPr vert="horz" wrap="square" lIns="60496" tIns="30248" rIns="60496" bIns="30248" numCol="1" rtlCol="0" anchor="ctr" anchorCtr="0" compatLnSpc="1">
            <a:prstTxWarp prst="textNoShape">
              <a:avLst/>
            </a:prstTxWarp>
          </a:bodyPr>
          <a:lstStyle/>
          <a:p>
            <a:pPr defTabSz="544401">
              <a:defRPr/>
            </a:pPr>
            <a:endParaRPr lang="en-US" sz="1350" kern="0" spc="-90">
              <a:solidFill>
                <a:srgbClr val="000000">
                  <a:lumMod val="50000"/>
                </a:srgbClr>
              </a:solidFill>
              <a:latin typeface="Segoe Light" pitchFamily="34" charset="0"/>
              <a:ea typeface="MS PGothic" charset="0"/>
            </a:endParaRPr>
          </a:p>
        </p:txBody>
      </p:sp>
      <p:sp>
        <p:nvSpPr>
          <p:cNvPr id="209" name="TextBox 208"/>
          <p:cNvSpPr txBox="1"/>
          <p:nvPr/>
        </p:nvSpPr>
        <p:spPr>
          <a:xfrm>
            <a:off x="4247249" y="3978895"/>
            <a:ext cx="713957" cy="415498"/>
          </a:xfrm>
          <a:prstGeom prst="rect">
            <a:avLst/>
          </a:prstGeom>
          <a:noFill/>
        </p:spPr>
        <p:txBody>
          <a:bodyPr wrap="square" rtlCol="0">
            <a:spAutoFit/>
          </a:bodyPr>
          <a:lstStyle/>
          <a:p>
            <a:pPr defTabSz="685537"/>
            <a:r>
              <a:rPr lang="en-US" sz="1050" b="1" dirty="0">
                <a:solidFill>
                  <a:srgbClr val="0070C0"/>
                </a:solidFill>
                <a:latin typeface="Calibri" panose="020F0502020204030204"/>
                <a:ea typeface="MS PGothic" charset="0"/>
              </a:rPr>
              <a:t>Ingest (EL)</a:t>
            </a:r>
          </a:p>
        </p:txBody>
      </p:sp>
      <p:sp>
        <p:nvSpPr>
          <p:cNvPr id="210" name="TextBox 209"/>
          <p:cNvSpPr txBox="1"/>
          <p:nvPr/>
        </p:nvSpPr>
        <p:spPr>
          <a:xfrm>
            <a:off x="4279184" y="4203326"/>
            <a:ext cx="701155" cy="207749"/>
          </a:xfrm>
          <a:prstGeom prst="rect">
            <a:avLst/>
          </a:prstGeom>
          <a:noFill/>
        </p:spPr>
        <p:txBody>
          <a:bodyPr wrap="square" rtlCol="0">
            <a:spAutoFit/>
          </a:bodyPr>
          <a:lstStyle/>
          <a:p>
            <a:pPr defTabSz="685537"/>
            <a:r>
              <a:rPr lang="en-US" sz="750" dirty="0">
                <a:solidFill>
                  <a:prstClr val="black"/>
                </a:solidFill>
                <a:latin typeface="Calibri" panose="020F0502020204030204"/>
                <a:ea typeface="MS PGothic" charset="0"/>
              </a:rPr>
              <a:t>Original Data</a:t>
            </a:r>
          </a:p>
        </p:txBody>
      </p:sp>
      <p:sp>
        <p:nvSpPr>
          <p:cNvPr id="211" name="Rectangle 210"/>
          <p:cNvSpPr/>
          <p:nvPr/>
        </p:nvSpPr>
        <p:spPr>
          <a:xfrm>
            <a:off x="6026340" y="4008718"/>
            <a:ext cx="856571" cy="573830"/>
          </a:xfrm>
          <a:prstGeom prst="rect">
            <a:avLst/>
          </a:prstGeom>
          <a:noFill/>
          <a:ln w="12700" cap="flat" cmpd="sng" algn="ctr">
            <a:noFill/>
            <a:prstDash val="solid"/>
            <a:miter lim="800000"/>
          </a:ln>
          <a:effectLst/>
        </p:spPr>
        <p:txBody>
          <a:bodyPr rtlCol="0" anchor="ctr"/>
          <a:lstStyle/>
          <a:p>
            <a:pPr algn="ctr" defTabSz="685537">
              <a:defRPr/>
            </a:pPr>
            <a:r>
              <a:rPr lang="en-US" sz="1200" b="1" kern="0" dirty="0">
                <a:solidFill>
                  <a:prstClr val="black">
                    <a:lumMod val="50000"/>
                    <a:lumOff val="50000"/>
                  </a:prstClr>
                </a:solidFill>
                <a:latin typeface="Calibri" panose="020F0502020204030204"/>
                <a:ea typeface="MS PGothic" charset="0"/>
              </a:rPr>
              <a:t>Scale-out Storage &amp; Compute</a:t>
            </a:r>
          </a:p>
          <a:p>
            <a:pPr algn="ctr" defTabSz="685537">
              <a:defRPr/>
            </a:pPr>
            <a:r>
              <a:rPr lang="en-US" sz="675" kern="0" dirty="0">
                <a:solidFill>
                  <a:prstClr val="black">
                    <a:lumMod val="50000"/>
                    <a:lumOff val="50000"/>
                  </a:prstClr>
                </a:solidFill>
                <a:latin typeface="Calibri" panose="020F0502020204030204"/>
                <a:ea typeface="MS PGothic" charset="0"/>
              </a:rPr>
              <a:t>(HDFS, Blob Storage, </a:t>
            </a:r>
            <a:r>
              <a:rPr lang="en-US" sz="675" kern="0" dirty="0" err="1">
                <a:solidFill>
                  <a:prstClr val="black">
                    <a:lumMod val="50000"/>
                    <a:lumOff val="50000"/>
                  </a:prstClr>
                </a:solidFill>
                <a:latin typeface="Calibri" panose="020F0502020204030204"/>
                <a:ea typeface="MS PGothic" charset="0"/>
              </a:rPr>
              <a:t>etc</a:t>
            </a:r>
            <a:r>
              <a:rPr lang="en-US" sz="675" kern="0" dirty="0">
                <a:solidFill>
                  <a:prstClr val="black">
                    <a:lumMod val="50000"/>
                    <a:lumOff val="50000"/>
                  </a:prstClr>
                </a:solidFill>
                <a:latin typeface="Calibri" panose="020F0502020204030204"/>
                <a:ea typeface="MS PGothic" charset="0"/>
              </a:rPr>
              <a:t>)</a:t>
            </a:r>
          </a:p>
        </p:txBody>
      </p:sp>
      <p:sp>
        <p:nvSpPr>
          <p:cNvPr id="212" name="U-Turn Arrow 211"/>
          <p:cNvSpPr/>
          <p:nvPr/>
        </p:nvSpPr>
        <p:spPr>
          <a:xfrm rot="10800000" flipH="1">
            <a:off x="5955477" y="4997744"/>
            <a:ext cx="250896" cy="274997"/>
          </a:xfrm>
          <a:prstGeom prst="uturnArrow">
            <a:avLst>
              <a:gd name="adj1" fmla="val 14927"/>
              <a:gd name="adj2" fmla="val 25000"/>
              <a:gd name="adj3" fmla="val 25944"/>
              <a:gd name="adj4" fmla="val 38472"/>
              <a:gd name="adj5" fmla="val 100000"/>
            </a:avLst>
          </a:prstGeom>
          <a:solidFill>
            <a:srgbClr val="E7E6E6">
              <a:lumMod val="75000"/>
            </a:srgbClr>
          </a:solidFill>
          <a:ln w="12700" cap="flat" cmpd="sng" algn="ctr">
            <a:noFill/>
            <a:prstDash val="solid"/>
            <a:miter lim="800000"/>
          </a:ln>
          <a:effectLst/>
        </p:spPr>
        <p:txBody>
          <a:bodyPr rtlCol="0" anchor="ctr"/>
          <a:lstStyle/>
          <a:p>
            <a:pPr algn="ctr" defTabSz="685537">
              <a:defRPr/>
            </a:pPr>
            <a:endParaRPr lang="en-US" sz="1350" kern="0" dirty="0">
              <a:solidFill>
                <a:prstClr val="black"/>
              </a:solidFill>
              <a:latin typeface="Calibri" panose="020F0502020204030204"/>
              <a:ea typeface="MS PGothic" charset="0"/>
            </a:endParaRPr>
          </a:p>
        </p:txBody>
      </p:sp>
      <p:sp>
        <p:nvSpPr>
          <p:cNvPr id="213" name="U-Turn Arrow 212"/>
          <p:cNvSpPr/>
          <p:nvPr/>
        </p:nvSpPr>
        <p:spPr>
          <a:xfrm rot="10800000" flipH="1">
            <a:off x="6385657" y="5009579"/>
            <a:ext cx="250896" cy="274997"/>
          </a:xfrm>
          <a:prstGeom prst="uturnArrow">
            <a:avLst>
              <a:gd name="adj1" fmla="val 14927"/>
              <a:gd name="adj2" fmla="val 25000"/>
              <a:gd name="adj3" fmla="val 25944"/>
              <a:gd name="adj4" fmla="val 41232"/>
              <a:gd name="adj5" fmla="val 100000"/>
            </a:avLst>
          </a:prstGeom>
          <a:solidFill>
            <a:srgbClr val="E7E6E6">
              <a:lumMod val="75000"/>
            </a:srgbClr>
          </a:solidFill>
          <a:ln w="12700" cap="flat" cmpd="sng" algn="ctr">
            <a:noFill/>
            <a:prstDash val="solid"/>
            <a:miter lim="800000"/>
          </a:ln>
          <a:effectLst/>
        </p:spPr>
        <p:txBody>
          <a:bodyPr rtlCol="0" anchor="ctr"/>
          <a:lstStyle/>
          <a:p>
            <a:pPr algn="ctr" defTabSz="685537">
              <a:defRPr/>
            </a:pPr>
            <a:endParaRPr lang="en-US" sz="1350" kern="0" dirty="0">
              <a:solidFill>
                <a:prstClr val="black"/>
              </a:solidFill>
              <a:latin typeface="Calibri" panose="020F0502020204030204"/>
              <a:ea typeface="MS PGothic" charset="0"/>
            </a:endParaRPr>
          </a:p>
        </p:txBody>
      </p:sp>
      <p:sp>
        <p:nvSpPr>
          <p:cNvPr id="214" name="U-Turn Arrow 213"/>
          <p:cNvSpPr/>
          <p:nvPr/>
        </p:nvSpPr>
        <p:spPr>
          <a:xfrm rot="10800000" flipH="1">
            <a:off x="6815837" y="5006050"/>
            <a:ext cx="250896" cy="274997"/>
          </a:xfrm>
          <a:prstGeom prst="uturnArrow">
            <a:avLst>
              <a:gd name="adj1" fmla="val 14927"/>
              <a:gd name="adj2" fmla="val 25000"/>
              <a:gd name="adj3" fmla="val 25944"/>
              <a:gd name="adj4" fmla="val 41232"/>
              <a:gd name="adj5" fmla="val 100000"/>
            </a:avLst>
          </a:prstGeom>
          <a:solidFill>
            <a:srgbClr val="E7E6E6">
              <a:lumMod val="75000"/>
            </a:srgbClr>
          </a:solidFill>
          <a:ln w="12700" cap="flat" cmpd="sng" algn="ctr">
            <a:noFill/>
            <a:prstDash val="solid"/>
            <a:miter lim="800000"/>
          </a:ln>
          <a:effectLst/>
        </p:spPr>
        <p:txBody>
          <a:bodyPr rtlCol="0" anchor="ctr"/>
          <a:lstStyle/>
          <a:p>
            <a:pPr algn="ctr" defTabSz="685537">
              <a:defRPr/>
            </a:pPr>
            <a:endParaRPr lang="en-US" sz="1350" kern="0" dirty="0">
              <a:solidFill>
                <a:prstClr val="black"/>
              </a:solidFill>
              <a:latin typeface="Calibri" panose="020F0502020204030204"/>
              <a:ea typeface="MS PGothic" charset="0"/>
            </a:endParaRPr>
          </a:p>
        </p:txBody>
      </p:sp>
      <p:pic>
        <p:nvPicPr>
          <p:cNvPr id="215" name="Picture 214"/>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982329" y="3303781"/>
            <a:ext cx="210977" cy="128492"/>
          </a:xfrm>
          <a:prstGeom prst="rect">
            <a:avLst/>
          </a:prstGeom>
          <a:ln w="6350">
            <a:solidFill>
              <a:sysClr val="windowText" lastClr="000000">
                <a:lumMod val="50000"/>
                <a:lumOff val="50000"/>
              </a:sysClr>
            </a:solidFill>
          </a:ln>
        </p:spPr>
      </p:pic>
      <p:pic>
        <p:nvPicPr>
          <p:cNvPr id="216" name="Picture 215"/>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7070096" y="3497423"/>
            <a:ext cx="210977" cy="128492"/>
          </a:xfrm>
          <a:prstGeom prst="rect">
            <a:avLst/>
          </a:prstGeom>
          <a:ln w="6350">
            <a:solidFill>
              <a:sysClr val="windowText" lastClr="000000">
                <a:lumMod val="50000"/>
                <a:lumOff val="50000"/>
              </a:sysClr>
            </a:solidFill>
          </a:ln>
        </p:spPr>
      </p:pic>
      <p:sp>
        <p:nvSpPr>
          <p:cNvPr id="217" name="Flowchart: Multidocument 216"/>
          <p:cNvSpPr/>
          <p:nvPr/>
        </p:nvSpPr>
        <p:spPr>
          <a:xfrm>
            <a:off x="5645699" y="3720632"/>
            <a:ext cx="210977" cy="193631"/>
          </a:xfrm>
          <a:prstGeom prst="flowChartMultidocument">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pic>
        <p:nvPicPr>
          <p:cNvPr id="218" name="Picture 217"/>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789467" y="3813972"/>
            <a:ext cx="210977" cy="128492"/>
          </a:xfrm>
          <a:prstGeom prst="rect">
            <a:avLst/>
          </a:prstGeom>
          <a:ln w="6350">
            <a:solidFill>
              <a:sysClr val="windowText" lastClr="000000">
                <a:lumMod val="50000"/>
                <a:lumOff val="50000"/>
              </a:sysClr>
            </a:solidFill>
          </a:ln>
        </p:spPr>
      </p:pic>
      <p:pic>
        <p:nvPicPr>
          <p:cNvPr id="219" name="Picture 218"/>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809360" y="3631018"/>
            <a:ext cx="210977" cy="128492"/>
          </a:xfrm>
          <a:prstGeom prst="rect">
            <a:avLst/>
          </a:prstGeom>
          <a:ln w="6350">
            <a:solidFill>
              <a:sysClr val="windowText" lastClr="000000">
                <a:lumMod val="50000"/>
                <a:lumOff val="50000"/>
              </a:sysClr>
            </a:solidFill>
          </a:ln>
        </p:spPr>
      </p:pic>
      <p:pic>
        <p:nvPicPr>
          <p:cNvPr id="220" name="Picture 219"/>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992696" y="3979875"/>
            <a:ext cx="210977" cy="128492"/>
          </a:xfrm>
          <a:prstGeom prst="rect">
            <a:avLst/>
          </a:prstGeom>
          <a:ln w="6350">
            <a:solidFill>
              <a:sysClr val="windowText" lastClr="000000">
                <a:lumMod val="50000"/>
                <a:lumOff val="50000"/>
              </a:sysClr>
            </a:solidFill>
          </a:ln>
        </p:spPr>
      </p:pic>
      <p:pic>
        <p:nvPicPr>
          <p:cNvPr id="221" name="Picture 220"/>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908555" y="4221835"/>
            <a:ext cx="210977" cy="128492"/>
          </a:xfrm>
          <a:prstGeom prst="rect">
            <a:avLst/>
          </a:prstGeom>
          <a:ln w="6350">
            <a:solidFill>
              <a:sysClr val="windowText" lastClr="000000">
                <a:lumMod val="50000"/>
                <a:lumOff val="50000"/>
              </a:sysClr>
            </a:solidFill>
          </a:ln>
        </p:spPr>
      </p:pic>
      <p:pic>
        <p:nvPicPr>
          <p:cNvPr id="222" name="Picture 221"/>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7167225" y="4176903"/>
            <a:ext cx="210977" cy="128492"/>
          </a:xfrm>
          <a:prstGeom prst="rect">
            <a:avLst/>
          </a:prstGeom>
          <a:ln w="6350">
            <a:solidFill>
              <a:sysClr val="windowText" lastClr="000000">
                <a:lumMod val="50000"/>
                <a:lumOff val="50000"/>
              </a:sysClr>
            </a:solidFill>
          </a:ln>
        </p:spPr>
      </p:pic>
      <p:pic>
        <p:nvPicPr>
          <p:cNvPr id="223" name="Picture 222"/>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7243274" y="4379255"/>
            <a:ext cx="210977" cy="128492"/>
          </a:xfrm>
          <a:prstGeom prst="rect">
            <a:avLst/>
          </a:prstGeom>
          <a:ln w="6350">
            <a:solidFill>
              <a:sysClr val="windowText" lastClr="000000">
                <a:lumMod val="50000"/>
                <a:lumOff val="50000"/>
              </a:sysClr>
            </a:solidFill>
          </a:ln>
        </p:spPr>
      </p:pic>
      <p:pic>
        <p:nvPicPr>
          <p:cNvPr id="224" name="Picture 223"/>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7072024" y="4547359"/>
            <a:ext cx="210977" cy="128492"/>
          </a:xfrm>
          <a:prstGeom prst="rect">
            <a:avLst/>
          </a:prstGeom>
          <a:ln w="6350">
            <a:solidFill>
              <a:sysClr val="windowText" lastClr="000000">
                <a:lumMod val="50000"/>
                <a:lumOff val="50000"/>
              </a:sysClr>
            </a:solidFill>
          </a:ln>
        </p:spPr>
      </p:pic>
      <p:pic>
        <p:nvPicPr>
          <p:cNvPr id="225" name="Picture 224"/>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7290551" y="4671517"/>
            <a:ext cx="210977" cy="128492"/>
          </a:xfrm>
          <a:prstGeom prst="rect">
            <a:avLst/>
          </a:prstGeom>
          <a:ln w="6350">
            <a:solidFill>
              <a:sysClr val="windowText" lastClr="000000">
                <a:lumMod val="50000"/>
                <a:lumOff val="50000"/>
              </a:sysClr>
            </a:solidFill>
          </a:ln>
        </p:spPr>
      </p:pic>
      <p:pic>
        <p:nvPicPr>
          <p:cNvPr id="227" name="Picture 226"/>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6578207" y="3475473"/>
            <a:ext cx="210977" cy="154919"/>
          </a:xfrm>
          <a:prstGeom prst="rect">
            <a:avLst/>
          </a:prstGeom>
          <a:ln w="6350">
            <a:solidFill>
              <a:sysClr val="windowText" lastClr="000000">
                <a:lumMod val="50000"/>
                <a:lumOff val="50000"/>
              </a:sysClr>
            </a:solidFill>
          </a:ln>
        </p:spPr>
      </p:pic>
      <p:pic>
        <p:nvPicPr>
          <p:cNvPr id="228" name="Picture 227"/>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6279717" y="3543884"/>
            <a:ext cx="210977" cy="154919"/>
          </a:xfrm>
          <a:prstGeom prst="rect">
            <a:avLst/>
          </a:prstGeom>
          <a:ln w="6350">
            <a:solidFill>
              <a:sysClr val="windowText" lastClr="000000">
                <a:lumMod val="50000"/>
                <a:lumOff val="50000"/>
              </a:sysClr>
            </a:solidFill>
          </a:ln>
        </p:spPr>
      </p:pic>
      <p:pic>
        <p:nvPicPr>
          <p:cNvPr id="229" name="Picture 228"/>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6516010" y="3692371"/>
            <a:ext cx="210977" cy="154919"/>
          </a:xfrm>
          <a:prstGeom prst="rect">
            <a:avLst/>
          </a:prstGeom>
          <a:ln w="6350">
            <a:solidFill>
              <a:sysClr val="windowText" lastClr="000000">
                <a:lumMod val="50000"/>
                <a:lumOff val="50000"/>
              </a:sysClr>
            </a:solidFill>
          </a:ln>
        </p:spPr>
      </p:pic>
      <p:pic>
        <p:nvPicPr>
          <p:cNvPr id="230" name="Picture 229"/>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6778883" y="4650410"/>
            <a:ext cx="210977" cy="154919"/>
          </a:xfrm>
          <a:prstGeom prst="rect">
            <a:avLst/>
          </a:prstGeom>
          <a:ln w="6350">
            <a:solidFill>
              <a:sysClr val="windowText" lastClr="000000">
                <a:lumMod val="50000"/>
                <a:lumOff val="50000"/>
              </a:sysClr>
            </a:solidFill>
          </a:ln>
        </p:spPr>
      </p:pic>
      <p:sp>
        <p:nvSpPr>
          <p:cNvPr id="232" name="Flowchart: Multidocument 231"/>
          <p:cNvSpPr/>
          <p:nvPr/>
        </p:nvSpPr>
        <p:spPr>
          <a:xfrm>
            <a:off x="5759356" y="4013589"/>
            <a:ext cx="121567" cy="147808"/>
          </a:xfrm>
          <a:prstGeom prst="flowChartMultidocument">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sp>
        <p:nvSpPr>
          <p:cNvPr id="233" name="Flowchart: Multidocument 232"/>
          <p:cNvSpPr/>
          <p:nvPr/>
        </p:nvSpPr>
        <p:spPr>
          <a:xfrm>
            <a:off x="5768987" y="4208580"/>
            <a:ext cx="210977" cy="193631"/>
          </a:xfrm>
          <a:prstGeom prst="flowChartMultidocument">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sp>
        <p:nvSpPr>
          <p:cNvPr id="235" name="Oval 234"/>
          <p:cNvSpPr/>
          <p:nvPr/>
        </p:nvSpPr>
        <p:spPr>
          <a:xfrm>
            <a:off x="5853953" y="3848546"/>
            <a:ext cx="133840" cy="121602"/>
          </a:xfrm>
          <a:prstGeom prst="ellipse">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sp>
        <p:nvSpPr>
          <p:cNvPr id="236" name="Oval 235"/>
          <p:cNvSpPr/>
          <p:nvPr/>
        </p:nvSpPr>
        <p:spPr>
          <a:xfrm>
            <a:off x="5838366" y="4408669"/>
            <a:ext cx="133840" cy="121602"/>
          </a:xfrm>
          <a:prstGeom prst="ellipse">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sp>
        <p:nvSpPr>
          <p:cNvPr id="239" name="Rectangle 238"/>
          <p:cNvSpPr/>
          <p:nvPr/>
        </p:nvSpPr>
        <p:spPr>
          <a:xfrm>
            <a:off x="5550093" y="3965368"/>
            <a:ext cx="139100" cy="144945"/>
          </a:xfrm>
          <a:prstGeom prst="rect">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sp>
        <p:nvSpPr>
          <p:cNvPr id="240" name="Rectangle 239"/>
          <p:cNvSpPr/>
          <p:nvPr/>
        </p:nvSpPr>
        <p:spPr>
          <a:xfrm>
            <a:off x="5516759" y="3499074"/>
            <a:ext cx="139100" cy="144945"/>
          </a:xfrm>
          <a:prstGeom prst="rect">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sp>
        <p:nvSpPr>
          <p:cNvPr id="241" name="Rectangle 240"/>
          <p:cNvSpPr/>
          <p:nvPr/>
        </p:nvSpPr>
        <p:spPr>
          <a:xfrm>
            <a:off x="6120427" y="3717618"/>
            <a:ext cx="139100" cy="144945"/>
          </a:xfrm>
          <a:prstGeom prst="rect">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sp>
        <p:nvSpPr>
          <p:cNvPr id="242" name="Rectangle 241"/>
          <p:cNvSpPr/>
          <p:nvPr/>
        </p:nvSpPr>
        <p:spPr>
          <a:xfrm>
            <a:off x="5516759" y="4841753"/>
            <a:ext cx="916022" cy="107607"/>
          </a:xfrm>
          <a:prstGeom prst="rect">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sp>
        <p:nvSpPr>
          <p:cNvPr id="243" name="Rectangle 242"/>
          <p:cNvSpPr/>
          <p:nvPr/>
        </p:nvSpPr>
        <p:spPr>
          <a:xfrm>
            <a:off x="5859652" y="4638796"/>
            <a:ext cx="139100" cy="144945"/>
          </a:xfrm>
          <a:prstGeom prst="rect">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sp>
        <p:nvSpPr>
          <p:cNvPr id="245" name="Flowchart: Multidocument 244"/>
          <p:cNvSpPr/>
          <p:nvPr/>
        </p:nvSpPr>
        <p:spPr>
          <a:xfrm>
            <a:off x="5923139" y="3497424"/>
            <a:ext cx="118253" cy="144785"/>
          </a:xfrm>
          <a:prstGeom prst="flowChartMultidocument">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pic>
        <p:nvPicPr>
          <p:cNvPr id="247" name="Picture 246"/>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683979" y="3258224"/>
            <a:ext cx="210977" cy="128492"/>
          </a:xfrm>
          <a:prstGeom prst="rect">
            <a:avLst/>
          </a:prstGeom>
          <a:ln w="6350">
            <a:solidFill>
              <a:sysClr val="windowText" lastClr="000000">
                <a:lumMod val="50000"/>
                <a:lumOff val="50000"/>
              </a:sysClr>
            </a:solidFill>
          </a:ln>
        </p:spPr>
      </p:pic>
      <p:pic>
        <p:nvPicPr>
          <p:cNvPr id="248" name="Picture 247"/>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6340139" y="3264516"/>
            <a:ext cx="210977" cy="154919"/>
          </a:xfrm>
          <a:prstGeom prst="rect">
            <a:avLst/>
          </a:prstGeom>
          <a:ln w="6350">
            <a:solidFill>
              <a:sysClr val="windowText" lastClr="000000">
                <a:lumMod val="50000"/>
                <a:lumOff val="50000"/>
              </a:sysClr>
            </a:solidFill>
          </a:ln>
        </p:spPr>
      </p:pic>
      <p:pic>
        <p:nvPicPr>
          <p:cNvPr id="249" name="Picture 248"/>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6049052" y="3292022"/>
            <a:ext cx="210977" cy="154919"/>
          </a:xfrm>
          <a:prstGeom prst="rect">
            <a:avLst/>
          </a:prstGeom>
          <a:ln w="6350">
            <a:solidFill>
              <a:sysClr val="windowText" lastClr="000000">
                <a:lumMod val="50000"/>
                <a:lumOff val="50000"/>
              </a:sysClr>
            </a:solidFill>
          </a:ln>
        </p:spPr>
      </p:pic>
      <p:sp>
        <p:nvSpPr>
          <p:cNvPr id="250" name="TextBox 249"/>
          <p:cNvSpPr txBox="1"/>
          <p:nvPr/>
        </p:nvSpPr>
        <p:spPr>
          <a:xfrm>
            <a:off x="5926984" y="5316180"/>
            <a:ext cx="1266321" cy="253916"/>
          </a:xfrm>
          <a:prstGeom prst="rect">
            <a:avLst/>
          </a:prstGeom>
          <a:noFill/>
        </p:spPr>
        <p:txBody>
          <a:bodyPr wrap="square" rtlCol="0">
            <a:spAutoFit/>
          </a:bodyPr>
          <a:lstStyle>
            <a:defPPr>
              <a:defRPr lang="en-US"/>
            </a:defPPr>
            <a:lvl1pPr>
              <a:defRPr sz="1400" b="1">
                <a:solidFill>
                  <a:srgbClr val="0070C0"/>
                </a:solidFill>
              </a:defRPr>
            </a:lvl1pPr>
          </a:lstStyle>
          <a:p>
            <a:pPr defTabSz="685537"/>
            <a:r>
              <a:rPr lang="en-US" sz="1050" dirty="0">
                <a:latin typeface="Calibri" panose="020F0502020204030204"/>
                <a:ea typeface="MS PGothic" charset="0"/>
              </a:rPr>
              <a:t>Transform &amp; Load</a:t>
            </a:r>
          </a:p>
        </p:txBody>
      </p:sp>
      <p:sp>
        <p:nvSpPr>
          <p:cNvPr id="251" name="Rectangle 250"/>
          <p:cNvSpPr/>
          <p:nvPr/>
        </p:nvSpPr>
        <p:spPr>
          <a:xfrm>
            <a:off x="8776386" y="2962322"/>
            <a:ext cx="856571" cy="230791"/>
          </a:xfrm>
          <a:prstGeom prst="rect">
            <a:avLst/>
          </a:prstGeom>
          <a:noFill/>
          <a:ln w="12700" cap="flat" cmpd="sng" algn="ctr">
            <a:solidFill>
              <a:sysClr val="window" lastClr="FFFFFF">
                <a:lumMod val="50000"/>
              </a:sysClr>
            </a:solidFill>
            <a:prstDash val="solid"/>
            <a:miter lim="800000"/>
          </a:ln>
          <a:effectLst/>
        </p:spPr>
        <p:txBody>
          <a:bodyPr rtlCol="0" anchor="ctr"/>
          <a:lstStyle/>
          <a:p>
            <a:pPr algn="ctr" defTabSz="685537">
              <a:defRPr/>
            </a:pPr>
            <a:r>
              <a:rPr lang="en-US" sz="1050" kern="0" dirty="0">
                <a:solidFill>
                  <a:prstClr val="black">
                    <a:lumMod val="50000"/>
                    <a:lumOff val="50000"/>
                  </a:prstClr>
                </a:solidFill>
                <a:latin typeface="Calibri" panose="020F0502020204030204"/>
                <a:ea typeface="MS PGothic" charset="0"/>
              </a:rPr>
              <a:t>Data Marts</a:t>
            </a:r>
            <a:endParaRPr lang="en-US" sz="600" kern="0" dirty="0">
              <a:solidFill>
                <a:prstClr val="black">
                  <a:lumMod val="50000"/>
                  <a:lumOff val="50000"/>
                </a:prstClr>
              </a:solidFill>
              <a:latin typeface="Calibri" panose="020F0502020204030204"/>
              <a:ea typeface="MS PGothic" charset="0"/>
            </a:endParaRPr>
          </a:p>
        </p:txBody>
      </p:sp>
      <p:sp>
        <p:nvSpPr>
          <p:cNvPr id="252" name="Rectangle 251"/>
          <p:cNvSpPr/>
          <p:nvPr/>
        </p:nvSpPr>
        <p:spPr>
          <a:xfrm>
            <a:off x="8776386" y="3298483"/>
            <a:ext cx="856571" cy="230791"/>
          </a:xfrm>
          <a:prstGeom prst="rect">
            <a:avLst/>
          </a:prstGeom>
          <a:noFill/>
          <a:ln w="12700" cap="flat" cmpd="sng" algn="ctr">
            <a:solidFill>
              <a:sysClr val="window" lastClr="FFFFFF">
                <a:lumMod val="50000"/>
              </a:sysClr>
            </a:solidFill>
            <a:prstDash val="solid"/>
            <a:miter lim="800000"/>
          </a:ln>
          <a:effectLst/>
        </p:spPr>
        <p:txBody>
          <a:bodyPr rtlCol="0" anchor="ctr"/>
          <a:lstStyle/>
          <a:p>
            <a:pPr algn="ctr" defTabSz="685537">
              <a:defRPr/>
            </a:pPr>
            <a:r>
              <a:rPr lang="en-US" sz="1050" kern="0" dirty="0">
                <a:solidFill>
                  <a:prstClr val="black">
                    <a:lumMod val="50000"/>
                    <a:lumOff val="50000"/>
                  </a:prstClr>
                </a:solidFill>
                <a:latin typeface="Calibri" panose="020F0502020204030204"/>
                <a:ea typeface="MS PGothic" charset="0"/>
              </a:rPr>
              <a:t>Data Lake(s)</a:t>
            </a:r>
            <a:endParaRPr lang="en-US" sz="600" kern="0" dirty="0">
              <a:solidFill>
                <a:prstClr val="black">
                  <a:lumMod val="50000"/>
                  <a:lumOff val="50000"/>
                </a:prstClr>
              </a:solidFill>
              <a:latin typeface="Calibri" panose="020F0502020204030204"/>
              <a:ea typeface="MS PGothic" charset="0"/>
            </a:endParaRPr>
          </a:p>
        </p:txBody>
      </p:sp>
      <p:sp>
        <p:nvSpPr>
          <p:cNvPr id="253" name="Freeform 252"/>
          <p:cNvSpPr/>
          <p:nvPr/>
        </p:nvSpPr>
        <p:spPr>
          <a:xfrm>
            <a:off x="9568449" y="3323190"/>
            <a:ext cx="169279" cy="276955"/>
          </a:xfrm>
          <a:custGeom>
            <a:avLst/>
            <a:gdLst>
              <a:gd name="connsiteX0" fmla="*/ 1275312 w 3118060"/>
              <a:gd name="connsiteY0" fmla="*/ 346461 h 5407996"/>
              <a:gd name="connsiteX1" fmla="*/ 213130 w 3118060"/>
              <a:gd name="connsiteY1" fmla="*/ 725151 h 5407996"/>
              <a:gd name="connsiteX2" fmla="*/ 434803 w 3118060"/>
              <a:gd name="connsiteY2" fmla="*/ 1935115 h 5407996"/>
              <a:gd name="connsiteX3" fmla="*/ 694 w 3118060"/>
              <a:gd name="connsiteY3" fmla="*/ 2960351 h 5407996"/>
              <a:gd name="connsiteX4" fmla="*/ 554875 w 3118060"/>
              <a:gd name="connsiteY4" fmla="*/ 3763915 h 5407996"/>
              <a:gd name="connsiteX5" fmla="*/ 425566 w 3118060"/>
              <a:gd name="connsiteY5" fmla="*/ 4161079 h 5407996"/>
              <a:gd name="connsiteX6" fmla="*/ 591821 w 3118060"/>
              <a:gd name="connsiteY6" fmla="*/ 4447406 h 5407996"/>
              <a:gd name="connsiteX7" fmla="*/ 333203 w 3118060"/>
              <a:gd name="connsiteY7" fmla="*/ 4659842 h 5407996"/>
              <a:gd name="connsiteX8" fmla="*/ 83821 w 3118060"/>
              <a:gd name="connsiteY8" fmla="*/ 5075479 h 5407996"/>
              <a:gd name="connsiteX9" fmla="*/ 351675 w 3118060"/>
              <a:gd name="connsiteY9" fmla="*/ 5334097 h 5407996"/>
              <a:gd name="connsiteX10" fmla="*/ 628766 w 3118060"/>
              <a:gd name="connsiteY10" fmla="*/ 5324861 h 5407996"/>
              <a:gd name="connsiteX11" fmla="*/ 767312 w 3118060"/>
              <a:gd name="connsiteY11" fmla="*/ 5177079 h 5407996"/>
              <a:gd name="connsiteX12" fmla="*/ 1303021 w 3118060"/>
              <a:gd name="connsiteY12" fmla="*/ 5407988 h 5407996"/>
              <a:gd name="connsiteX13" fmla="*/ 1580112 w 3118060"/>
              <a:gd name="connsiteY13" fmla="*/ 5167842 h 5407996"/>
              <a:gd name="connsiteX14" fmla="*/ 1820257 w 3118060"/>
              <a:gd name="connsiteY14" fmla="*/ 5195551 h 5407996"/>
              <a:gd name="connsiteX15" fmla="*/ 2143530 w 3118060"/>
              <a:gd name="connsiteY15" fmla="*/ 5306388 h 5407996"/>
              <a:gd name="connsiteX16" fmla="*/ 2282075 w 3118060"/>
              <a:gd name="connsiteY16" fmla="*/ 5084715 h 5407996"/>
              <a:gd name="connsiteX17" fmla="*/ 2780839 w 3118060"/>
              <a:gd name="connsiteY17" fmla="*/ 4696788 h 5407996"/>
              <a:gd name="connsiteX18" fmla="*/ 2974803 w 3118060"/>
              <a:gd name="connsiteY18" fmla="*/ 4105661 h 5407996"/>
              <a:gd name="connsiteX19" fmla="*/ 3104112 w 3118060"/>
              <a:gd name="connsiteY19" fmla="*/ 3653079 h 5407996"/>
              <a:gd name="connsiteX20" fmla="*/ 2633057 w 3118060"/>
              <a:gd name="connsiteY20" fmla="*/ 3237442 h 5407996"/>
              <a:gd name="connsiteX21" fmla="*/ 2633057 w 3118060"/>
              <a:gd name="connsiteY21" fmla="*/ 2821806 h 5407996"/>
              <a:gd name="connsiteX22" fmla="*/ 2623821 w 3118060"/>
              <a:gd name="connsiteY22" fmla="*/ 2461588 h 5407996"/>
              <a:gd name="connsiteX23" fmla="*/ 2494512 w 3118060"/>
              <a:gd name="connsiteY23" fmla="*/ 2184497 h 5407996"/>
              <a:gd name="connsiteX24" fmla="*/ 2522221 w 3118060"/>
              <a:gd name="connsiteY24" fmla="*/ 1981297 h 5407996"/>
              <a:gd name="connsiteX25" fmla="*/ 2993275 w 3118060"/>
              <a:gd name="connsiteY25" fmla="*/ 1020715 h 5407996"/>
              <a:gd name="connsiteX26" fmla="*/ 2614584 w 3118060"/>
              <a:gd name="connsiteY26" fmla="*/ 115551 h 5407996"/>
              <a:gd name="connsiteX27" fmla="*/ 2411384 w 3118060"/>
              <a:gd name="connsiteY27" fmla="*/ 23188 h 5407996"/>
              <a:gd name="connsiteX28" fmla="*/ 2282075 w 3118060"/>
              <a:gd name="connsiteY28" fmla="*/ 217151 h 5407996"/>
              <a:gd name="connsiteX29" fmla="*/ 2272839 w 3118060"/>
              <a:gd name="connsiteY29" fmla="*/ 485006 h 5407996"/>
              <a:gd name="connsiteX30" fmla="*/ 1884912 w 3118060"/>
              <a:gd name="connsiteY30" fmla="*/ 337224 h 5407996"/>
              <a:gd name="connsiteX31" fmla="*/ 1737130 w 3118060"/>
              <a:gd name="connsiteY31" fmla="*/ 198679 h 5407996"/>
              <a:gd name="connsiteX32" fmla="*/ 1515457 w 3118060"/>
              <a:gd name="connsiteY32" fmla="*/ 87842 h 5407996"/>
              <a:gd name="connsiteX33" fmla="*/ 1275312 w 3118060"/>
              <a:gd name="connsiteY33" fmla="*/ 87842 h 5407996"/>
              <a:gd name="connsiteX34" fmla="*/ 1210657 w 3118060"/>
              <a:gd name="connsiteY34" fmla="*/ 152497 h 5407996"/>
              <a:gd name="connsiteX35" fmla="*/ 1330730 w 3118060"/>
              <a:gd name="connsiteY35" fmla="*/ 318751 h 5407996"/>
              <a:gd name="connsiteX36" fmla="*/ 1275312 w 3118060"/>
              <a:gd name="connsiteY36" fmla="*/ 346461 h 5407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118060" h="5407996">
                <a:moveTo>
                  <a:pt x="1275312" y="346461"/>
                </a:moveTo>
                <a:cubicBezTo>
                  <a:pt x="1089046" y="414194"/>
                  <a:pt x="353215" y="460375"/>
                  <a:pt x="213130" y="725151"/>
                </a:cubicBezTo>
                <a:cubicBezTo>
                  <a:pt x="73045" y="989927"/>
                  <a:pt x="470209" y="1562582"/>
                  <a:pt x="434803" y="1935115"/>
                </a:cubicBezTo>
                <a:cubicBezTo>
                  <a:pt x="399397" y="2307648"/>
                  <a:pt x="-19318" y="2655551"/>
                  <a:pt x="694" y="2960351"/>
                </a:cubicBezTo>
                <a:cubicBezTo>
                  <a:pt x="20706" y="3265151"/>
                  <a:pt x="484063" y="3563794"/>
                  <a:pt x="554875" y="3763915"/>
                </a:cubicBezTo>
                <a:cubicBezTo>
                  <a:pt x="625687" y="3964036"/>
                  <a:pt x="419408" y="4047164"/>
                  <a:pt x="425566" y="4161079"/>
                </a:cubicBezTo>
                <a:cubicBezTo>
                  <a:pt x="431724" y="4274994"/>
                  <a:pt x="607215" y="4364279"/>
                  <a:pt x="591821" y="4447406"/>
                </a:cubicBezTo>
                <a:cubicBezTo>
                  <a:pt x="576427" y="4530533"/>
                  <a:pt x="417870" y="4555163"/>
                  <a:pt x="333203" y="4659842"/>
                </a:cubicBezTo>
                <a:cubicBezTo>
                  <a:pt x="248536" y="4764521"/>
                  <a:pt x="80742" y="4963103"/>
                  <a:pt x="83821" y="5075479"/>
                </a:cubicBezTo>
                <a:cubicBezTo>
                  <a:pt x="86900" y="5187855"/>
                  <a:pt x="260851" y="5292533"/>
                  <a:pt x="351675" y="5334097"/>
                </a:cubicBezTo>
                <a:cubicBezTo>
                  <a:pt x="442499" y="5375661"/>
                  <a:pt x="559493" y="5351031"/>
                  <a:pt x="628766" y="5324861"/>
                </a:cubicBezTo>
                <a:cubicBezTo>
                  <a:pt x="698039" y="5298691"/>
                  <a:pt x="654936" y="5163225"/>
                  <a:pt x="767312" y="5177079"/>
                </a:cubicBezTo>
                <a:cubicBezTo>
                  <a:pt x="879688" y="5190933"/>
                  <a:pt x="1167554" y="5409528"/>
                  <a:pt x="1303021" y="5407988"/>
                </a:cubicBezTo>
                <a:cubicBezTo>
                  <a:pt x="1438488" y="5406449"/>
                  <a:pt x="1493906" y="5203248"/>
                  <a:pt x="1580112" y="5167842"/>
                </a:cubicBezTo>
                <a:cubicBezTo>
                  <a:pt x="1666318" y="5132436"/>
                  <a:pt x="1726354" y="5172460"/>
                  <a:pt x="1820257" y="5195551"/>
                </a:cubicBezTo>
                <a:cubicBezTo>
                  <a:pt x="1914160" y="5218642"/>
                  <a:pt x="2066560" y="5324861"/>
                  <a:pt x="2143530" y="5306388"/>
                </a:cubicBezTo>
                <a:cubicBezTo>
                  <a:pt x="2220500" y="5287915"/>
                  <a:pt x="2175857" y="5186315"/>
                  <a:pt x="2282075" y="5084715"/>
                </a:cubicBezTo>
                <a:cubicBezTo>
                  <a:pt x="2388293" y="4983115"/>
                  <a:pt x="2665384" y="4859964"/>
                  <a:pt x="2780839" y="4696788"/>
                </a:cubicBezTo>
                <a:cubicBezTo>
                  <a:pt x="2896294" y="4533612"/>
                  <a:pt x="2920924" y="4279612"/>
                  <a:pt x="2974803" y="4105661"/>
                </a:cubicBezTo>
                <a:cubicBezTo>
                  <a:pt x="3028682" y="3931710"/>
                  <a:pt x="3161070" y="3797782"/>
                  <a:pt x="3104112" y="3653079"/>
                </a:cubicBezTo>
                <a:cubicBezTo>
                  <a:pt x="3047154" y="3508376"/>
                  <a:pt x="2711566" y="3375987"/>
                  <a:pt x="2633057" y="3237442"/>
                </a:cubicBezTo>
                <a:cubicBezTo>
                  <a:pt x="2554548" y="3098897"/>
                  <a:pt x="2634596" y="2951115"/>
                  <a:pt x="2633057" y="2821806"/>
                </a:cubicBezTo>
                <a:cubicBezTo>
                  <a:pt x="2631518" y="2692497"/>
                  <a:pt x="2646912" y="2567806"/>
                  <a:pt x="2623821" y="2461588"/>
                </a:cubicBezTo>
                <a:cubicBezTo>
                  <a:pt x="2600730" y="2355370"/>
                  <a:pt x="2511445" y="2264545"/>
                  <a:pt x="2494512" y="2184497"/>
                </a:cubicBezTo>
                <a:cubicBezTo>
                  <a:pt x="2477579" y="2104449"/>
                  <a:pt x="2439094" y="2175261"/>
                  <a:pt x="2522221" y="1981297"/>
                </a:cubicBezTo>
                <a:cubicBezTo>
                  <a:pt x="2605348" y="1787333"/>
                  <a:pt x="2977881" y="1331673"/>
                  <a:pt x="2993275" y="1020715"/>
                </a:cubicBezTo>
                <a:cubicBezTo>
                  <a:pt x="3008669" y="709757"/>
                  <a:pt x="2711566" y="281805"/>
                  <a:pt x="2614584" y="115551"/>
                </a:cubicBezTo>
                <a:cubicBezTo>
                  <a:pt x="2517602" y="-50703"/>
                  <a:pt x="2466802" y="6255"/>
                  <a:pt x="2411384" y="23188"/>
                </a:cubicBezTo>
                <a:cubicBezTo>
                  <a:pt x="2355966" y="40121"/>
                  <a:pt x="2305166" y="140181"/>
                  <a:pt x="2282075" y="217151"/>
                </a:cubicBezTo>
                <a:cubicBezTo>
                  <a:pt x="2258984" y="294121"/>
                  <a:pt x="2339033" y="464994"/>
                  <a:pt x="2272839" y="485006"/>
                </a:cubicBezTo>
                <a:cubicBezTo>
                  <a:pt x="2206645" y="505018"/>
                  <a:pt x="1974197" y="384945"/>
                  <a:pt x="1884912" y="337224"/>
                </a:cubicBezTo>
                <a:cubicBezTo>
                  <a:pt x="1795627" y="289503"/>
                  <a:pt x="1798706" y="240243"/>
                  <a:pt x="1737130" y="198679"/>
                </a:cubicBezTo>
                <a:cubicBezTo>
                  <a:pt x="1675554" y="157115"/>
                  <a:pt x="1592427" y="106315"/>
                  <a:pt x="1515457" y="87842"/>
                </a:cubicBezTo>
                <a:cubicBezTo>
                  <a:pt x="1438487" y="69369"/>
                  <a:pt x="1326112" y="77066"/>
                  <a:pt x="1275312" y="87842"/>
                </a:cubicBezTo>
                <a:cubicBezTo>
                  <a:pt x="1224512" y="98618"/>
                  <a:pt x="1201421" y="114012"/>
                  <a:pt x="1210657" y="152497"/>
                </a:cubicBezTo>
                <a:cubicBezTo>
                  <a:pt x="1219893" y="190982"/>
                  <a:pt x="1313797" y="284884"/>
                  <a:pt x="1330730" y="318751"/>
                </a:cubicBezTo>
                <a:cubicBezTo>
                  <a:pt x="1347663" y="352618"/>
                  <a:pt x="1461578" y="278728"/>
                  <a:pt x="1275312" y="346461"/>
                </a:cubicBezTo>
                <a:close/>
              </a:path>
            </a:pathLst>
          </a:custGeom>
          <a:solidFill>
            <a:srgbClr val="EAF2FA"/>
          </a:solidFill>
          <a:ln w="12700" cap="flat" cmpd="sng" algn="ctr">
            <a:solidFill>
              <a:srgbClr val="5B9BD5">
                <a:shade val="50000"/>
              </a:srgb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pic>
        <p:nvPicPr>
          <p:cNvPr id="254" name="Picture 253"/>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9620848" y="3381736"/>
            <a:ext cx="105488" cy="64247"/>
          </a:xfrm>
          <a:prstGeom prst="rect">
            <a:avLst/>
          </a:prstGeom>
          <a:ln w="6350">
            <a:solidFill>
              <a:sysClr val="windowText" lastClr="000000">
                <a:lumMod val="50000"/>
                <a:lumOff val="50000"/>
              </a:sysClr>
            </a:solidFill>
          </a:ln>
        </p:spPr>
      </p:pic>
      <p:sp>
        <p:nvSpPr>
          <p:cNvPr id="255" name="Oval 254"/>
          <p:cNvSpPr/>
          <p:nvPr/>
        </p:nvSpPr>
        <p:spPr>
          <a:xfrm>
            <a:off x="9624196" y="3490372"/>
            <a:ext cx="34280" cy="43869"/>
          </a:xfrm>
          <a:prstGeom prst="ellipse">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sp>
        <p:nvSpPr>
          <p:cNvPr id="256" name="Freeform 255"/>
          <p:cNvSpPr/>
          <p:nvPr/>
        </p:nvSpPr>
        <p:spPr>
          <a:xfrm>
            <a:off x="9592026" y="3006899"/>
            <a:ext cx="132898" cy="149370"/>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ysClr val="windowText" lastClr="000000">
              <a:lumMod val="50000"/>
              <a:lumOff val="50000"/>
            </a:sysClr>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sp>
        <p:nvSpPr>
          <p:cNvPr id="257" name="Oval 256"/>
          <p:cNvSpPr/>
          <p:nvPr/>
        </p:nvSpPr>
        <p:spPr>
          <a:xfrm>
            <a:off x="9603044" y="3013941"/>
            <a:ext cx="107901" cy="29696"/>
          </a:xfrm>
          <a:prstGeom prst="ellipse">
            <a:avLst/>
          </a:prstGeom>
          <a:solidFill>
            <a:sysClr val="window" lastClr="FFFFFF"/>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sp>
        <p:nvSpPr>
          <p:cNvPr id="258" name="Freeform 257"/>
          <p:cNvSpPr/>
          <p:nvPr/>
        </p:nvSpPr>
        <p:spPr>
          <a:xfrm>
            <a:off x="2573614" y="4242410"/>
            <a:ext cx="132898" cy="149370"/>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ysClr val="windowText" lastClr="000000">
              <a:lumMod val="50000"/>
              <a:lumOff val="50000"/>
            </a:sysClr>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sp>
        <p:nvSpPr>
          <p:cNvPr id="259" name="Oval 258"/>
          <p:cNvSpPr/>
          <p:nvPr/>
        </p:nvSpPr>
        <p:spPr>
          <a:xfrm>
            <a:off x="2584634" y="4249453"/>
            <a:ext cx="107901" cy="29696"/>
          </a:xfrm>
          <a:prstGeom prst="ellipse">
            <a:avLst/>
          </a:prstGeom>
          <a:solidFill>
            <a:sysClr val="window" lastClr="FFFFFF"/>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cxnSp>
        <p:nvCxnSpPr>
          <p:cNvPr id="260" name="Straight Arrow Connector 259"/>
          <p:cNvCxnSpPr/>
          <p:nvPr/>
        </p:nvCxnSpPr>
        <p:spPr>
          <a:xfrm>
            <a:off x="3364673" y="4359632"/>
            <a:ext cx="2105214" cy="7829"/>
          </a:xfrm>
          <a:prstGeom prst="straightConnector1">
            <a:avLst/>
          </a:prstGeom>
          <a:noFill/>
          <a:ln w="41275" cap="flat" cmpd="sng" algn="ctr">
            <a:solidFill>
              <a:sysClr val="window" lastClr="FFFFFF">
                <a:lumMod val="65000"/>
              </a:sysClr>
            </a:solidFill>
            <a:prstDash val="solid"/>
            <a:miter lim="800000"/>
            <a:tailEnd type="triangle"/>
          </a:ln>
          <a:effectLst/>
        </p:spPr>
      </p:cxnSp>
      <p:pic>
        <p:nvPicPr>
          <p:cNvPr id="261" name="Picture 12"/>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783912" y="4827814"/>
            <a:ext cx="209612" cy="1780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2" name="Picture 16"/>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651146" y="4573919"/>
            <a:ext cx="172243" cy="1328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3" name="Picture 18"/>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2253385" y="4107426"/>
            <a:ext cx="164012" cy="171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4" name="Picture 20"/>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2167225" y="3809210"/>
            <a:ext cx="181442" cy="1857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5" name="Picture 2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746098" y="4507229"/>
            <a:ext cx="181442" cy="1857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 name="Picture 4"/>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2276218" y="4413211"/>
            <a:ext cx="122173" cy="127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7" name="Picture 6"/>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2022013" y="4264302"/>
            <a:ext cx="104938" cy="148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8" name="Picture 11"/>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2404419" y="4751795"/>
            <a:ext cx="149363" cy="1516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9" name="Picture 5"/>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2025434" y="4536405"/>
            <a:ext cx="165950" cy="258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0" name="Picture 11"/>
          <p:cNvPicPr>
            <a:picLocks noChangeAspect="1"/>
          </p:cNvPicPr>
          <p:nvPr/>
        </p:nvPicPr>
        <p:blipFill>
          <a:blip r:embed="rId13">
            <a:grayscl/>
            <a:extLst>
              <a:ext uri="{28A0092B-C50C-407E-A947-70E740481C1C}">
                <a14:useLocalDpi xmlns:a14="http://schemas.microsoft.com/office/drawing/2010/main" val="0"/>
              </a:ext>
            </a:extLst>
          </a:blip>
          <a:srcRect/>
          <a:stretch>
            <a:fillRect/>
          </a:stretch>
        </p:blipFill>
        <p:spPr bwMode="auto">
          <a:xfrm>
            <a:off x="1878664" y="3916459"/>
            <a:ext cx="201175" cy="199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1" name="Picture 15"/>
          <p:cNvPicPr>
            <a:picLocks noChangeAspect="1"/>
          </p:cNvPicPr>
          <p:nvPr/>
        </p:nvPicPr>
        <p:blipFill>
          <a:blip r:embed="rId14">
            <a:grayscl/>
            <a:extLst>
              <a:ext uri="{28A0092B-C50C-407E-A947-70E740481C1C}">
                <a14:useLocalDpi xmlns:a14="http://schemas.microsoft.com/office/drawing/2010/main" val="0"/>
              </a:ext>
            </a:extLst>
          </a:blip>
          <a:srcRect/>
          <a:stretch>
            <a:fillRect/>
          </a:stretch>
        </p:blipFill>
        <p:spPr bwMode="auto">
          <a:xfrm>
            <a:off x="2192100" y="4964355"/>
            <a:ext cx="206290" cy="205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2" name="Picture 3"/>
          <p:cNvPicPr>
            <a:picLocks noChangeAspect="1"/>
          </p:cNvPicPr>
          <p:nvPr/>
        </p:nvPicPr>
        <p:blipFill>
          <a:blip r:embed="rId15">
            <a:grayscl/>
            <a:extLst>
              <a:ext uri="{28A0092B-C50C-407E-A947-70E740481C1C}">
                <a14:useLocalDpi xmlns:a14="http://schemas.microsoft.com/office/drawing/2010/main" val="0"/>
              </a:ext>
            </a:extLst>
          </a:blip>
          <a:srcRect/>
          <a:stretch>
            <a:fillRect/>
          </a:stretch>
        </p:blipFill>
        <p:spPr bwMode="auto">
          <a:xfrm>
            <a:off x="2584633" y="5035270"/>
            <a:ext cx="201929" cy="2129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73" name="Straight Connector 272"/>
          <p:cNvCxnSpPr/>
          <p:nvPr/>
        </p:nvCxnSpPr>
        <p:spPr>
          <a:xfrm>
            <a:off x="3367136" y="3862561"/>
            <a:ext cx="535905" cy="492092"/>
          </a:xfrm>
          <a:prstGeom prst="line">
            <a:avLst/>
          </a:prstGeom>
          <a:noFill/>
          <a:ln w="41275" cap="flat" cmpd="sng" algn="ctr">
            <a:solidFill>
              <a:sysClr val="window" lastClr="FFFFFF">
                <a:lumMod val="65000"/>
              </a:sysClr>
            </a:solidFill>
            <a:prstDash val="solid"/>
            <a:miter lim="800000"/>
            <a:tailEnd type="none"/>
          </a:ln>
          <a:effectLst/>
        </p:spPr>
      </p:cxnSp>
      <p:cxnSp>
        <p:nvCxnSpPr>
          <p:cNvPr id="274" name="Straight Connector 273"/>
          <p:cNvCxnSpPr/>
          <p:nvPr/>
        </p:nvCxnSpPr>
        <p:spPr>
          <a:xfrm>
            <a:off x="3362105" y="4027494"/>
            <a:ext cx="558824" cy="337280"/>
          </a:xfrm>
          <a:prstGeom prst="line">
            <a:avLst/>
          </a:prstGeom>
          <a:noFill/>
          <a:ln w="41275" cap="flat" cmpd="sng" algn="ctr">
            <a:solidFill>
              <a:sysClr val="window" lastClr="FFFFFF">
                <a:lumMod val="65000"/>
              </a:sysClr>
            </a:solidFill>
            <a:prstDash val="solid"/>
            <a:miter lim="800000"/>
            <a:tailEnd type="none"/>
          </a:ln>
          <a:effectLst/>
        </p:spPr>
      </p:cxnSp>
      <p:cxnSp>
        <p:nvCxnSpPr>
          <p:cNvPr id="275" name="Straight Connector 274"/>
          <p:cNvCxnSpPr/>
          <p:nvPr/>
        </p:nvCxnSpPr>
        <p:spPr>
          <a:xfrm>
            <a:off x="3374171" y="4200162"/>
            <a:ext cx="535988" cy="155835"/>
          </a:xfrm>
          <a:prstGeom prst="line">
            <a:avLst/>
          </a:prstGeom>
          <a:noFill/>
          <a:ln w="41275" cap="flat" cmpd="sng" algn="ctr">
            <a:solidFill>
              <a:sysClr val="window" lastClr="FFFFFF">
                <a:lumMod val="65000"/>
              </a:sysClr>
            </a:solidFill>
            <a:prstDash val="solid"/>
            <a:miter lim="800000"/>
            <a:tailEnd type="none"/>
          </a:ln>
          <a:effectLst/>
        </p:spPr>
      </p:cxnSp>
      <p:cxnSp>
        <p:nvCxnSpPr>
          <p:cNvPr id="276" name="Straight Connector 275"/>
          <p:cNvCxnSpPr/>
          <p:nvPr/>
        </p:nvCxnSpPr>
        <p:spPr>
          <a:xfrm flipV="1">
            <a:off x="3367054" y="4379254"/>
            <a:ext cx="535988" cy="379010"/>
          </a:xfrm>
          <a:prstGeom prst="line">
            <a:avLst/>
          </a:prstGeom>
          <a:noFill/>
          <a:ln w="41275" cap="flat" cmpd="sng" algn="ctr">
            <a:solidFill>
              <a:sysClr val="window" lastClr="FFFFFF">
                <a:lumMod val="65000"/>
              </a:sysClr>
            </a:solidFill>
            <a:prstDash val="solid"/>
            <a:miter lim="800000"/>
            <a:tailEnd type="none"/>
          </a:ln>
          <a:effectLst/>
        </p:spPr>
      </p:cxnSp>
      <p:cxnSp>
        <p:nvCxnSpPr>
          <p:cNvPr id="277" name="Straight Connector 276"/>
          <p:cNvCxnSpPr/>
          <p:nvPr/>
        </p:nvCxnSpPr>
        <p:spPr>
          <a:xfrm flipV="1">
            <a:off x="3359500" y="4354654"/>
            <a:ext cx="553772" cy="214106"/>
          </a:xfrm>
          <a:prstGeom prst="line">
            <a:avLst/>
          </a:prstGeom>
          <a:noFill/>
          <a:ln w="41275" cap="flat" cmpd="sng" algn="ctr">
            <a:solidFill>
              <a:sysClr val="window" lastClr="FFFFFF">
                <a:lumMod val="65000"/>
              </a:sysClr>
            </a:solidFill>
            <a:prstDash val="solid"/>
            <a:miter lim="800000"/>
            <a:tailEnd type="none"/>
          </a:ln>
          <a:effectLst/>
        </p:spPr>
      </p:cxnSp>
      <p:sp>
        <p:nvSpPr>
          <p:cNvPr id="278" name="Flowchart: Multidocument 277"/>
          <p:cNvSpPr/>
          <p:nvPr/>
        </p:nvSpPr>
        <p:spPr>
          <a:xfrm>
            <a:off x="5728878" y="3328645"/>
            <a:ext cx="118253" cy="144785"/>
          </a:xfrm>
          <a:prstGeom prst="flowChartMultidocument">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sp>
        <p:nvSpPr>
          <p:cNvPr id="279" name="Oval 278"/>
          <p:cNvSpPr/>
          <p:nvPr/>
        </p:nvSpPr>
        <p:spPr>
          <a:xfrm>
            <a:off x="5954826" y="3712877"/>
            <a:ext cx="133840" cy="121602"/>
          </a:xfrm>
          <a:prstGeom prst="ellipse">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sp>
        <p:nvSpPr>
          <p:cNvPr id="280" name="Oval 279"/>
          <p:cNvSpPr/>
          <p:nvPr/>
        </p:nvSpPr>
        <p:spPr>
          <a:xfrm>
            <a:off x="5728877" y="3522415"/>
            <a:ext cx="133840" cy="121602"/>
          </a:xfrm>
          <a:prstGeom prst="ellipse">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sp>
        <p:nvSpPr>
          <p:cNvPr id="281" name="Rectangle 280"/>
          <p:cNvSpPr/>
          <p:nvPr/>
        </p:nvSpPr>
        <p:spPr>
          <a:xfrm>
            <a:off x="6288214" y="4844258"/>
            <a:ext cx="599345" cy="103886"/>
          </a:xfrm>
          <a:prstGeom prst="rect">
            <a:avLst/>
          </a:prstGeom>
          <a:solidFill>
            <a:srgbClr val="E8B218"/>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sp>
        <p:nvSpPr>
          <p:cNvPr id="286" name="Rectangle 285"/>
          <p:cNvSpPr/>
          <p:nvPr/>
        </p:nvSpPr>
        <p:spPr>
          <a:xfrm>
            <a:off x="8776386" y="3654172"/>
            <a:ext cx="856571" cy="230791"/>
          </a:xfrm>
          <a:prstGeom prst="rect">
            <a:avLst/>
          </a:prstGeom>
          <a:noFill/>
          <a:ln w="12700" cap="flat" cmpd="sng" algn="ctr">
            <a:solidFill>
              <a:sysClr val="window" lastClr="FFFFFF">
                <a:lumMod val="50000"/>
              </a:sysClr>
            </a:solidFill>
            <a:prstDash val="solid"/>
            <a:miter lim="800000"/>
          </a:ln>
          <a:effectLst/>
        </p:spPr>
        <p:txBody>
          <a:bodyPr rtlCol="0" anchor="ctr"/>
          <a:lstStyle/>
          <a:p>
            <a:pPr algn="ctr" defTabSz="685537">
              <a:defRPr/>
            </a:pPr>
            <a:r>
              <a:rPr lang="en-US" sz="1050" kern="0" dirty="0">
                <a:solidFill>
                  <a:prstClr val="black">
                    <a:lumMod val="50000"/>
                    <a:lumOff val="50000"/>
                  </a:prstClr>
                </a:solidFill>
                <a:latin typeface="Calibri" panose="020F0502020204030204"/>
                <a:ea typeface="MS PGothic" charset="0"/>
              </a:rPr>
              <a:t>Dashboards</a:t>
            </a:r>
            <a:endParaRPr lang="en-US" sz="600" kern="0" dirty="0">
              <a:solidFill>
                <a:prstClr val="black">
                  <a:lumMod val="50000"/>
                  <a:lumOff val="50000"/>
                </a:prstClr>
              </a:solidFill>
              <a:latin typeface="Calibri" panose="020F0502020204030204"/>
              <a:ea typeface="MS PGothic" charset="0"/>
            </a:endParaRPr>
          </a:p>
        </p:txBody>
      </p:sp>
      <p:sp>
        <p:nvSpPr>
          <p:cNvPr id="287" name="Rectangle 286"/>
          <p:cNvSpPr/>
          <p:nvPr/>
        </p:nvSpPr>
        <p:spPr>
          <a:xfrm>
            <a:off x="8770576" y="3982583"/>
            <a:ext cx="856571" cy="230791"/>
          </a:xfrm>
          <a:prstGeom prst="rect">
            <a:avLst/>
          </a:prstGeom>
          <a:noFill/>
          <a:ln w="12700" cap="flat" cmpd="sng" algn="ctr">
            <a:solidFill>
              <a:sysClr val="window" lastClr="FFFFFF">
                <a:lumMod val="50000"/>
              </a:sysClr>
            </a:solidFill>
            <a:prstDash val="solid"/>
            <a:miter lim="800000"/>
          </a:ln>
          <a:effectLst/>
        </p:spPr>
        <p:txBody>
          <a:bodyPr rtlCol="0" anchor="ctr"/>
          <a:lstStyle/>
          <a:p>
            <a:pPr algn="ctr" defTabSz="685537">
              <a:defRPr/>
            </a:pPr>
            <a:r>
              <a:rPr lang="en-US" sz="1050" kern="0" dirty="0">
                <a:solidFill>
                  <a:prstClr val="black">
                    <a:lumMod val="50000"/>
                    <a:lumOff val="50000"/>
                  </a:prstClr>
                </a:solidFill>
                <a:latin typeface="Calibri" panose="020F0502020204030204"/>
                <a:ea typeface="MS PGothic" charset="0"/>
              </a:rPr>
              <a:t>Apps</a:t>
            </a:r>
            <a:endParaRPr lang="en-US" sz="600" kern="0" dirty="0">
              <a:solidFill>
                <a:prstClr val="black">
                  <a:lumMod val="50000"/>
                  <a:lumOff val="50000"/>
                </a:prstClr>
              </a:solidFill>
              <a:latin typeface="Calibri" panose="020F0502020204030204"/>
              <a:ea typeface="MS PGothic" charset="0"/>
            </a:endParaRPr>
          </a:p>
        </p:txBody>
      </p:sp>
      <p:sp>
        <p:nvSpPr>
          <p:cNvPr id="3" name="TextBox 2"/>
          <p:cNvSpPr txBox="1"/>
          <p:nvPr/>
        </p:nvSpPr>
        <p:spPr>
          <a:xfrm>
            <a:off x="5423682" y="4743584"/>
            <a:ext cx="1328586" cy="329325"/>
          </a:xfrm>
          <a:prstGeom prst="rect">
            <a:avLst/>
          </a:prstGeom>
          <a:noFill/>
        </p:spPr>
        <p:txBody>
          <a:bodyPr wrap="square" lIns="134464" tIns="107571" rIns="134464" bIns="107571" rtlCol="0">
            <a:spAutoFit/>
          </a:bodyPr>
          <a:lstStyle/>
          <a:p>
            <a:pPr>
              <a:lnSpc>
                <a:spcPct val="90000"/>
              </a:lnSpc>
              <a:spcAft>
                <a:spcPts val="441"/>
              </a:spcAft>
            </a:pPr>
            <a:r>
              <a:rPr lang="en-US" sz="809" dirty="0">
                <a:solidFill>
                  <a:srgbClr val="505050"/>
                </a:solidFill>
                <a:ea typeface="MS PGothic" charset="0"/>
              </a:rPr>
              <a:t>Streaming data</a:t>
            </a:r>
          </a:p>
        </p:txBody>
      </p:sp>
      <p:sp>
        <p:nvSpPr>
          <p:cNvPr id="7" name="Right Arrow 6"/>
          <p:cNvSpPr/>
          <p:nvPr/>
        </p:nvSpPr>
        <p:spPr bwMode="auto">
          <a:xfrm>
            <a:off x="6837954" y="4792449"/>
            <a:ext cx="663574" cy="205235"/>
          </a:xfrm>
          <a:prstGeom prst="rightArrow">
            <a:avLst/>
          </a:prstGeom>
          <a:solidFill>
            <a:srgbClr val="70AD47"/>
          </a:solidFill>
          <a:ln w="12700" cap="rnd" cmpd="sng" algn="ctr">
            <a:solidFill>
              <a:sysClr val="windowText" lastClr="000000">
                <a:lumMod val="50000"/>
                <a:lumOff val="50000"/>
              </a:sysClr>
            </a:solidFill>
            <a:prstDash val="solid"/>
            <a:miter lim="800000"/>
          </a:ln>
          <a:effectLst/>
        </p:spPr>
        <p:txBody>
          <a:bodyPr rtlCol="0" anchor="ctr"/>
          <a:lstStyle/>
          <a:p>
            <a:pPr algn="ctr" defTabSz="685537"/>
            <a:endParaRPr lang="en-US" sz="1350" kern="0" dirty="0">
              <a:solidFill>
                <a:prstClr val="white"/>
              </a:solidFill>
              <a:latin typeface="Calibri" panose="020F0502020204030204"/>
              <a:ea typeface="MS PGothic" charset="0"/>
            </a:endParaRPr>
          </a:p>
        </p:txBody>
      </p:sp>
      <p:sp>
        <p:nvSpPr>
          <p:cNvPr id="133" name="Title 16"/>
          <p:cNvSpPr>
            <a:spLocks noGrp="1"/>
          </p:cNvSpPr>
          <p:nvPr>
            <p:ph type="title"/>
          </p:nvPr>
        </p:nvSpPr>
        <p:spPr>
          <a:xfrm>
            <a:off x="1725931" y="1074720"/>
            <a:ext cx="8741880" cy="674653"/>
          </a:xfrm>
        </p:spPr>
        <p:txBody>
          <a:bodyPr/>
          <a:lstStyle/>
          <a:p>
            <a:r>
              <a:rPr lang="en-US" sz="2353" dirty="0"/>
              <a:t>Evolving Approaches to Analytics</a:t>
            </a:r>
            <a:br>
              <a:rPr lang="en-US" sz="2353" dirty="0"/>
            </a:br>
            <a:r>
              <a:rPr lang="en-US" sz="1471" dirty="0"/>
              <a:t>EDWs to Data Lakes</a:t>
            </a:r>
            <a:endParaRPr lang="en-US" sz="2353" dirty="0"/>
          </a:p>
        </p:txBody>
      </p:sp>
    </p:spTree>
    <p:extLst>
      <p:ext uri="{BB962C8B-B14F-4D97-AF65-F5344CB8AC3E}">
        <p14:creationId xmlns:p14="http://schemas.microsoft.com/office/powerpoint/2010/main" val="10963011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1524001" y="1885884"/>
            <a:ext cx="9144000" cy="3767364"/>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577" fontAlgn="base">
              <a:spcBef>
                <a:spcPct val="0"/>
              </a:spcBef>
              <a:spcAft>
                <a:spcPct val="0"/>
              </a:spcAft>
            </a:pPr>
            <a:endParaRPr lang="en-US" sz="1471" dirty="0">
              <a:gradFill>
                <a:gsLst>
                  <a:gs pos="0">
                    <a:srgbClr val="FFFFFF"/>
                  </a:gs>
                  <a:gs pos="100000">
                    <a:srgbClr val="FFFFFF"/>
                  </a:gs>
                </a:gsLst>
                <a:lin ang="5400000" scaled="0"/>
              </a:gradFill>
            </a:endParaRPr>
          </a:p>
        </p:txBody>
      </p:sp>
      <p:sp>
        <p:nvSpPr>
          <p:cNvPr id="134" name="Freeform 133"/>
          <p:cNvSpPr/>
          <p:nvPr/>
        </p:nvSpPr>
        <p:spPr>
          <a:xfrm>
            <a:off x="5377013" y="1700993"/>
            <a:ext cx="2292248" cy="3975701"/>
          </a:xfrm>
          <a:custGeom>
            <a:avLst/>
            <a:gdLst>
              <a:gd name="connsiteX0" fmla="*/ 1275312 w 3118060"/>
              <a:gd name="connsiteY0" fmla="*/ 346461 h 5407996"/>
              <a:gd name="connsiteX1" fmla="*/ 213130 w 3118060"/>
              <a:gd name="connsiteY1" fmla="*/ 725151 h 5407996"/>
              <a:gd name="connsiteX2" fmla="*/ 434803 w 3118060"/>
              <a:gd name="connsiteY2" fmla="*/ 1935115 h 5407996"/>
              <a:gd name="connsiteX3" fmla="*/ 694 w 3118060"/>
              <a:gd name="connsiteY3" fmla="*/ 2960351 h 5407996"/>
              <a:gd name="connsiteX4" fmla="*/ 554875 w 3118060"/>
              <a:gd name="connsiteY4" fmla="*/ 3763915 h 5407996"/>
              <a:gd name="connsiteX5" fmla="*/ 425566 w 3118060"/>
              <a:gd name="connsiteY5" fmla="*/ 4161079 h 5407996"/>
              <a:gd name="connsiteX6" fmla="*/ 591821 w 3118060"/>
              <a:gd name="connsiteY6" fmla="*/ 4447406 h 5407996"/>
              <a:gd name="connsiteX7" fmla="*/ 333203 w 3118060"/>
              <a:gd name="connsiteY7" fmla="*/ 4659842 h 5407996"/>
              <a:gd name="connsiteX8" fmla="*/ 83821 w 3118060"/>
              <a:gd name="connsiteY8" fmla="*/ 5075479 h 5407996"/>
              <a:gd name="connsiteX9" fmla="*/ 351675 w 3118060"/>
              <a:gd name="connsiteY9" fmla="*/ 5334097 h 5407996"/>
              <a:gd name="connsiteX10" fmla="*/ 628766 w 3118060"/>
              <a:gd name="connsiteY10" fmla="*/ 5324861 h 5407996"/>
              <a:gd name="connsiteX11" fmla="*/ 767312 w 3118060"/>
              <a:gd name="connsiteY11" fmla="*/ 5177079 h 5407996"/>
              <a:gd name="connsiteX12" fmla="*/ 1303021 w 3118060"/>
              <a:gd name="connsiteY12" fmla="*/ 5407988 h 5407996"/>
              <a:gd name="connsiteX13" fmla="*/ 1580112 w 3118060"/>
              <a:gd name="connsiteY13" fmla="*/ 5167842 h 5407996"/>
              <a:gd name="connsiteX14" fmla="*/ 1820257 w 3118060"/>
              <a:gd name="connsiteY14" fmla="*/ 5195551 h 5407996"/>
              <a:gd name="connsiteX15" fmla="*/ 2143530 w 3118060"/>
              <a:gd name="connsiteY15" fmla="*/ 5306388 h 5407996"/>
              <a:gd name="connsiteX16" fmla="*/ 2282075 w 3118060"/>
              <a:gd name="connsiteY16" fmla="*/ 5084715 h 5407996"/>
              <a:gd name="connsiteX17" fmla="*/ 2780839 w 3118060"/>
              <a:gd name="connsiteY17" fmla="*/ 4696788 h 5407996"/>
              <a:gd name="connsiteX18" fmla="*/ 2974803 w 3118060"/>
              <a:gd name="connsiteY18" fmla="*/ 4105661 h 5407996"/>
              <a:gd name="connsiteX19" fmla="*/ 3104112 w 3118060"/>
              <a:gd name="connsiteY19" fmla="*/ 3653079 h 5407996"/>
              <a:gd name="connsiteX20" fmla="*/ 2633057 w 3118060"/>
              <a:gd name="connsiteY20" fmla="*/ 3237442 h 5407996"/>
              <a:gd name="connsiteX21" fmla="*/ 2633057 w 3118060"/>
              <a:gd name="connsiteY21" fmla="*/ 2821806 h 5407996"/>
              <a:gd name="connsiteX22" fmla="*/ 2623821 w 3118060"/>
              <a:gd name="connsiteY22" fmla="*/ 2461588 h 5407996"/>
              <a:gd name="connsiteX23" fmla="*/ 2494512 w 3118060"/>
              <a:gd name="connsiteY23" fmla="*/ 2184497 h 5407996"/>
              <a:gd name="connsiteX24" fmla="*/ 2522221 w 3118060"/>
              <a:gd name="connsiteY24" fmla="*/ 1981297 h 5407996"/>
              <a:gd name="connsiteX25" fmla="*/ 2993275 w 3118060"/>
              <a:gd name="connsiteY25" fmla="*/ 1020715 h 5407996"/>
              <a:gd name="connsiteX26" fmla="*/ 2614584 w 3118060"/>
              <a:gd name="connsiteY26" fmla="*/ 115551 h 5407996"/>
              <a:gd name="connsiteX27" fmla="*/ 2411384 w 3118060"/>
              <a:gd name="connsiteY27" fmla="*/ 23188 h 5407996"/>
              <a:gd name="connsiteX28" fmla="*/ 2282075 w 3118060"/>
              <a:gd name="connsiteY28" fmla="*/ 217151 h 5407996"/>
              <a:gd name="connsiteX29" fmla="*/ 2272839 w 3118060"/>
              <a:gd name="connsiteY29" fmla="*/ 485006 h 5407996"/>
              <a:gd name="connsiteX30" fmla="*/ 1884912 w 3118060"/>
              <a:gd name="connsiteY30" fmla="*/ 337224 h 5407996"/>
              <a:gd name="connsiteX31" fmla="*/ 1737130 w 3118060"/>
              <a:gd name="connsiteY31" fmla="*/ 198679 h 5407996"/>
              <a:gd name="connsiteX32" fmla="*/ 1515457 w 3118060"/>
              <a:gd name="connsiteY32" fmla="*/ 87842 h 5407996"/>
              <a:gd name="connsiteX33" fmla="*/ 1275312 w 3118060"/>
              <a:gd name="connsiteY33" fmla="*/ 87842 h 5407996"/>
              <a:gd name="connsiteX34" fmla="*/ 1210657 w 3118060"/>
              <a:gd name="connsiteY34" fmla="*/ 152497 h 5407996"/>
              <a:gd name="connsiteX35" fmla="*/ 1330730 w 3118060"/>
              <a:gd name="connsiteY35" fmla="*/ 318751 h 5407996"/>
              <a:gd name="connsiteX36" fmla="*/ 1275312 w 3118060"/>
              <a:gd name="connsiteY36" fmla="*/ 346461 h 5407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118060" h="5407996">
                <a:moveTo>
                  <a:pt x="1275312" y="346461"/>
                </a:moveTo>
                <a:cubicBezTo>
                  <a:pt x="1089046" y="414194"/>
                  <a:pt x="353215" y="460375"/>
                  <a:pt x="213130" y="725151"/>
                </a:cubicBezTo>
                <a:cubicBezTo>
                  <a:pt x="73045" y="989927"/>
                  <a:pt x="470209" y="1562582"/>
                  <a:pt x="434803" y="1935115"/>
                </a:cubicBezTo>
                <a:cubicBezTo>
                  <a:pt x="399397" y="2307648"/>
                  <a:pt x="-19318" y="2655551"/>
                  <a:pt x="694" y="2960351"/>
                </a:cubicBezTo>
                <a:cubicBezTo>
                  <a:pt x="20706" y="3265151"/>
                  <a:pt x="484063" y="3563794"/>
                  <a:pt x="554875" y="3763915"/>
                </a:cubicBezTo>
                <a:cubicBezTo>
                  <a:pt x="625687" y="3964036"/>
                  <a:pt x="419408" y="4047164"/>
                  <a:pt x="425566" y="4161079"/>
                </a:cubicBezTo>
                <a:cubicBezTo>
                  <a:pt x="431724" y="4274994"/>
                  <a:pt x="607215" y="4364279"/>
                  <a:pt x="591821" y="4447406"/>
                </a:cubicBezTo>
                <a:cubicBezTo>
                  <a:pt x="576427" y="4530533"/>
                  <a:pt x="417870" y="4555163"/>
                  <a:pt x="333203" y="4659842"/>
                </a:cubicBezTo>
                <a:cubicBezTo>
                  <a:pt x="248536" y="4764521"/>
                  <a:pt x="80742" y="4963103"/>
                  <a:pt x="83821" y="5075479"/>
                </a:cubicBezTo>
                <a:cubicBezTo>
                  <a:pt x="86900" y="5187855"/>
                  <a:pt x="260851" y="5292533"/>
                  <a:pt x="351675" y="5334097"/>
                </a:cubicBezTo>
                <a:cubicBezTo>
                  <a:pt x="442499" y="5375661"/>
                  <a:pt x="559493" y="5351031"/>
                  <a:pt x="628766" y="5324861"/>
                </a:cubicBezTo>
                <a:cubicBezTo>
                  <a:pt x="698039" y="5298691"/>
                  <a:pt x="654936" y="5163225"/>
                  <a:pt x="767312" y="5177079"/>
                </a:cubicBezTo>
                <a:cubicBezTo>
                  <a:pt x="879688" y="5190933"/>
                  <a:pt x="1167554" y="5409528"/>
                  <a:pt x="1303021" y="5407988"/>
                </a:cubicBezTo>
                <a:cubicBezTo>
                  <a:pt x="1438488" y="5406449"/>
                  <a:pt x="1493906" y="5203248"/>
                  <a:pt x="1580112" y="5167842"/>
                </a:cubicBezTo>
                <a:cubicBezTo>
                  <a:pt x="1666318" y="5132436"/>
                  <a:pt x="1726354" y="5172460"/>
                  <a:pt x="1820257" y="5195551"/>
                </a:cubicBezTo>
                <a:cubicBezTo>
                  <a:pt x="1914160" y="5218642"/>
                  <a:pt x="2066560" y="5324861"/>
                  <a:pt x="2143530" y="5306388"/>
                </a:cubicBezTo>
                <a:cubicBezTo>
                  <a:pt x="2220500" y="5287915"/>
                  <a:pt x="2175857" y="5186315"/>
                  <a:pt x="2282075" y="5084715"/>
                </a:cubicBezTo>
                <a:cubicBezTo>
                  <a:pt x="2388293" y="4983115"/>
                  <a:pt x="2665384" y="4859964"/>
                  <a:pt x="2780839" y="4696788"/>
                </a:cubicBezTo>
                <a:cubicBezTo>
                  <a:pt x="2896294" y="4533612"/>
                  <a:pt x="2920924" y="4279612"/>
                  <a:pt x="2974803" y="4105661"/>
                </a:cubicBezTo>
                <a:cubicBezTo>
                  <a:pt x="3028682" y="3931710"/>
                  <a:pt x="3161070" y="3797782"/>
                  <a:pt x="3104112" y="3653079"/>
                </a:cubicBezTo>
                <a:cubicBezTo>
                  <a:pt x="3047154" y="3508376"/>
                  <a:pt x="2711566" y="3375987"/>
                  <a:pt x="2633057" y="3237442"/>
                </a:cubicBezTo>
                <a:cubicBezTo>
                  <a:pt x="2554548" y="3098897"/>
                  <a:pt x="2634596" y="2951115"/>
                  <a:pt x="2633057" y="2821806"/>
                </a:cubicBezTo>
                <a:cubicBezTo>
                  <a:pt x="2631518" y="2692497"/>
                  <a:pt x="2646912" y="2567806"/>
                  <a:pt x="2623821" y="2461588"/>
                </a:cubicBezTo>
                <a:cubicBezTo>
                  <a:pt x="2600730" y="2355370"/>
                  <a:pt x="2511445" y="2264545"/>
                  <a:pt x="2494512" y="2184497"/>
                </a:cubicBezTo>
                <a:cubicBezTo>
                  <a:pt x="2477579" y="2104449"/>
                  <a:pt x="2439094" y="2175261"/>
                  <a:pt x="2522221" y="1981297"/>
                </a:cubicBezTo>
                <a:cubicBezTo>
                  <a:pt x="2605348" y="1787333"/>
                  <a:pt x="2977881" y="1331673"/>
                  <a:pt x="2993275" y="1020715"/>
                </a:cubicBezTo>
                <a:cubicBezTo>
                  <a:pt x="3008669" y="709757"/>
                  <a:pt x="2711566" y="281805"/>
                  <a:pt x="2614584" y="115551"/>
                </a:cubicBezTo>
                <a:cubicBezTo>
                  <a:pt x="2517602" y="-50703"/>
                  <a:pt x="2466802" y="6255"/>
                  <a:pt x="2411384" y="23188"/>
                </a:cubicBezTo>
                <a:cubicBezTo>
                  <a:pt x="2355966" y="40121"/>
                  <a:pt x="2305166" y="140181"/>
                  <a:pt x="2282075" y="217151"/>
                </a:cubicBezTo>
                <a:cubicBezTo>
                  <a:pt x="2258984" y="294121"/>
                  <a:pt x="2339033" y="464994"/>
                  <a:pt x="2272839" y="485006"/>
                </a:cubicBezTo>
                <a:cubicBezTo>
                  <a:pt x="2206645" y="505018"/>
                  <a:pt x="1974197" y="384945"/>
                  <a:pt x="1884912" y="337224"/>
                </a:cubicBezTo>
                <a:cubicBezTo>
                  <a:pt x="1795627" y="289503"/>
                  <a:pt x="1798706" y="240243"/>
                  <a:pt x="1737130" y="198679"/>
                </a:cubicBezTo>
                <a:cubicBezTo>
                  <a:pt x="1675554" y="157115"/>
                  <a:pt x="1592427" y="106315"/>
                  <a:pt x="1515457" y="87842"/>
                </a:cubicBezTo>
                <a:cubicBezTo>
                  <a:pt x="1438487" y="69369"/>
                  <a:pt x="1326112" y="77066"/>
                  <a:pt x="1275312" y="87842"/>
                </a:cubicBezTo>
                <a:cubicBezTo>
                  <a:pt x="1224512" y="98618"/>
                  <a:pt x="1201421" y="114012"/>
                  <a:pt x="1210657" y="152497"/>
                </a:cubicBezTo>
                <a:cubicBezTo>
                  <a:pt x="1219893" y="190982"/>
                  <a:pt x="1313797" y="284884"/>
                  <a:pt x="1330730" y="318751"/>
                </a:cubicBezTo>
                <a:cubicBezTo>
                  <a:pt x="1347663" y="352618"/>
                  <a:pt x="1461578" y="278728"/>
                  <a:pt x="1275312" y="346461"/>
                </a:cubicBezTo>
                <a:close/>
              </a:path>
            </a:pathLst>
          </a:custGeom>
          <a:solidFill>
            <a:srgbClr val="EAF2FA"/>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72161"/>
            <a:endParaRPr lang="en-US" sz="1298">
              <a:solidFill>
                <a:prstClr val="white"/>
              </a:solidFill>
            </a:endParaRPr>
          </a:p>
        </p:txBody>
      </p:sp>
      <p:sp>
        <p:nvSpPr>
          <p:cNvPr id="98" name="Rectangle 97"/>
          <p:cNvSpPr/>
          <p:nvPr/>
        </p:nvSpPr>
        <p:spPr>
          <a:xfrm>
            <a:off x="4081648" y="2636429"/>
            <a:ext cx="673339" cy="299429"/>
          </a:xfrm>
          <a:prstGeom prst="rect">
            <a:avLst/>
          </a:prstGeom>
          <a:noFill/>
          <a:ln w="12700" cap="flat" cmpd="sng" algn="ctr">
            <a:solidFill>
              <a:sysClr val="window" lastClr="FFFFFF">
                <a:lumMod val="50000"/>
              </a:sysClr>
            </a:solidFill>
            <a:prstDash val="solid"/>
            <a:miter lim="800000"/>
          </a:ln>
          <a:effectLst/>
        </p:spPr>
        <p:txBody>
          <a:bodyPr rtlCol="0" anchor="ctr"/>
          <a:lstStyle/>
          <a:p>
            <a:pPr algn="ctr" defTabSz="685537">
              <a:defRPr/>
            </a:pPr>
            <a:r>
              <a:rPr lang="en-US" sz="1050" kern="0" dirty="0">
                <a:solidFill>
                  <a:prstClr val="black">
                    <a:lumMod val="50000"/>
                    <a:lumOff val="50000"/>
                  </a:prstClr>
                </a:solidFill>
                <a:latin typeface="Calibri" panose="020F0502020204030204"/>
                <a:ea typeface="MS PGothic" charset="0"/>
              </a:rPr>
              <a:t>ETL Tool</a:t>
            </a:r>
          </a:p>
          <a:p>
            <a:pPr algn="ctr" defTabSz="685537">
              <a:defRPr/>
            </a:pPr>
            <a:r>
              <a:rPr lang="en-US" sz="600" kern="0" dirty="0">
                <a:solidFill>
                  <a:prstClr val="black">
                    <a:lumMod val="50000"/>
                    <a:lumOff val="50000"/>
                  </a:prstClr>
                </a:solidFill>
                <a:latin typeface="Calibri" panose="020F0502020204030204"/>
                <a:ea typeface="MS PGothic" charset="0"/>
              </a:rPr>
              <a:t>(SSIS, </a:t>
            </a:r>
            <a:r>
              <a:rPr lang="en-US" sz="600" kern="0" dirty="0" err="1">
                <a:solidFill>
                  <a:prstClr val="black">
                    <a:lumMod val="50000"/>
                    <a:lumOff val="50000"/>
                  </a:prstClr>
                </a:solidFill>
                <a:latin typeface="Calibri" panose="020F0502020204030204"/>
                <a:ea typeface="MS PGothic" charset="0"/>
              </a:rPr>
              <a:t>etc</a:t>
            </a:r>
            <a:r>
              <a:rPr lang="en-US" sz="600" kern="0" dirty="0">
                <a:solidFill>
                  <a:prstClr val="black">
                    <a:lumMod val="50000"/>
                    <a:lumOff val="50000"/>
                  </a:prstClr>
                </a:solidFill>
                <a:latin typeface="Calibri" panose="020F0502020204030204"/>
                <a:ea typeface="MS PGothic" charset="0"/>
              </a:rPr>
              <a:t>)</a:t>
            </a:r>
          </a:p>
        </p:txBody>
      </p:sp>
      <p:sp>
        <p:nvSpPr>
          <p:cNvPr id="99" name="U-Turn Arrow 98"/>
          <p:cNvSpPr/>
          <p:nvPr/>
        </p:nvSpPr>
        <p:spPr>
          <a:xfrm>
            <a:off x="4306864" y="2361429"/>
            <a:ext cx="250896" cy="274997"/>
          </a:xfrm>
          <a:prstGeom prst="uturnArrow">
            <a:avLst>
              <a:gd name="adj1" fmla="val 14927"/>
              <a:gd name="adj2" fmla="val 25000"/>
              <a:gd name="adj3" fmla="val 25944"/>
              <a:gd name="adj4" fmla="val 69300"/>
              <a:gd name="adj5" fmla="val 100000"/>
            </a:avLst>
          </a:prstGeom>
          <a:solidFill>
            <a:srgbClr val="E7E6E6">
              <a:lumMod val="75000"/>
            </a:srgbClr>
          </a:solidFill>
          <a:ln w="12700" cap="flat" cmpd="sng" algn="ctr">
            <a:noFill/>
            <a:prstDash val="solid"/>
            <a:miter lim="800000"/>
          </a:ln>
          <a:effectLst/>
        </p:spPr>
        <p:txBody>
          <a:bodyPr rtlCol="0" anchor="ctr"/>
          <a:lstStyle/>
          <a:p>
            <a:pPr algn="ctr" defTabSz="685537">
              <a:defRPr/>
            </a:pPr>
            <a:endParaRPr lang="en-US" sz="1350" kern="0" dirty="0">
              <a:solidFill>
                <a:prstClr val="black"/>
              </a:solidFill>
              <a:latin typeface="Calibri" panose="020F0502020204030204"/>
              <a:ea typeface="MS PGothic" charset="0"/>
            </a:endParaRPr>
          </a:p>
        </p:txBody>
      </p:sp>
      <p:sp>
        <p:nvSpPr>
          <p:cNvPr id="100" name="Rectangle 99"/>
          <p:cNvSpPr/>
          <p:nvPr/>
        </p:nvSpPr>
        <p:spPr>
          <a:xfrm>
            <a:off x="5922949" y="2466473"/>
            <a:ext cx="1122848" cy="573830"/>
          </a:xfrm>
          <a:prstGeom prst="rect">
            <a:avLst/>
          </a:prstGeom>
          <a:noFill/>
          <a:ln w="12700" cap="flat" cmpd="sng" algn="ctr">
            <a:noFill/>
            <a:prstDash val="solid"/>
            <a:miter lim="800000"/>
          </a:ln>
          <a:effectLst/>
        </p:spPr>
        <p:txBody>
          <a:bodyPr rtlCol="0" anchor="ctr"/>
          <a:lstStyle/>
          <a:p>
            <a:pPr algn="ctr" defTabSz="685537">
              <a:defRPr/>
            </a:pPr>
            <a:r>
              <a:rPr lang="en-US" sz="1350" b="1" kern="0" dirty="0">
                <a:solidFill>
                  <a:prstClr val="black">
                    <a:lumMod val="50000"/>
                    <a:lumOff val="50000"/>
                  </a:prstClr>
                </a:solidFill>
                <a:latin typeface="Calibri" panose="020F0502020204030204"/>
                <a:ea typeface="MS PGothic" charset="0"/>
              </a:rPr>
              <a:t>EDW</a:t>
            </a:r>
          </a:p>
          <a:p>
            <a:pPr algn="ctr" defTabSz="685537">
              <a:defRPr/>
            </a:pPr>
            <a:r>
              <a:rPr lang="en-US" sz="750" kern="0" dirty="0">
                <a:solidFill>
                  <a:prstClr val="black">
                    <a:lumMod val="50000"/>
                    <a:lumOff val="50000"/>
                  </a:prstClr>
                </a:solidFill>
                <a:latin typeface="Calibri" panose="020F0502020204030204"/>
                <a:ea typeface="MS PGothic" charset="0"/>
              </a:rPr>
              <a:t>(SQL </a:t>
            </a:r>
            <a:r>
              <a:rPr lang="en-US" sz="750" kern="0" dirty="0" err="1">
                <a:solidFill>
                  <a:prstClr val="black">
                    <a:lumMod val="50000"/>
                    <a:lumOff val="50000"/>
                  </a:prstClr>
                </a:solidFill>
                <a:latin typeface="Calibri" panose="020F0502020204030204"/>
                <a:ea typeface="MS PGothic" charset="0"/>
              </a:rPr>
              <a:t>Svr</a:t>
            </a:r>
            <a:r>
              <a:rPr lang="en-US" sz="750" kern="0" dirty="0">
                <a:solidFill>
                  <a:prstClr val="black">
                    <a:lumMod val="50000"/>
                    <a:lumOff val="50000"/>
                  </a:prstClr>
                </a:solidFill>
                <a:latin typeface="Calibri" panose="020F0502020204030204"/>
                <a:ea typeface="MS PGothic" charset="0"/>
              </a:rPr>
              <a:t>, Teradata, </a:t>
            </a:r>
            <a:r>
              <a:rPr lang="en-US" sz="750" kern="0" dirty="0" err="1">
                <a:solidFill>
                  <a:prstClr val="black">
                    <a:lumMod val="50000"/>
                    <a:lumOff val="50000"/>
                  </a:prstClr>
                </a:solidFill>
                <a:latin typeface="Calibri" panose="020F0502020204030204"/>
                <a:ea typeface="MS PGothic" charset="0"/>
              </a:rPr>
              <a:t>etc</a:t>
            </a:r>
            <a:r>
              <a:rPr lang="en-US" sz="750" kern="0" dirty="0">
                <a:solidFill>
                  <a:prstClr val="black">
                    <a:lumMod val="50000"/>
                    <a:lumOff val="50000"/>
                  </a:prstClr>
                </a:solidFill>
                <a:latin typeface="Calibri" panose="020F0502020204030204"/>
                <a:ea typeface="MS PGothic" charset="0"/>
              </a:rPr>
              <a:t>)</a:t>
            </a:r>
          </a:p>
        </p:txBody>
      </p:sp>
      <p:cxnSp>
        <p:nvCxnSpPr>
          <p:cNvPr id="101" name="Straight Arrow Connector 100"/>
          <p:cNvCxnSpPr/>
          <p:nvPr/>
        </p:nvCxnSpPr>
        <p:spPr>
          <a:xfrm flipV="1">
            <a:off x="3161785" y="2910799"/>
            <a:ext cx="919862" cy="4531"/>
          </a:xfrm>
          <a:prstGeom prst="straightConnector1">
            <a:avLst/>
          </a:prstGeom>
          <a:noFill/>
          <a:ln w="41275" cap="flat" cmpd="sng" algn="ctr">
            <a:solidFill>
              <a:sysClr val="window" lastClr="FFFFFF">
                <a:lumMod val="65000"/>
              </a:sysClr>
            </a:solidFill>
            <a:prstDash val="solid"/>
            <a:miter lim="800000"/>
            <a:tailEnd type="triangle"/>
          </a:ln>
          <a:effectLst/>
        </p:spPr>
      </p:cxnSp>
      <p:cxnSp>
        <p:nvCxnSpPr>
          <p:cNvPr id="102" name="Straight Arrow Connector 101"/>
          <p:cNvCxnSpPr/>
          <p:nvPr/>
        </p:nvCxnSpPr>
        <p:spPr>
          <a:xfrm>
            <a:off x="4769626" y="2913059"/>
            <a:ext cx="722119" cy="4541"/>
          </a:xfrm>
          <a:prstGeom prst="straightConnector1">
            <a:avLst/>
          </a:prstGeom>
          <a:noFill/>
          <a:ln w="41275" cap="flat" cmpd="sng" algn="ctr">
            <a:solidFill>
              <a:sysClr val="window" lastClr="FFFFFF">
                <a:lumMod val="65000"/>
              </a:sysClr>
            </a:solidFill>
            <a:prstDash val="solid"/>
            <a:miter lim="800000"/>
            <a:tailEnd type="triangle"/>
          </a:ln>
          <a:effectLst/>
        </p:spPr>
      </p:cxnSp>
      <p:sp>
        <p:nvSpPr>
          <p:cNvPr id="103" name="TextBox 102"/>
          <p:cNvSpPr txBox="1"/>
          <p:nvPr/>
        </p:nvSpPr>
        <p:spPr>
          <a:xfrm>
            <a:off x="3438220" y="2182727"/>
            <a:ext cx="529802" cy="415498"/>
          </a:xfrm>
          <a:prstGeom prst="rect">
            <a:avLst/>
          </a:prstGeom>
          <a:noFill/>
        </p:spPr>
        <p:txBody>
          <a:bodyPr wrap="square" rtlCol="0">
            <a:spAutoFit/>
          </a:bodyPr>
          <a:lstStyle/>
          <a:p>
            <a:pPr defTabSz="685537"/>
            <a:r>
              <a:rPr lang="en-US" sz="1050" b="1" dirty="0">
                <a:solidFill>
                  <a:srgbClr val="0070C0"/>
                </a:solidFill>
                <a:latin typeface="Calibri" panose="020F0502020204030204"/>
                <a:ea typeface="MS PGothic" charset="0"/>
              </a:rPr>
              <a:t>Extract</a:t>
            </a:r>
          </a:p>
        </p:txBody>
      </p:sp>
      <p:sp>
        <p:nvSpPr>
          <p:cNvPr id="104" name="TextBox 103"/>
          <p:cNvSpPr txBox="1"/>
          <p:nvPr/>
        </p:nvSpPr>
        <p:spPr>
          <a:xfrm>
            <a:off x="3376666" y="2753742"/>
            <a:ext cx="707477" cy="207749"/>
          </a:xfrm>
          <a:prstGeom prst="rect">
            <a:avLst/>
          </a:prstGeom>
          <a:noFill/>
        </p:spPr>
        <p:txBody>
          <a:bodyPr wrap="square" rtlCol="0">
            <a:spAutoFit/>
          </a:bodyPr>
          <a:lstStyle/>
          <a:p>
            <a:pPr defTabSz="685537"/>
            <a:r>
              <a:rPr lang="en-US" sz="750" dirty="0">
                <a:solidFill>
                  <a:prstClr val="black"/>
                </a:solidFill>
                <a:latin typeface="Calibri" panose="020F0502020204030204"/>
                <a:ea typeface="MS PGothic" charset="0"/>
              </a:rPr>
              <a:t>Original Data</a:t>
            </a:r>
          </a:p>
        </p:txBody>
      </p:sp>
      <p:sp>
        <p:nvSpPr>
          <p:cNvPr id="105" name="TextBox 104"/>
          <p:cNvSpPr txBox="1"/>
          <p:nvPr/>
        </p:nvSpPr>
        <p:spPr>
          <a:xfrm>
            <a:off x="4892878" y="2182727"/>
            <a:ext cx="529802" cy="253916"/>
          </a:xfrm>
          <a:prstGeom prst="rect">
            <a:avLst/>
          </a:prstGeom>
          <a:noFill/>
        </p:spPr>
        <p:txBody>
          <a:bodyPr wrap="square" rtlCol="0">
            <a:spAutoFit/>
          </a:bodyPr>
          <a:lstStyle/>
          <a:p>
            <a:pPr defTabSz="685537"/>
            <a:r>
              <a:rPr lang="en-US" sz="1050" b="1" dirty="0">
                <a:solidFill>
                  <a:srgbClr val="0070C0"/>
                </a:solidFill>
                <a:latin typeface="Calibri" panose="020F0502020204030204"/>
                <a:ea typeface="MS PGothic" charset="0"/>
              </a:rPr>
              <a:t>Load</a:t>
            </a:r>
          </a:p>
        </p:txBody>
      </p:sp>
      <p:sp>
        <p:nvSpPr>
          <p:cNvPr id="106" name="TextBox 105"/>
          <p:cNvSpPr txBox="1"/>
          <p:nvPr/>
        </p:nvSpPr>
        <p:spPr>
          <a:xfrm>
            <a:off x="4729204" y="2646090"/>
            <a:ext cx="650262" cy="323165"/>
          </a:xfrm>
          <a:prstGeom prst="rect">
            <a:avLst/>
          </a:prstGeom>
          <a:noFill/>
        </p:spPr>
        <p:txBody>
          <a:bodyPr wrap="square" rtlCol="0">
            <a:spAutoFit/>
          </a:bodyPr>
          <a:lstStyle/>
          <a:p>
            <a:pPr defTabSz="685537"/>
            <a:r>
              <a:rPr lang="en-US" sz="750" dirty="0">
                <a:solidFill>
                  <a:prstClr val="black"/>
                </a:solidFill>
                <a:latin typeface="Calibri" panose="020F0502020204030204"/>
                <a:ea typeface="MS PGothic" charset="0"/>
              </a:rPr>
              <a:t>Transformed Data</a:t>
            </a:r>
          </a:p>
        </p:txBody>
      </p:sp>
      <p:sp>
        <p:nvSpPr>
          <p:cNvPr id="107" name="TextBox 106"/>
          <p:cNvSpPr txBox="1"/>
          <p:nvPr/>
        </p:nvSpPr>
        <p:spPr>
          <a:xfrm>
            <a:off x="4121318" y="2182727"/>
            <a:ext cx="705863" cy="415498"/>
          </a:xfrm>
          <a:prstGeom prst="rect">
            <a:avLst/>
          </a:prstGeom>
          <a:noFill/>
        </p:spPr>
        <p:txBody>
          <a:bodyPr wrap="square" rtlCol="0">
            <a:spAutoFit/>
          </a:bodyPr>
          <a:lstStyle/>
          <a:p>
            <a:pPr defTabSz="685537"/>
            <a:r>
              <a:rPr lang="en-US" sz="1050" b="1" dirty="0">
                <a:solidFill>
                  <a:srgbClr val="0070C0"/>
                </a:solidFill>
                <a:latin typeface="Calibri" panose="020F0502020204030204"/>
                <a:ea typeface="MS PGothic" charset="0"/>
              </a:rPr>
              <a:t>Transform</a:t>
            </a:r>
          </a:p>
        </p:txBody>
      </p:sp>
      <p:sp>
        <p:nvSpPr>
          <p:cNvPr id="108" name="TextBox 107"/>
          <p:cNvSpPr txBox="1"/>
          <p:nvPr/>
        </p:nvSpPr>
        <p:spPr>
          <a:xfrm>
            <a:off x="2608952" y="2585318"/>
            <a:ext cx="231608" cy="93487"/>
          </a:xfrm>
          <a:prstGeom prst="rect">
            <a:avLst/>
          </a:prstGeom>
          <a:noFill/>
        </p:spPr>
        <p:txBody>
          <a:bodyPr wrap="square" lIns="0" tIns="0" rIns="0" bIns="0" rtlCol="0">
            <a:spAutoFit/>
          </a:bodyPr>
          <a:lstStyle/>
          <a:p>
            <a:pPr defTabSz="685472">
              <a:lnSpc>
                <a:spcPct val="90000"/>
              </a:lnSpc>
            </a:pPr>
            <a:r>
              <a:rPr lang="en-US" sz="675" dirty="0">
                <a:ln>
                  <a:solidFill>
                    <a:srgbClr val="FFFFFF">
                      <a:alpha val="0"/>
                    </a:srgbClr>
                  </a:solidFill>
                </a:ln>
                <a:solidFill>
                  <a:prstClr val="black">
                    <a:lumMod val="50000"/>
                    <a:lumOff val="50000"/>
                  </a:prstClr>
                </a:solidFill>
                <a:latin typeface="Calibri" panose="020F0502020204030204"/>
                <a:ea typeface="MS PGothic" charset="0"/>
              </a:rPr>
              <a:t>OLTP</a:t>
            </a:r>
          </a:p>
        </p:txBody>
      </p:sp>
      <p:sp>
        <p:nvSpPr>
          <p:cNvPr id="109" name="Freeform 108"/>
          <p:cNvSpPr/>
          <p:nvPr/>
        </p:nvSpPr>
        <p:spPr>
          <a:xfrm>
            <a:off x="2637582" y="2404814"/>
            <a:ext cx="132898" cy="149370"/>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ysClr val="windowText" lastClr="000000">
              <a:lumMod val="50000"/>
              <a:lumOff val="50000"/>
            </a:sysClr>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sp>
        <p:nvSpPr>
          <p:cNvPr id="110" name="Oval 109"/>
          <p:cNvSpPr/>
          <p:nvPr/>
        </p:nvSpPr>
        <p:spPr>
          <a:xfrm>
            <a:off x="2648601" y="2411856"/>
            <a:ext cx="107901" cy="29696"/>
          </a:xfrm>
          <a:prstGeom prst="ellipse">
            <a:avLst/>
          </a:prstGeom>
          <a:solidFill>
            <a:sysClr val="window" lastClr="FFFFFF"/>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sp>
        <p:nvSpPr>
          <p:cNvPr id="111" name="TextBox 110"/>
          <p:cNvSpPr txBox="1"/>
          <p:nvPr/>
        </p:nvSpPr>
        <p:spPr>
          <a:xfrm>
            <a:off x="2634816" y="2896493"/>
            <a:ext cx="169469" cy="93487"/>
          </a:xfrm>
          <a:prstGeom prst="rect">
            <a:avLst/>
          </a:prstGeom>
          <a:noFill/>
        </p:spPr>
        <p:txBody>
          <a:bodyPr wrap="square" lIns="0" tIns="0" rIns="0" bIns="0" rtlCol="0">
            <a:spAutoFit/>
          </a:bodyPr>
          <a:lstStyle/>
          <a:p>
            <a:pPr defTabSz="685472">
              <a:lnSpc>
                <a:spcPct val="90000"/>
              </a:lnSpc>
            </a:pPr>
            <a:r>
              <a:rPr lang="en-US" sz="675" dirty="0">
                <a:ln>
                  <a:solidFill>
                    <a:srgbClr val="FFFFFF">
                      <a:alpha val="0"/>
                    </a:srgbClr>
                  </a:solidFill>
                </a:ln>
                <a:solidFill>
                  <a:prstClr val="black">
                    <a:lumMod val="50000"/>
                    <a:lumOff val="50000"/>
                  </a:prstClr>
                </a:solidFill>
                <a:latin typeface="Calibri" panose="020F0502020204030204"/>
                <a:ea typeface="MS PGothic" charset="0"/>
              </a:rPr>
              <a:t>ERP</a:t>
            </a:r>
          </a:p>
        </p:txBody>
      </p:sp>
      <p:sp>
        <p:nvSpPr>
          <p:cNvPr id="112" name="Freeform 111"/>
          <p:cNvSpPr/>
          <p:nvPr/>
        </p:nvSpPr>
        <p:spPr>
          <a:xfrm>
            <a:off x="2637582" y="2715988"/>
            <a:ext cx="132898" cy="149370"/>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ysClr val="windowText" lastClr="000000">
              <a:lumMod val="50000"/>
              <a:lumOff val="50000"/>
            </a:sysClr>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sp>
        <p:nvSpPr>
          <p:cNvPr id="113" name="Oval 112"/>
          <p:cNvSpPr/>
          <p:nvPr/>
        </p:nvSpPr>
        <p:spPr>
          <a:xfrm>
            <a:off x="2648601" y="2723032"/>
            <a:ext cx="107901" cy="29696"/>
          </a:xfrm>
          <a:prstGeom prst="ellipse">
            <a:avLst/>
          </a:prstGeom>
          <a:solidFill>
            <a:sysClr val="window" lastClr="FFFFFF"/>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sp>
        <p:nvSpPr>
          <p:cNvPr id="114" name="TextBox 113"/>
          <p:cNvSpPr txBox="1"/>
          <p:nvPr/>
        </p:nvSpPr>
        <p:spPr>
          <a:xfrm>
            <a:off x="2895635" y="2891567"/>
            <a:ext cx="173219" cy="67979"/>
          </a:xfrm>
          <a:prstGeom prst="rect">
            <a:avLst/>
          </a:prstGeom>
          <a:noFill/>
        </p:spPr>
        <p:txBody>
          <a:bodyPr wrap="square" lIns="0" tIns="0" rIns="0" bIns="0" rtlCol="0">
            <a:noAutofit/>
          </a:bodyPr>
          <a:lstStyle/>
          <a:p>
            <a:pPr defTabSz="685472">
              <a:lnSpc>
                <a:spcPct val="90000"/>
              </a:lnSpc>
            </a:pPr>
            <a:r>
              <a:rPr lang="en-US" sz="675" dirty="0">
                <a:ln>
                  <a:solidFill>
                    <a:srgbClr val="FFFFFF">
                      <a:alpha val="0"/>
                    </a:srgbClr>
                  </a:solidFill>
                </a:ln>
                <a:solidFill>
                  <a:prstClr val="black">
                    <a:lumMod val="50000"/>
                    <a:lumOff val="50000"/>
                  </a:prstClr>
                </a:solidFill>
                <a:latin typeface="Calibri" panose="020F0502020204030204"/>
                <a:ea typeface="MS PGothic" charset="0"/>
              </a:rPr>
              <a:t>LOB</a:t>
            </a:r>
          </a:p>
        </p:txBody>
      </p:sp>
      <p:sp>
        <p:nvSpPr>
          <p:cNvPr id="115" name="Freeform 114"/>
          <p:cNvSpPr/>
          <p:nvPr/>
        </p:nvSpPr>
        <p:spPr>
          <a:xfrm>
            <a:off x="2892306" y="2711063"/>
            <a:ext cx="132898" cy="149370"/>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ysClr val="windowText" lastClr="000000">
              <a:lumMod val="50000"/>
              <a:lumOff val="50000"/>
            </a:sysClr>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sp>
        <p:nvSpPr>
          <p:cNvPr id="116" name="Oval 115"/>
          <p:cNvSpPr/>
          <p:nvPr/>
        </p:nvSpPr>
        <p:spPr>
          <a:xfrm>
            <a:off x="2903324" y="2718105"/>
            <a:ext cx="107901" cy="29696"/>
          </a:xfrm>
          <a:prstGeom prst="ellipse">
            <a:avLst/>
          </a:prstGeom>
          <a:solidFill>
            <a:sysClr val="window" lastClr="FFFFFF"/>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cxnSp>
        <p:nvCxnSpPr>
          <p:cNvPr id="117" name="Straight Arrow Connector 116"/>
          <p:cNvCxnSpPr/>
          <p:nvPr/>
        </p:nvCxnSpPr>
        <p:spPr>
          <a:xfrm>
            <a:off x="7590890" y="2908976"/>
            <a:ext cx="906620" cy="0"/>
          </a:xfrm>
          <a:prstGeom prst="straightConnector1">
            <a:avLst/>
          </a:prstGeom>
          <a:noFill/>
          <a:ln w="41275" cap="flat" cmpd="sng" algn="ctr">
            <a:solidFill>
              <a:sysClr val="window" lastClr="FFFFFF">
                <a:lumMod val="65000"/>
              </a:sysClr>
            </a:solidFill>
            <a:prstDash val="solid"/>
            <a:miter lim="800000"/>
            <a:tailEnd type="triangle"/>
          </a:ln>
          <a:effectLst/>
        </p:spPr>
      </p:cxnSp>
      <p:pic>
        <p:nvPicPr>
          <p:cNvPr id="119" name="Picture 118"/>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561479" y="2358980"/>
            <a:ext cx="210977" cy="128492"/>
          </a:xfrm>
          <a:prstGeom prst="rect">
            <a:avLst/>
          </a:prstGeom>
          <a:ln w="6350">
            <a:solidFill>
              <a:sysClr val="windowText" lastClr="000000">
                <a:lumMod val="50000"/>
                <a:lumOff val="50000"/>
              </a:sysClr>
            </a:solidFill>
          </a:ln>
        </p:spPr>
      </p:pic>
      <p:pic>
        <p:nvPicPr>
          <p:cNvPr id="120" name="Picture 119"/>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796545" y="2504662"/>
            <a:ext cx="210977" cy="128492"/>
          </a:xfrm>
          <a:prstGeom prst="rect">
            <a:avLst/>
          </a:prstGeom>
          <a:ln w="6350">
            <a:solidFill>
              <a:sysClr val="windowText" lastClr="000000">
                <a:lumMod val="50000"/>
                <a:lumOff val="50000"/>
              </a:sysClr>
            </a:solidFill>
          </a:ln>
        </p:spPr>
      </p:pic>
      <p:pic>
        <p:nvPicPr>
          <p:cNvPr id="121" name="Picture 120"/>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794006" y="2658787"/>
            <a:ext cx="210977" cy="128492"/>
          </a:xfrm>
          <a:prstGeom prst="rect">
            <a:avLst/>
          </a:prstGeom>
          <a:ln w="6350">
            <a:solidFill>
              <a:sysClr val="windowText" lastClr="000000">
                <a:lumMod val="50000"/>
                <a:lumOff val="50000"/>
              </a:sysClr>
            </a:solidFill>
          </a:ln>
        </p:spPr>
      </p:pic>
      <p:pic>
        <p:nvPicPr>
          <p:cNvPr id="122" name="Picture 121"/>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309568" y="2358981"/>
            <a:ext cx="210977" cy="128492"/>
          </a:xfrm>
          <a:prstGeom prst="rect">
            <a:avLst/>
          </a:prstGeom>
          <a:ln w="6350">
            <a:solidFill>
              <a:sysClr val="windowText" lastClr="000000">
                <a:lumMod val="50000"/>
                <a:lumOff val="50000"/>
              </a:sysClr>
            </a:solidFill>
          </a:ln>
        </p:spPr>
      </p:pic>
      <p:pic>
        <p:nvPicPr>
          <p:cNvPr id="123" name="Picture 122"/>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796545" y="2356174"/>
            <a:ext cx="210977" cy="128492"/>
          </a:xfrm>
          <a:prstGeom prst="rect">
            <a:avLst/>
          </a:prstGeom>
          <a:ln w="6350">
            <a:solidFill>
              <a:sysClr val="windowText" lastClr="000000">
                <a:lumMod val="50000"/>
                <a:lumOff val="50000"/>
              </a:sysClr>
            </a:solidFill>
          </a:ln>
        </p:spPr>
      </p:pic>
      <p:pic>
        <p:nvPicPr>
          <p:cNvPr id="124" name="Picture 123"/>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551769" y="2200300"/>
            <a:ext cx="210977" cy="128492"/>
          </a:xfrm>
          <a:prstGeom prst="rect">
            <a:avLst/>
          </a:prstGeom>
          <a:ln w="6350">
            <a:solidFill>
              <a:sysClr val="windowText" lastClr="000000">
                <a:lumMod val="50000"/>
                <a:lumOff val="50000"/>
              </a:sysClr>
            </a:solidFill>
          </a:ln>
        </p:spPr>
      </p:pic>
      <p:pic>
        <p:nvPicPr>
          <p:cNvPr id="125" name="Picture 124"/>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309533" y="2198004"/>
            <a:ext cx="210977" cy="128492"/>
          </a:xfrm>
          <a:prstGeom prst="rect">
            <a:avLst/>
          </a:prstGeom>
          <a:ln w="6350">
            <a:solidFill>
              <a:sysClr val="windowText" lastClr="000000">
                <a:lumMod val="50000"/>
                <a:lumOff val="50000"/>
              </a:sysClr>
            </a:solidFill>
          </a:ln>
        </p:spPr>
      </p:pic>
      <p:pic>
        <p:nvPicPr>
          <p:cNvPr id="126" name="Picture 125"/>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5704574" y="2622256"/>
            <a:ext cx="210977" cy="164483"/>
          </a:xfrm>
          <a:prstGeom prst="rect">
            <a:avLst/>
          </a:prstGeom>
          <a:ln w="6350">
            <a:solidFill>
              <a:sysClr val="windowText" lastClr="000000">
                <a:lumMod val="50000"/>
                <a:lumOff val="50000"/>
              </a:sysClr>
            </a:solidFill>
          </a:ln>
        </p:spPr>
      </p:pic>
      <p:pic>
        <p:nvPicPr>
          <p:cNvPr id="127" name="Picture 126"/>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5960094" y="2409964"/>
            <a:ext cx="210977" cy="164483"/>
          </a:xfrm>
          <a:prstGeom prst="rect">
            <a:avLst/>
          </a:prstGeom>
          <a:ln w="6350">
            <a:solidFill>
              <a:sysClr val="windowText" lastClr="000000">
                <a:lumMod val="50000"/>
                <a:lumOff val="50000"/>
              </a:sysClr>
            </a:solidFill>
          </a:ln>
        </p:spPr>
      </p:pic>
      <p:pic>
        <p:nvPicPr>
          <p:cNvPr id="128" name="Picture 127"/>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5704574" y="2410324"/>
            <a:ext cx="210977" cy="164483"/>
          </a:xfrm>
          <a:prstGeom prst="rect">
            <a:avLst/>
          </a:prstGeom>
          <a:ln w="6350">
            <a:solidFill>
              <a:sysClr val="windowText" lastClr="000000">
                <a:lumMod val="50000"/>
                <a:lumOff val="50000"/>
              </a:sysClr>
            </a:solidFill>
          </a:ln>
        </p:spPr>
      </p:pic>
      <p:pic>
        <p:nvPicPr>
          <p:cNvPr id="129" name="Picture 128"/>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5704574" y="2198365"/>
            <a:ext cx="210977" cy="164483"/>
          </a:xfrm>
          <a:prstGeom prst="rect">
            <a:avLst/>
          </a:prstGeom>
          <a:ln w="6350">
            <a:solidFill>
              <a:sysClr val="windowText" lastClr="000000">
                <a:lumMod val="50000"/>
                <a:lumOff val="50000"/>
              </a:sysClr>
            </a:solidFill>
          </a:ln>
        </p:spPr>
      </p:pic>
      <p:pic>
        <p:nvPicPr>
          <p:cNvPr id="130" name="Picture 129"/>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5960094" y="2198006"/>
            <a:ext cx="210977" cy="164483"/>
          </a:xfrm>
          <a:prstGeom prst="rect">
            <a:avLst/>
          </a:prstGeom>
          <a:ln w="6350">
            <a:solidFill>
              <a:sysClr val="windowText" lastClr="000000">
                <a:lumMod val="50000"/>
                <a:lumOff val="50000"/>
              </a:sysClr>
            </a:solidFill>
          </a:ln>
        </p:spPr>
      </p:pic>
      <p:pic>
        <p:nvPicPr>
          <p:cNvPr id="131" name="Picture 130"/>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5960094" y="2623894"/>
            <a:ext cx="210977" cy="154919"/>
          </a:xfrm>
          <a:prstGeom prst="rect">
            <a:avLst/>
          </a:prstGeom>
          <a:ln w="6350">
            <a:solidFill>
              <a:sysClr val="windowText" lastClr="000000">
                <a:lumMod val="50000"/>
                <a:lumOff val="50000"/>
              </a:sysClr>
            </a:solidFill>
          </a:ln>
        </p:spPr>
      </p:pic>
      <p:pic>
        <p:nvPicPr>
          <p:cNvPr id="132" name="Picture 131"/>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794006" y="2200300"/>
            <a:ext cx="210977" cy="128492"/>
          </a:xfrm>
          <a:prstGeom prst="rect">
            <a:avLst/>
          </a:prstGeom>
          <a:ln w="6350">
            <a:solidFill>
              <a:sysClr val="windowText" lastClr="000000">
                <a:lumMod val="50000"/>
                <a:lumOff val="50000"/>
              </a:sysClr>
            </a:solidFill>
          </a:ln>
        </p:spPr>
      </p:pic>
      <p:sp>
        <p:nvSpPr>
          <p:cNvPr id="136" name="TextBox 135"/>
          <p:cNvSpPr txBox="1"/>
          <p:nvPr/>
        </p:nvSpPr>
        <p:spPr>
          <a:xfrm>
            <a:off x="2883524" y="2588267"/>
            <a:ext cx="173219" cy="67979"/>
          </a:xfrm>
          <a:prstGeom prst="rect">
            <a:avLst/>
          </a:prstGeom>
          <a:noFill/>
        </p:spPr>
        <p:txBody>
          <a:bodyPr wrap="square" lIns="0" tIns="0" rIns="0" bIns="0" rtlCol="0">
            <a:noAutofit/>
          </a:bodyPr>
          <a:lstStyle/>
          <a:p>
            <a:pPr defTabSz="685472">
              <a:lnSpc>
                <a:spcPct val="90000"/>
              </a:lnSpc>
            </a:pPr>
            <a:r>
              <a:rPr lang="en-US" sz="675" dirty="0">
                <a:ln>
                  <a:solidFill>
                    <a:srgbClr val="FFFFFF">
                      <a:alpha val="0"/>
                    </a:srgbClr>
                  </a:solidFill>
                </a:ln>
                <a:solidFill>
                  <a:prstClr val="black">
                    <a:lumMod val="50000"/>
                    <a:lumOff val="50000"/>
                  </a:prstClr>
                </a:solidFill>
                <a:latin typeface="Calibri" panose="020F0502020204030204"/>
                <a:ea typeface="MS PGothic" charset="0"/>
              </a:rPr>
              <a:t>…</a:t>
            </a:r>
          </a:p>
        </p:txBody>
      </p:sp>
      <p:sp>
        <p:nvSpPr>
          <p:cNvPr id="137" name="Oval 136"/>
          <p:cNvSpPr/>
          <p:nvPr/>
        </p:nvSpPr>
        <p:spPr>
          <a:xfrm>
            <a:off x="2891214" y="2414805"/>
            <a:ext cx="107901" cy="29696"/>
          </a:xfrm>
          <a:prstGeom prst="ellipse">
            <a:avLst/>
          </a:prstGeom>
          <a:solidFill>
            <a:sysClr val="window" lastClr="FFFFFF"/>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pic>
        <p:nvPicPr>
          <p:cNvPr id="138" name="Picture 2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875139" y="2412801"/>
            <a:ext cx="179422" cy="1837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39" name="Straight Connector 138"/>
          <p:cNvCxnSpPr/>
          <p:nvPr/>
        </p:nvCxnSpPr>
        <p:spPr>
          <a:xfrm>
            <a:off x="3140671" y="2537097"/>
            <a:ext cx="284006" cy="382910"/>
          </a:xfrm>
          <a:prstGeom prst="line">
            <a:avLst/>
          </a:prstGeom>
          <a:noFill/>
          <a:ln w="41275" cap="flat" cmpd="sng" algn="ctr">
            <a:solidFill>
              <a:sysClr val="window" lastClr="FFFFFF">
                <a:lumMod val="65000"/>
              </a:sysClr>
            </a:solidFill>
            <a:prstDash val="solid"/>
            <a:miter lim="800000"/>
            <a:tailEnd type="none"/>
          </a:ln>
          <a:effectLst/>
        </p:spPr>
      </p:cxnSp>
      <p:cxnSp>
        <p:nvCxnSpPr>
          <p:cNvPr id="140" name="Straight Connector 139"/>
          <p:cNvCxnSpPr/>
          <p:nvPr/>
        </p:nvCxnSpPr>
        <p:spPr>
          <a:xfrm>
            <a:off x="3168456" y="2738782"/>
            <a:ext cx="245644" cy="170197"/>
          </a:xfrm>
          <a:prstGeom prst="line">
            <a:avLst/>
          </a:prstGeom>
          <a:noFill/>
          <a:ln w="41275" cap="flat" cmpd="sng" algn="ctr">
            <a:solidFill>
              <a:sysClr val="window" lastClr="FFFFFF">
                <a:lumMod val="65000"/>
              </a:sysClr>
            </a:solidFill>
            <a:prstDash val="solid"/>
            <a:miter lim="800000"/>
            <a:tailEnd type="none"/>
          </a:ln>
          <a:effectLst/>
        </p:spPr>
      </p:cxnSp>
      <p:cxnSp>
        <p:nvCxnSpPr>
          <p:cNvPr id="191" name="Straight Arrow Connector 190"/>
          <p:cNvCxnSpPr/>
          <p:nvPr/>
        </p:nvCxnSpPr>
        <p:spPr>
          <a:xfrm>
            <a:off x="7640574" y="3813971"/>
            <a:ext cx="906620" cy="0"/>
          </a:xfrm>
          <a:prstGeom prst="straightConnector1">
            <a:avLst/>
          </a:prstGeom>
          <a:noFill/>
          <a:ln w="41275" cap="flat" cmpd="sng" algn="ctr">
            <a:solidFill>
              <a:sysClr val="window" lastClr="FFFFFF">
                <a:lumMod val="65000"/>
              </a:sysClr>
            </a:solidFill>
            <a:prstDash val="solid"/>
            <a:miter lim="800000"/>
            <a:tailEnd type="triangle"/>
          </a:ln>
          <a:effectLst/>
        </p:spPr>
      </p:cxnSp>
      <p:sp>
        <p:nvSpPr>
          <p:cNvPr id="192" name="Rectangle 191"/>
          <p:cNvSpPr/>
          <p:nvPr/>
        </p:nvSpPr>
        <p:spPr>
          <a:xfrm>
            <a:off x="8776386" y="2639838"/>
            <a:ext cx="856571" cy="230791"/>
          </a:xfrm>
          <a:prstGeom prst="rect">
            <a:avLst/>
          </a:prstGeom>
          <a:noFill/>
          <a:ln w="12700" cap="flat" cmpd="sng" algn="ctr">
            <a:solidFill>
              <a:sysClr val="window" lastClr="FFFFFF">
                <a:lumMod val="50000"/>
              </a:sysClr>
            </a:solidFill>
            <a:prstDash val="solid"/>
            <a:miter lim="800000"/>
          </a:ln>
          <a:effectLst/>
        </p:spPr>
        <p:txBody>
          <a:bodyPr rtlCol="0" anchor="ctr"/>
          <a:lstStyle/>
          <a:p>
            <a:pPr algn="ctr" defTabSz="685537">
              <a:defRPr/>
            </a:pPr>
            <a:r>
              <a:rPr lang="en-US" sz="1050" kern="0" dirty="0">
                <a:solidFill>
                  <a:prstClr val="black">
                    <a:lumMod val="50000"/>
                    <a:lumOff val="50000"/>
                  </a:prstClr>
                </a:solidFill>
                <a:latin typeface="Calibri" panose="020F0502020204030204"/>
                <a:ea typeface="MS PGothic" charset="0"/>
              </a:rPr>
              <a:t>BI Tools</a:t>
            </a:r>
            <a:endParaRPr lang="en-US" sz="600" kern="0" dirty="0">
              <a:solidFill>
                <a:prstClr val="black">
                  <a:lumMod val="50000"/>
                  <a:lumOff val="50000"/>
                </a:prstClr>
              </a:solidFill>
              <a:latin typeface="Calibri" panose="020F0502020204030204"/>
              <a:ea typeface="MS PGothic" charset="0"/>
            </a:endParaRPr>
          </a:p>
        </p:txBody>
      </p:sp>
      <p:sp>
        <p:nvSpPr>
          <p:cNvPr id="193" name="TextBox 192"/>
          <p:cNvSpPr txBox="1"/>
          <p:nvPr/>
        </p:nvSpPr>
        <p:spPr>
          <a:xfrm>
            <a:off x="2497099" y="4016194"/>
            <a:ext cx="269975" cy="93487"/>
          </a:xfrm>
          <a:prstGeom prst="rect">
            <a:avLst/>
          </a:prstGeom>
          <a:noFill/>
        </p:spPr>
        <p:txBody>
          <a:bodyPr wrap="square" lIns="0" tIns="0" rIns="0" bIns="0" rtlCol="0">
            <a:spAutoFit/>
          </a:bodyPr>
          <a:lstStyle/>
          <a:p>
            <a:pPr defTabSz="685472">
              <a:lnSpc>
                <a:spcPct val="90000"/>
              </a:lnSpc>
            </a:pPr>
            <a:r>
              <a:rPr lang="en-US" sz="675" dirty="0">
                <a:ln>
                  <a:solidFill>
                    <a:srgbClr val="FFFFFF">
                      <a:alpha val="0"/>
                    </a:srgbClr>
                  </a:solidFill>
                </a:ln>
                <a:gradFill>
                  <a:gsLst>
                    <a:gs pos="0">
                      <a:srgbClr val="505050"/>
                    </a:gs>
                    <a:gs pos="100000">
                      <a:srgbClr val="505050"/>
                    </a:gs>
                  </a:gsLst>
                  <a:lin ang="5400000" scaled="0"/>
                </a:gradFill>
                <a:latin typeface="Calibri" panose="020F0502020204030204"/>
                <a:ea typeface="MS PGothic" charset="0"/>
              </a:rPr>
              <a:t>Devices</a:t>
            </a:r>
          </a:p>
        </p:txBody>
      </p:sp>
      <p:sp>
        <p:nvSpPr>
          <p:cNvPr id="194" name="TextBox 193"/>
          <p:cNvSpPr txBox="1"/>
          <p:nvPr/>
        </p:nvSpPr>
        <p:spPr>
          <a:xfrm>
            <a:off x="3024642" y="4542527"/>
            <a:ext cx="172675" cy="93487"/>
          </a:xfrm>
          <a:prstGeom prst="rect">
            <a:avLst/>
          </a:prstGeom>
          <a:noFill/>
        </p:spPr>
        <p:txBody>
          <a:bodyPr wrap="square" lIns="0" tIns="0" rIns="0" bIns="0" rtlCol="0">
            <a:spAutoFit/>
          </a:bodyPr>
          <a:lstStyle/>
          <a:p>
            <a:pPr defTabSz="685472">
              <a:lnSpc>
                <a:spcPct val="90000"/>
              </a:lnSpc>
            </a:pPr>
            <a:r>
              <a:rPr lang="en-US" sz="675" dirty="0">
                <a:ln>
                  <a:solidFill>
                    <a:srgbClr val="FFFFFF">
                      <a:alpha val="0"/>
                    </a:srgbClr>
                  </a:solidFill>
                </a:ln>
                <a:gradFill>
                  <a:gsLst>
                    <a:gs pos="0">
                      <a:srgbClr val="505050"/>
                    </a:gs>
                    <a:gs pos="100000">
                      <a:srgbClr val="505050"/>
                    </a:gs>
                  </a:gsLst>
                  <a:lin ang="5400000" scaled="0"/>
                </a:gradFill>
                <a:latin typeface="Calibri" panose="020F0502020204030204"/>
                <a:ea typeface="MS PGothic" charset="0"/>
              </a:rPr>
              <a:t>Web</a:t>
            </a:r>
          </a:p>
        </p:txBody>
      </p:sp>
      <p:sp>
        <p:nvSpPr>
          <p:cNvPr id="195" name="TextBox 194"/>
          <p:cNvSpPr txBox="1"/>
          <p:nvPr/>
        </p:nvSpPr>
        <p:spPr>
          <a:xfrm>
            <a:off x="2967392" y="4190732"/>
            <a:ext cx="282695" cy="93487"/>
          </a:xfrm>
          <a:prstGeom prst="rect">
            <a:avLst/>
          </a:prstGeom>
          <a:noFill/>
        </p:spPr>
        <p:txBody>
          <a:bodyPr wrap="square" lIns="0" tIns="0" rIns="0" bIns="0" rtlCol="0">
            <a:spAutoFit/>
          </a:bodyPr>
          <a:lstStyle/>
          <a:p>
            <a:pPr defTabSz="685472">
              <a:lnSpc>
                <a:spcPct val="90000"/>
              </a:lnSpc>
            </a:pPr>
            <a:r>
              <a:rPr lang="en-US" sz="675" dirty="0">
                <a:ln>
                  <a:solidFill>
                    <a:srgbClr val="FFFFFF">
                      <a:alpha val="0"/>
                    </a:srgbClr>
                  </a:solidFill>
                </a:ln>
                <a:gradFill>
                  <a:gsLst>
                    <a:gs pos="0">
                      <a:srgbClr val="505050"/>
                    </a:gs>
                    <a:gs pos="100000">
                      <a:srgbClr val="505050"/>
                    </a:gs>
                  </a:gsLst>
                  <a:lin ang="5400000" scaled="0"/>
                </a:gradFill>
                <a:latin typeface="Calibri" panose="020F0502020204030204"/>
                <a:ea typeface="MS PGothic" charset="0"/>
              </a:rPr>
              <a:t>Sensors</a:t>
            </a:r>
          </a:p>
        </p:txBody>
      </p:sp>
      <p:sp>
        <p:nvSpPr>
          <p:cNvPr id="196" name="TextBox 195"/>
          <p:cNvSpPr txBox="1"/>
          <p:nvPr/>
        </p:nvSpPr>
        <p:spPr>
          <a:xfrm>
            <a:off x="2996167" y="3893084"/>
            <a:ext cx="203648" cy="93487"/>
          </a:xfrm>
          <a:prstGeom prst="rect">
            <a:avLst/>
          </a:prstGeom>
          <a:noFill/>
        </p:spPr>
        <p:txBody>
          <a:bodyPr wrap="square" lIns="0" tIns="0" rIns="0" bIns="0" rtlCol="0">
            <a:spAutoFit/>
          </a:bodyPr>
          <a:lstStyle/>
          <a:p>
            <a:pPr defTabSz="685472">
              <a:lnSpc>
                <a:spcPct val="90000"/>
              </a:lnSpc>
            </a:pPr>
            <a:r>
              <a:rPr lang="en-US" sz="675" dirty="0">
                <a:ln>
                  <a:solidFill>
                    <a:srgbClr val="FFFFFF">
                      <a:alpha val="0"/>
                    </a:srgbClr>
                  </a:solidFill>
                </a:ln>
                <a:gradFill>
                  <a:gsLst>
                    <a:gs pos="0">
                      <a:srgbClr val="505050"/>
                    </a:gs>
                    <a:gs pos="100000">
                      <a:srgbClr val="505050"/>
                    </a:gs>
                  </a:gsLst>
                  <a:lin ang="5400000" scaled="0"/>
                </a:gradFill>
                <a:latin typeface="Calibri" panose="020F0502020204030204"/>
                <a:ea typeface="MS PGothic" charset="0"/>
              </a:rPr>
              <a:t>Social</a:t>
            </a:r>
          </a:p>
        </p:txBody>
      </p:sp>
      <p:grpSp>
        <p:nvGrpSpPr>
          <p:cNvPr id="197" name="Group 196"/>
          <p:cNvGrpSpPr/>
          <p:nvPr/>
        </p:nvGrpSpPr>
        <p:grpSpPr>
          <a:xfrm>
            <a:off x="2540735" y="3849567"/>
            <a:ext cx="197586" cy="156579"/>
            <a:chOff x="2850173" y="4068523"/>
            <a:chExt cx="724052" cy="428355"/>
          </a:xfrm>
        </p:grpSpPr>
        <p:sp>
          <p:nvSpPr>
            <p:cNvPr id="198" name="Freeform 43"/>
            <p:cNvSpPr>
              <a:spLocks noChangeAspect="1" noEditPoints="1"/>
            </p:cNvSpPr>
            <p:nvPr/>
          </p:nvSpPr>
          <p:spPr bwMode="black">
            <a:xfrm>
              <a:off x="2850173" y="4068523"/>
              <a:ext cx="220416" cy="424899"/>
            </a:xfrm>
            <a:custGeom>
              <a:avLst/>
              <a:gdLst>
                <a:gd name="T0" fmla="*/ 544 w 602"/>
                <a:gd name="T1" fmla="*/ 95 h 1156"/>
                <a:gd name="T2" fmla="*/ 119 w 602"/>
                <a:gd name="T3" fmla="*/ 1068 h 1156"/>
                <a:gd name="T4" fmla="*/ 112 w 602"/>
                <a:gd name="T5" fmla="*/ 1048 h 1156"/>
                <a:gd name="T6" fmla="*/ 288 w 602"/>
                <a:gd name="T7" fmla="*/ 1050 h 1156"/>
                <a:gd name="T8" fmla="*/ 296 w 602"/>
                <a:gd name="T9" fmla="*/ 1053 h 1156"/>
                <a:gd name="T10" fmla="*/ 291 w 602"/>
                <a:gd name="T11" fmla="*/ 1071 h 1156"/>
                <a:gd name="T12" fmla="*/ 290 w 602"/>
                <a:gd name="T13" fmla="*/ 1072 h 1156"/>
                <a:gd name="T14" fmla="*/ 290 w 602"/>
                <a:gd name="T15" fmla="*/ 1072 h 1156"/>
                <a:gd name="T16" fmla="*/ 276 w 602"/>
                <a:gd name="T17" fmla="*/ 1069 h 1156"/>
                <a:gd name="T18" fmla="*/ 271 w 602"/>
                <a:gd name="T19" fmla="*/ 1071 h 1156"/>
                <a:gd name="T20" fmla="*/ 275 w 602"/>
                <a:gd name="T21" fmla="*/ 1052 h 1156"/>
                <a:gd name="T22" fmla="*/ 285 w 602"/>
                <a:gd name="T23" fmla="*/ 1050 h 1156"/>
                <a:gd name="T24" fmla="*/ 298 w 602"/>
                <a:gd name="T25" fmla="*/ 1055 h 1156"/>
                <a:gd name="T26" fmla="*/ 315 w 602"/>
                <a:gd name="T27" fmla="*/ 1058 h 1156"/>
                <a:gd name="T28" fmla="*/ 319 w 602"/>
                <a:gd name="T29" fmla="*/ 1057 h 1156"/>
                <a:gd name="T30" fmla="*/ 320 w 602"/>
                <a:gd name="T31" fmla="*/ 1057 h 1156"/>
                <a:gd name="T32" fmla="*/ 314 w 602"/>
                <a:gd name="T33" fmla="*/ 1075 h 1156"/>
                <a:gd name="T34" fmla="*/ 301 w 602"/>
                <a:gd name="T35" fmla="*/ 1077 h 1156"/>
                <a:gd name="T36" fmla="*/ 292 w 602"/>
                <a:gd name="T37" fmla="*/ 1073 h 1156"/>
                <a:gd name="T38" fmla="*/ 298 w 602"/>
                <a:gd name="T39" fmla="*/ 1055 h 1156"/>
                <a:gd name="T40" fmla="*/ 298 w 602"/>
                <a:gd name="T41" fmla="*/ 1055 h 1156"/>
                <a:gd name="T42" fmla="*/ 298 w 602"/>
                <a:gd name="T43" fmla="*/ 1055 h 1156"/>
                <a:gd name="T44" fmla="*/ 305 w 602"/>
                <a:gd name="T45" fmla="*/ 1034 h 1156"/>
                <a:gd name="T46" fmla="*/ 318 w 602"/>
                <a:gd name="T47" fmla="*/ 1037 h 1156"/>
                <a:gd name="T48" fmla="*/ 325 w 602"/>
                <a:gd name="T49" fmla="*/ 1035 h 1156"/>
                <a:gd name="T50" fmla="*/ 326 w 602"/>
                <a:gd name="T51" fmla="*/ 1035 h 1156"/>
                <a:gd name="T52" fmla="*/ 314 w 602"/>
                <a:gd name="T53" fmla="*/ 1056 h 1156"/>
                <a:gd name="T54" fmla="*/ 299 w 602"/>
                <a:gd name="T55" fmla="*/ 1052 h 1156"/>
                <a:gd name="T56" fmla="*/ 299 w 602"/>
                <a:gd name="T57" fmla="*/ 1052 h 1156"/>
                <a:gd name="T58" fmla="*/ 304 w 602"/>
                <a:gd name="T59" fmla="*/ 1034 h 1156"/>
                <a:gd name="T60" fmla="*/ 292 w 602"/>
                <a:gd name="T61" fmla="*/ 1028 h 1156"/>
                <a:gd name="T62" fmla="*/ 302 w 602"/>
                <a:gd name="T63" fmla="*/ 1032 h 1156"/>
                <a:gd name="T64" fmla="*/ 302 w 602"/>
                <a:gd name="T65" fmla="*/ 1032 h 1156"/>
                <a:gd name="T66" fmla="*/ 297 w 602"/>
                <a:gd name="T67" fmla="*/ 1050 h 1156"/>
                <a:gd name="T68" fmla="*/ 297 w 602"/>
                <a:gd name="T69" fmla="*/ 1050 h 1156"/>
                <a:gd name="T70" fmla="*/ 296 w 602"/>
                <a:gd name="T71" fmla="*/ 1050 h 1156"/>
                <a:gd name="T72" fmla="*/ 296 w 602"/>
                <a:gd name="T73" fmla="*/ 1050 h 1156"/>
                <a:gd name="T74" fmla="*/ 296 w 602"/>
                <a:gd name="T75" fmla="*/ 1050 h 1156"/>
                <a:gd name="T76" fmla="*/ 277 w 602"/>
                <a:gd name="T77" fmla="*/ 1049 h 1156"/>
                <a:gd name="T78" fmla="*/ 277 w 602"/>
                <a:gd name="T79" fmla="*/ 1049 h 1156"/>
                <a:gd name="T80" fmla="*/ 277 w 602"/>
                <a:gd name="T81" fmla="*/ 1049 h 1156"/>
                <a:gd name="T82" fmla="*/ 276 w 602"/>
                <a:gd name="T83" fmla="*/ 1049 h 1156"/>
                <a:gd name="T84" fmla="*/ 281 w 602"/>
                <a:gd name="T85" fmla="*/ 1032 h 1156"/>
                <a:gd name="T86" fmla="*/ 287 w 602"/>
                <a:gd name="T87" fmla="*/ 1029 h 1156"/>
                <a:gd name="T88" fmla="*/ 467 w 602"/>
                <a:gd name="T89" fmla="*/ 1059 h 1156"/>
                <a:gd name="T90" fmla="*/ 478 w 602"/>
                <a:gd name="T91" fmla="*/ 1064 h 1156"/>
                <a:gd name="T92" fmla="*/ 466 w 602"/>
                <a:gd name="T93" fmla="*/ 1048 h 1156"/>
                <a:gd name="T94" fmla="*/ 602 w 602"/>
                <a:gd name="T95" fmla="*/ 1116 h 1156"/>
                <a:gd name="T96" fmla="*/ 0 w 602"/>
                <a:gd name="T97" fmla="*/ 40 h 1156"/>
                <a:gd name="T98" fmla="*/ 602 w 602"/>
                <a:gd name="T99" fmla="*/ 1116 h 1156"/>
                <a:gd name="T100" fmla="*/ 273 w 602"/>
                <a:gd name="T101" fmla="*/ 202 h 1156"/>
                <a:gd name="T102" fmla="*/ 273 w 602"/>
                <a:gd name="T103" fmla="*/ 911 h 1156"/>
                <a:gd name="T104" fmla="*/ 462 w 602"/>
                <a:gd name="T105" fmla="*/ 581 h 1156"/>
                <a:gd name="T106" fmla="*/ 284 w 602"/>
                <a:gd name="T107" fmla="*/ 391 h 1156"/>
                <a:gd name="T108" fmla="*/ 284 w 602"/>
                <a:gd name="T109" fmla="*/ 391 h 1156"/>
                <a:gd name="T110" fmla="*/ 273 w 602"/>
                <a:gd name="T111" fmla="*/ 391 h 1156"/>
                <a:gd name="T112" fmla="*/ 462 w 602"/>
                <a:gd name="T113" fmla="*/ 911 h 1156"/>
                <a:gd name="T114" fmla="*/ 462 w 602"/>
                <a:gd name="T115" fmla="*/ 379 h 1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02" h="1156">
                  <a:moveTo>
                    <a:pt x="54" y="95"/>
                  </a:moveTo>
                  <a:cubicBezTo>
                    <a:pt x="54" y="367"/>
                    <a:pt x="54" y="639"/>
                    <a:pt x="54" y="911"/>
                  </a:cubicBezTo>
                  <a:cubicBezTo>
                    <a:pt x="217" y="911"/>
                    <a:pt x="381" y="911"/>
                    <a:pt x="544" y="911"/>
                  </a:cubicBezTo>
                  <a:cubicBezTo>
                    <a:pt x="544" y="639"/>
                    <a:pt x="544" y="367"/>
                    <a:pt x="544" y="95"/>
                  </a:cubicBezTo>
                  <a:cubicBezTo>
                    <a:pt x="381" y="95"/>
                    <a:pt x="217" y="95"/>
                    <a:pt x="54" y="95"/>
                  </a:cubicBezTo>
                  <a:close/>
                  <a:moveTo>
                    <a:pt x="112" y="1053"/>
                  </a:moveTo>
                  <a:cubicBezTo>
                    <a:pt x="126" y="1068"/>
                    <a:pt x="126" y="1068"/>
                    <a:pt x="126" y="1068"/>
                  </a:cubicBezTo>
                  <a:cubicBezTo>
                    <a:pt x="119" y="1068"/>
                    <a:pt x="119" y="1068"/>
                    <a:pt x="119" y="1068"/>
                  </a:cubicBezTo>
                  <a:cubicBezTo>
                    <a:pt x="103" y="1050"/>
                    <a:pt x="103" y="1050"/>
                    <a:pt x="103" y="1050"/>
                  </a:cubicBezTo>
                  <a:cubicBezTo>
                    <a:pt x="119" y="1034"/>
                    <a:pt x="119" y="1034"/>
                    <a:pt x="119" y="1034"/>
                  </a:cubicBezTo>
                  <a:cubicBezTo>
                    <a:pt x="126" y="1034"/>
                    <a:pt x="126" y="1034"/>
                    <a:pt x="126" y="1034"/>
                  </a:cubicBezTo>
                  <a:cubicBezTo>
                    <a:pt x="112" y="1048"/>
                    <a:pt x="112" y="1048"/>
                    <a:pt x="112" y="1048"/>
                  </a:cubicBezTo>
                  <a:cubicBezTo>
                    <a:pt x="137" y="1048"/>
                    <a:pt x="137" y="1048"/>
                    <a:pt x="137" y="1048"/>
                  </a:cubicBezTo>
                  <a:cubicBezTo>
                    <a:pt x="137" y="1053"/>
                    <a:pt x="137" y="1053"/>
                    <a:pt x="137" y="1053"/>
                  </a:cubicBezTo>
                  <a:lnTo>
                    <a:pt x="112" y="1053"/>
                  </a:lnTo>
                  <a:close/>
                  <a:moveTo>
                    <a:pt x="288" y="1050"/>
                  </a:moveTo>
                  <a:cubicBezTo>
                    <a:pt x="291" y="1050"/>
                    <a:pt x="294" y="1052"/>
                    <a:pt x="296" y="1053"/>
                  </a:cubicBezTo>
                  <a:cubicBezTo>
                    <a:pt x="296" y="1053"/>
                    <a:pt x="296" y="1053"/>
                    <a:pt x="296" y="1053"/>
                  </a:cubicBezTo>
                  <a:cubicBezTo>
                    <a:pt x="296" y="1053"/>
                    <a:pt x="296" y="1053"/>
                    <a:pt x="296" y="1053"/>
                  </a:cubicBezTo>
                  <a:cubicBezTo>
                    <a:pt x="296" y="1053"/>
                    <a:pt x="296" y="1053"/>
                    <a:pt x="296" y="1053"/>
                  </a:cubicBezTo>
                  <a:cubicBezTo>
                    <a:pt x="296" y="1053"/>
                    <a:pt x="296" y="1053"/>
                    <a:pt x="296" y="1053"/>
                  </a:cubicBezTo>
                  <a:cubicBezTo>
                    <a:pt x="296" y="1054"/>
                    <a:pt x="296" y="1054"/>
                    <a:pt x="296" y="1054"/>
                  </a:cubicBezTo>
                  <a:cubicBezTo>
                    <a:pt x="296" y="1054"/>
                    <a:pt x="291" y="1071"/>
                    <a:pt x="291" y="1072"/>
                  </a:cubicBezTo>
                  <a:cubicBezTo>
                    <a:pt x="291" y="1071"/>
                    <a:pt x="291" y="1071"/>
                    <a:pt x="291" y="1071"/>
                  </a:cubicBezTo>
                  <a:cubicBezTo>
                    <a:pt x="291" y="1072"/>
                    <a:pt x="291" y="1072"/>
                    <a:pt x="291"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89" y="1071"/>
                    <a:pt x="288" y="1071"/>
                    <a:pt x="286" y="1070"/>
                  </a:cubicBezTo>
                  <a:cubicBezTo>
                    <a:pt x="285" y="1069"/>
                    <a:pt x="285" y="1069"/>
                    <a:pt x="284" y="1069"/>
                  </a:cubicBezTo>
                  <a:cubicBezTo>
                    <a:pt x="283" y="1069"/>
                    <a:pt x="281" y="1069"/>
                    <a:pt x="280" y="1069"/>
                  </a:cubicBezTo>
                  <a:cubicBezTo>
                    <a:pt x="279" y="1069"/>
                    <a:pt x="278" y="1069"/>
                    <a:pt x="276" y="1069"/>
                  </a:cubicBezTo>
                  <a:cubicBezTo>
                    <a:pt x="274" y="1069"/>
                    <a:pt x="273" y="1070"/>
                    <a:pt x="271" y="1071"/>
                  </a:cubicBezTo>
                  <a:cubicBezTo>
                    <a:pt x="271" y="1071"/>
                    <a:pt x="271" y="1071"/>
                    <a:pt x="271" y="1071"/>
                  </a:cubicBezTo>
                  <a:cubicBezTo>
                    <a:pt x="271" y="1071"/>
                    <a:pt x="271" y="1071"/>
                    <a:pt x="271" y="1071"/>
                  </a:cubicBezTo>
                  <a:cubicBezTo>
                    <a:pt x="271" y="1071"/>
                    <a:pt x="271" y="1071"/>
                    <a:pt x="271" y="1071"/>
                  </a:cubicBezTo>
                  <a:cubicBezTo>
                    <a:pt x="270" y="1070"/>
                    <a:pt x="270" y="1070"/>
                    <a:pt x="270" y="1070"/>
                  </a:cubicBezTo>
                  <a:cubicBezTo>
                    <a:pt x="270" y="1070"/>
                    <a:pt x="270" y="1070"/>
                    <a:pt x="270" y="1070"/>
                  </a:cubicBezTo>
                  <a:cubicBezTo>
                    <a:pt x="275" y="1052"/>
                    <a:pt x="275" y="1052"/>
                    <a:pt x="275" y="1052"/>
                  </a:cubicBezTo>
                  <a:cubicBezTo>
                    <a:pt x="275" y="1052"/>
                    <a:pt x="275" y="1052"/>
                    <a:pt x="275" y="1052"/>
                  </a:cubicBezTo>
                  <a:cubicBezTo>
                    <a:pt x="275" y="1052"/>
                    <a:pt x="275" y="1052"/>
                    <a:pt x="275" y="1052"/>
                  </a:cubicBezTo>
                  <a:cubicBezTo>
                    <a:pt x="277" y="1051"/>
                    <a:pt x="278" y="1051"/>
                    <a:pt x="279" y="1051"/>
                  </a:cubicBezTo>
                  <a:cubicBezTo>
                    <a:pt x="280" y="1050"/>
                    <a:pt x="281" y="1050"/>
                    <a:pt x="282" y="1050"/>
                  </a:cubicBezTo>
                  <a:cubicBezTo>
                    <a:pt x="283" y="1050"/>
                    <a:pt x="284" y="1050"/>
                    <a:pt x="285" y="1050"/>
                  </a:cubicBezTo>
                  <a:cubicBezTo>
                    <a:pt x="286" y="1050"/>
                    <a:pt x="287" y="1050"/>
                    <a:pt x="288" y="1050"/>
                  </a:cubicBezTo>
                  <a:close/>
                  <a:moveTo>
                    <a:pt x="298" y="1055"/>
                  </a:moveTo>
                  <a:cubicBezTo>
                    <a:pt x="298" y="1055"/>
                    <a:pt x="298" y="1055"/>
                    <a:pt x="298" y="1055"/>
                  </a:cubicBezTo>
                  <a:cubicBezTo>
                    <a:pt x="298" y="1055"/>
                    <a:pt x="298" y="1055"/>
                    <a:pt x="298" y="1055"/>
                  </a:cubicBezTo>
                  <a:cubicBezTo>
                    <a:pt x="300" y="1056"/>
                    <a:pt x="301" y="1056"/>
                    <a:pt x="302" y="1057"/>
                  </a:cubicBezTo>
                  <a:cubicBezTo>
                    <a:pt x="303" y="1058"/>
                    <a:pt x="305" y="1058"/>
                    <a:pt x="306" y="1058"/>
                  </a:cubicBezTo>
                  <a:cubicBezTo>
                    <a:pt x="308" y="1058"/>
                    <a:pt x="310" y="1058"/>
                    <a:pt x="312" y="1058"/>
                  </a:cubicBezTo>
                  <a:cubicBezTo>
                    <a:pt x="313" y="1058"/>
                    <a:pt x="314" y="1058"/>
                    <a:pt x="315" y="1058"/>
                  </a:cubicBezTo>
                  <a:cubicBezTo>
                    <a:pt x="316" y="1057"/>
                    <a:pt x="317" y="1057"/>
                    <a:pt x="319" y="1056"/>
                  </a:cubicBezTo>
                  <a:cubicBezTo>
                    <a:pt x="319" y="1056"/>
                    <a:pt x="319" y="1057"/>
                    <a:pt x="319" y="1057"/>
                  </a:cubicBezTo>
                  <a:cubicBezTo>
                    <a:pt x="319" y="1057"/>
                    <a:pt x="319" y="1057"/>
                    <a:pt x="319" y="1057"/>
                  </a:cubicBezTo>
                  <a:cubicBezTo>
                    <a:pt x="319" y="1057"/>
                    <a:pt x="319" y="1057"/>
                    <a:pt x="319" y="1057"/>
                  </a:cubicBezTo>
                  <a:cubicBezTo>
                    <a:pt x="319" y="1057"/>
                    <a:pt x="319" y="1057"/>
                    <a:pt x="319" y="1057"/>
                  </a:cubicBezTo>
                  <a:cubicBezTo>
                    <a:pt x="319" y="1057"/>
                    <a:pt x="320" y="1057"/>
                    <a:pt x="320" y="1057"/>
                  </a:cubicBezTo>
                  <a:cubicBezTo>
                    <a:pt x="320" y="1057"/>
                    <a:pt x="320" y="1057"/>
                    <a:pt x="320" y="1057"/>
                  </a:cubicBezTo>
                  <a:cubicBezTo>
                    <a:pt x="320" y="1057"/>
                    <a:pt x="320" y="1057"/>
                    <a:pt x="320" y="1057"/>
                  </a:cubicBezTo>
                  <a:cubicBezTo>
                    <a:pt x="320" y="1057"/>
                    <a:pt x="320" y="1057"/>
                    <a:pt x="320" y="1057"/>
                  </a:cubicBezTo>
                  <a:cubicBezTo>
                    <a:pt x="320" y="1057"/>
                    <a:pt x="315" y="1075"/>
                    <a:pt x="315" y="1075"/>
                  </a:cubicBezTo>
                  <a:cubicBezTo>
                    <a:pt x="314" y="1075"/>
                    <a:pt x="314" y="1075"/>
                    <a:pt x="314" y="1075"/>
                  </a:cubicBezTo>
                  <a:cubicBezTo>
                    <a:pt x="314" y="1075"/>
                    <a:pt x="314" y="1075"/>
                    <a:pt x="314" y="1075"/>
                  </a:cubicBezTo>
                  <a:cubicBezTo>
                    <a:pt x="313" y="1076"/>
                    <a:pt x="312" y="1076"/>
                    <a:pt x="311" y="1076"/>
                  </a:cubicBezTo>
                  <a:cubicBezTo>
                    <a:pt x="309" y="1077"/>
                    <a:pt x="308" y="1077"/>
                    <a:pt x="307" y="1077"/>
                  </a:cubicBezTo>
                  <a:cubicBezTo>
                    <a:pt x="306" y="1077"/>
                    <a:pt x="305" y="1077"/>
                    <a:pt x="304" y="1077"/>
                  </a:cubicBezTo>
                  <a:cubicBezTo>
                    <a:pt x="303" y="1077"/>
                    <a:pt x="302" y="1077"/>
                    <a:pt x="301" y="1077"/>
                  </a:cubicBezTo>
                  <a:cubicBezTo>
                    <a:pt x="300" y="1077"/>
                    <a:pt x="300" y="1077"/>
                    <a:pt x="299" y="1077"/>
                  </a:cubicBezTo>
                  <a:cubicBezTo>
                    <a:pt x="298" y="1076"/>
                    <a:pt x="297" y="1076"/>
                    <a:pt x="297" y="1076"/>
                  </a:cubicBezTo>
                  <a:cubicBezTo>
                    <a:pt x="295" y="1075"/>
                    <a:pt x="294" y="1075"/>
                    <a:pt x="293" y="1074"/>
                  </a:cubicBezTo>
                  <a:cubicBezTo>
                    <a:pt x="293" y="1074"/>
                    <a:pt x="292" y="1073"/>
                    <a:pt x="292" y="1073"/>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lose/>
                  <a:moveTo>
                    <a:pt x="305" y="1034"/>
                  </a:moveTo>
                  <a:cubicBezTo>
                    <a:pt x="306" y="1034"/>
                    <a:pt x="307" y="1035"/>
                    <a:pt x="308" y="1036"/>
                  </a:cubicBezTo>
                  <a:cubicBezTo>
                    <a:pt x="310" y="1036"/>
                    <a:pt x="311" y="1037"/>
                    <a:pt x="313" y="1037"/>
                  </a:cubicBezTo>
                  <a:cubicBezTo>
                    <a:pt x="313" y="1037"/>
                    <a:pt x="314" y="1037"/>
                    <a:pt x="315" y="1037"/>
                  </a:cubicBezTo>
                  <a:cubicBezTo>
                    <a:pt x="316" y="1037"/>
                    <a:pt x="317" y="1037"/>
                    <a:pt x="318" y="1037"/>
                  </a:cubicBezTo>
                  <a:cubicBezTo>
                    <a:pt x="319" y="1037"/>
                    <a:pt x="320" y="1036"/>
                    <a:pt x="321" y="1036"/>
                  </a:cubicBezTo>
                  <a:cubicBezTo>
                    <a:pt x="322" y="1036"/>
                    <a:pt x="324" y="1035"/>
                    <a:pt x="325" y="1035"/>
                  </a:cubicBezTo>
                  <a:cubicBezTo>
                    <a:pt x="325" y="1035"/>
                    <a:pt x="325" y="1035"/>
                    <a:pt x="325" y="1035"/>
                  </a:cubicBezTo>
                  <a:cubicBezTo>
                    <a:pt x="325" y="1035"/>
                    <a:pt x="325" y="1035"/>
                    <a:pt x="325" y="1035"/>
                  </a:cubicBezTo>
                  <a:cubicBezTo>
                    <a:pt x="325" y="1035"/>
                    <a:pt x="325" y="1035"/>
                    <a:pt x="325" y="1035"/>
                  </a:cubicBezTo>
                  <a:cubicBezTo>
                    <a:pt x="325" y="1035"/>
                    <a:pt x="326" y="1035"/>
                    <a:pt x="326" y="1035"/>
                  </a:cubicBezTo>
                  <a:cubicBezTo>
                    <a:pt x="326" y="1035"/>
                    <a:pt x="326" y="1035"/>
                    <a:pt x="326" y="1035"/>
                  </a:cubicBezTo>
                  <a:cubicBezTo>
                    <a:pt x="326" y="1035"/>
                    <a:pt x="326" y="1035"/>
                    <a:pt x="326" y="1035"/>
                  </a:cubicBezTo>
                  <a:cubicBezTo>
                    <a:pt x="326" y="1035"/>
                    <a:pt x="321" y="1054"/>
                    <a:pt x="321" y="1054"/>
                  </a:cubicBezTo>
                  <a:cubicBezTo>
                    <a:pt x="321" y="1054"/>
                    <a:pt x="320" y="1054"/>
                    <a:pt x="320" y="1054"/>
                  </a:cubicBezTo>
                  <a:cubicBezTo>
                    <a:pt x="320" y="1054"/>
                    <a:pt x="320" y="1054"/>
                    <a:pt x="320" y="1054"/>
                  </a:cubicBezTo>
                  <a:cubicBezTo>
                    <a:pt x="318" y="1055"/>
                    <a:pt x="316" y="1055"/>
                    <a:pt x="314" y="1056"/>
                  </a:cubicBezTo>
                  <a:cubicBezTo>
                    <a:pt x="313" y="1056"/>
                    <a:pt x="311" y="1056"/>
                    <a:pt x="310" y="1056"/>
                  </a:cubicBezTo>
                  <a:cubicBezTo>
                    <a:pt x="308" y="1056"/>
                    <a:pt x="307" y="1056"/>
                    <a:pt x="306" y="1056"/>
                  </a:cubicBezTo>
                  <a:cubicBezTo>
                    <a:pt x="304" y="1055"/>
                    <a:pt x="302" y="1054"/>
                    <a:pt x="300" y="1053"/>
                  </a:cubicBezTo>
                  <a:cubicBezTo>
                    <a:pt x="300" y="1053"/>
                    <a:pt x="299" y="1053"/>
                    <a:pt x="299" y="1052"/>
                  </a:cubicBezTo>
                  <a:cubicBezTo>
                    <a:pt x="299" y="1052"/>
                    <a:pt x="299" y="1052"/>
                    <a:pt x="299" y="1052"/>
                  </a:cubicBezTo>
                  <a:cubicBezTo>
                    <a:pt x="299" y="1052"/>
                    <a:pt x="299" y="1052"/>
                    <a:pt x="299" y="1052"/>
                  </a:cubicBezTo>
                  <a:cubicBezTo>
                    <a:pt x="299" y="1052"/>
                    <a:pt x="299" y="1052"/>
                    <a:pt x="299" y="1052"/>
                  </a:cubicBezTo>
                  <a:cubicBezTo>
                    <a:pt x="299" y="1052"/>
                    <a:pt x="299" y="1052"/>
                    <a:pt x="299" y="1052"/>
                  </a:cubicBezTo>
                  <a:cubicBezTo>
                    <a:pt x="299" y="1052"/>
                    <a:pt x="304" y="1034"/>
                    <a:pt x="304" y="1034"/>
                  </a:cubicBezTo>
                  <a:cubicBezTo>
                    <a:pt x="304" y="1034"/>
                    <a:pt x="304" y="1034"/>
                    <a:pt x="304" y="1034"/>
                  </a:cubicBezTo>
                  <a:cubicBezTo>
                    <a:pt x="304" y="1034"/>
                    <a:pt x="304" y="1034"/>
                    <a:pt x="304" y="1034"/>
                  </a:cubicBezTo>
                  <a:cubicBezTo>
                    <a:pt x="304" y="1034"/>
                    <a:pt x="304" y="1034"/>
                    <a:pt x="304" y="1034"/>
                  </a:cubicBezTo>
                  <a:cubicBezTo>
                    <a:pt x="304" y="1034"/>
                    <a:pt x="304" y="1034"/>
                    <a:pt x="304" y="1034"/>
                  </a:cubicBezTo>
                  <a:cubicBezTo>
                    <a:pt x="304" y="1034"/>
                    <a:pt x="304" y="1034"/>
                    <a:pt x="304" y="1034"/>
                  </a:cubicBezTo>
                  <a:cubicBezTo>
                    <a:pt x="304" y="1033"/>
                    <a:pt x="304" y="1033"/>
                    <a:pt x="305" y="1034"/>
                  </a:cubicBezTo>
                  <a:close/>
                  <a:moveTo>
                    <a:pt x="292" y="1028"/>
                  </a:moveTo>
                  <a:cubicBezTo>
                    <a:pt x="295" y="1028"/>
                    <a:pt x="297" y="1029"/>
                    <a:pt x="299" y="1030"/>
                  </a:cubicBezTo>
                  <a:cubicBezTo>
                    <a:pt x="299" y="1030"/>
                    <a:pt x="299" y="1030"/>
                    <a:pt x="299" y="1030"/>
                  </a:cubicBezTo>
                  <a:cubicBezTo>
                    <a:pt x="300" y="1030"/>
                    <a:pt x="301" y="1031"/>
                    <a:pt x="302" y="1032"/>
                  </a:cubicBezTo>
                  <a:cubicBezTo>
                    <a:pt x="302" y="1032"/>
                    <a:pt x="302" y="1032"/>
                    <a:pt x="302" y="1032"/>
                  </a:cubicBezTo>
                  <a:cubicBezTo>
                    <a:pt x="302" y="1032"/>
                    <a:pt x="302" y="1032"/>
                    <a:pt x="302" y="1032"/>
                  </a:cubicBezTo>
                  <a:cubicBezTo>
                    <a:pt x="302" y="1032"/>
                    <a:pt x="302" y="1032"/>
                    <a:pt x="302" y="1032"/>
                  </a:cubicBezTo>
                  <a:cubicBezTo>
                    <a:pt x="302" y="1032"/>
                    <a:pt x="302" y="1032"/>
                    <a:pt x="302" y="1032"/>
                  </a:cubicBezTo>
                  <a:cubicBezTo>
                    <a:pt x="302" y="1032"/>
                    <a:pt x="302" y="1032"/>
                    <a:pt x="302" y="1032"/>
                  </a:cubicBezTo>
                  <a:cubicBezTo>
                    <a:pt x="302" y="1033"/>
                    <a:pt x="302" y="1033"/>
                    <a:pt x="302" y="1033"/>
                  </a:cubicBezTo>
                  <a:cubicBezTo>
                    <a:pt x="300" y="1039"/>
                    <a:pt x="300" y="1039"/>
                    <a:pt x="300" y="1039"/>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5" y="1049"/>
                    <a:pt x="294" y="1049"/>
                    <a:pt x="292" y="1048"/>
                  </a:cubicBezTo>
                  <a:cubicBezTo>
                    <a:pt x="291" y="1048"/>
                    <a:pt x="290" y="1047"/>
                    <a:pt x="288" y="1047"/>
                  </a:cubicBezTo>
                  <a:cubicBezTo>
                    <a:pt x="285" y="1047"/>
                    <a:pt x="281" y="1047"/>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6" y="1049"/>
                    <a:pt x="276" y="1049"/>
                    <a:pt x="276" y="1049"/>
                  </a:cubicBezTo>
                  <a:cubicBezTo>
                    <a:pt x="276" y="1049"/>
                    <a:pt x="276" y="1049"/>
                    <a:pt x="276" y="1049"/>
                  </a:cubicBezTo>
                  <a:cubicBezTo>
                    <a:pt x="276" y="1049"/>
                    <a:pt x="276" y="1049"/>
                    <a:pt x="276" y="1049"/>
                  </a:cubicBezTo>
                  <a:cubicBezTo>
                    <a:pt x="276" y="1049"/>
                    <a:pt x="276" y="1049"/>
                    <a:pt x="276" y="1049"/>
                  </a:cubicBezTo>
                  <a:cubicBezTo>
                    <a:pt x="276" y="1049"/>
                    <a:pt x="276" y="1049"/>
                    <a:pt x="276" y="1049"/>
                  </a:cubicBezTo>
                  <a:cubicBezTo>
                    <a:pt x="276" y="1049"/>
                    <a:pt x="276" y="1049"/>
                    <a:pt x="276" y="1049"/>
                  </a:cubicBezTo>
                  <a:cubicBezTo>
                    <a:pt x="281" y="1032"/>
                    <a:pt x="281" y="1032"/>
                    <a:pt x="281" y="1032"/>
                  </a:cubicBezTo>
                  <a:cubicBezTo>
                    <a:pt x="281" y="1031"/>
                    <a:pt x="281" y="1031"/>
                    <a:pt x="281" y="1031"/>
                  </a:cubicBezTo>
                  <a:cubicBezTo>
                    <a:pt x="281" y="1030"/>
                    <a:pt x="282" y="1030"/>
                    <a:pt x="282" y="1030"/>
                  </a:cubicBezTo>
                  <a:cubicBezTo>
                    <a:pt x="282" y="1030"/>
                    <a:pt x="282" y="1030"/>
                    <a:pt x="282" y="1030"/>
                  </a:cubicBezTo>
                  <a:cubicBezTo>
                    <a:pt x="284" y="1030"/>
                    <a:pt x="286" y="1029"/>
                    <a:pt x="287" y="1029"/>
                  </a:cubicBezTo>
                  <a:cubicBezTo>
                    <a:pt x="289" y="1028"/>
                    <a:pt x="291" y="1028"/>
                    <a:pt x="292" y="1028"/>
                  </a:cubicBezTo>
                  <a:close/>
                  <a:moveTo>
                    <a:pt x="478" y="1033"/>
                  </a:moveTo>
                  <a:cubicBezTo>
                    <a:pt x="469" y="1033"/>
                    <a:pt x="462" y="1040"/>
                    <a:pt x="462" y="1048"/>
                  </a:cubicBezTo>
                  <a:cubicBezTo>
                    <a:pt x="462" y="1052"/>
                    <a:pt x="464" y="1056"/>
                    <a:pt x="467" y="1059"/>
                  </a:cubicBezTo>
                  <a:cubicBezTo>
                    <a:pt x="460" y="1068"/>
                    <a:pt x="460" y="1068"/>
                    <a:pt x="460" y="1068"/>
                  </a:cubicBezTo>
                  <a:cubicBezTo>
                    <a:pt x="463" y="1070"/>
                    <a:pt x="463" y="1070"/>
                    <a:pt x="463" y="1070"/>
                  </a:cubicBezTo>
                  <a:cubicBezTo>
                    <a:pt x="470" y="1061"/>
                    <a:pt x="470" y="1061"/>
                    <a:pt x="470" y="1061"/>
                  </a:cubicBezTo>
                  <a:cubicBezTo>
                    <a:pt x="472" y="1063"/>
                    <a:pt x="475" y="1064"/>
                    <a:pt x="478" y="1064"/>
                  </a:cubicBezTo>
                  <a:cubicBezTo>
                    <a:pt x="486" y="1064"/>
                    <a:pt x="493" y="1057"/>
                    <a:pt x="493" y="1048"/>
                  </a:cubicBezTo>
                  <a:cubicBezTo>
                    <a:pt x="493" y="1040"/>
                    <a:pt x="486" y="1033"/>
                    <a:pt x="478" y="1033"/>
                  </a:cubicBezTo>
                  <a:close/>
                  <a:moveTo>
                    <a:pt x="478" y="1060"/>
                  </a:moveTo>
                  <a:cubicBezTo>
                    <a:pt x="471" y="1060"/>
                    <a:pt x="466" y="1055"/>
                    <a:pt x="466" y="1048"/>
                  </a:cubicBezTo>
                  <a:cubicBezTo>
                    <a:pt x="466" y="1042"/>
                    <a:pt x="471" y="1037"/>
                    <a:pt x="478" y="1037"/>
                  </a:cubicBezTo>
                  <a:cubicBezTo>
                    <a:pt x="484" y="1037"/>
                    <a:pt x="489" y="1042"/>
                    <a:pt x="489" y="1048"/>
                  </a:cubicBezTo>
                  <a:cubicBezTo>
                    <a:pt x="489" y="1055"/>
                    <a:pt x="484" y="1060"/>
                    <a:pt x="478" y="1060"/>
                  </a:cubicBezTo>
                  <a:close/>
                  <a:moveTo>
                    <a:pt x="602" y="1116"/>
                  </a:moveTo>
                  <a:cubicBezTo>
                    <a:pt x="602" y="1139"/>
                    <a:pt x="584" y="1156"/>
                    <a:pt x="562" y="1156"/>
                  </a:cubicBezTo>
                  <a:cubicBezTo>
                    <a:pt x="40" y="1156"/>
                    <a:pt x="40" y="1156"/>
                    <a:pt x="40" y="1156"/>
                  </a:cubicBezTo>
                  <a:cubicBezTo>
                    <a:pt x="18" y="1156"/>
                    <a:pt x="0" y="1139"/>
                    <a:pt x="0" y="1116"/>
                  </a:cubicBezTo>
                  <a:cubicBezTo>
                    <a:pt x="0" y="40"/>
                    <a:pt x="0" y="40"/>
                    <a:pt x="0" y="40"/>
                  </a:cubicBezTo>
                  <a:cubicBezTo>
                    <a:pt x="0" y="18"/>
                    <a:pt x="18" y="0"/>
                    <a:pt x="40" y="0"/>
                  </a:cubicBezTo>
                  <a:cubicBezTo>
                    <a:pt x="562" y="0"/>
                    <a:pt x="562" y="0"/>
                    <a:pt x="562" y="0"/>
                  </a:cubicBezTo>
                  <a:cubicBezTo>
                    <a:pt x="584" y="0"/>
                    <a:pt x="602" y="18"/>
                    <a:pt x="602" y="40"/>
                  </a:cubicBezTo>
                  <a:lnTo>
                    <a:pt x="602" y="1116"/>
                  </a:lnTo>
                  <a:close/>
                  <a:moveTo>
                    <a:pt x="273" y="379"/>
                  </a:moveTo>
                  <a:cubicBezTo>
                    <a:pt x="95" y="379"/>
                    <a:pt x="95" y="379"/>
                    <a:pt x="95" y="379"/>
                  </a:cubicBezTo>
                  <a:cubicBezTo>
                    <a:pt x="95" y="202"/>
                    <a:pt x="95" y="202"/>
                    <a:pt x="95" y="202"/>
                  </a:cubicBezTo>
                  <a:cubicBezTo>
                    <a:pt x="273" y="202"/>
                    <a:pt x="273" y="202"/>
                    <a:pt x="273" y="202"/>
                  </a:cubicBezTo>
                  <a:lnTo>
                    <a:pt x="273" y="379"/>
                  </a:lnTo>
                  <a:close/>
                  <a:moveTo>
                    <a:pt x="95" y="769"/>
                  </a:moveTo>
                  <a:cubicBezTo>
                    <a:pt x="273" y="769"/>
                    <a:pt x="273" y="769"/>
                    <a:pt x="273" y="769"/>
                  </a:cubicBezTo>
                  <a:cubicBezTo>
                    <a:pt x="273" y="911"/>
                    <a:pt x="273" y="911"/>
                    <a:pt x="273" y="911"/>
                  </a:cubicBezTo>
                  <a:cubicBezTo>
                    <a:pt x="95" y="911"/>
                    <a:pt x="95" y="911"/>
                    <a:pt x="95" y="911"/>
                  </a:cubicBezTo>
                  <a:lnTo>
                    <a:pt x="95" y="769"/>
                  </a:lnTo>
                  <a:close/>
                  <a:moveTo>
                    <a:pt x="95" y="581"/>
                  </a:moveTo>
                  <a:cubicBezTo>
                    <a:pt x="462" y="581"/>
                    <a:pt x="462" y="581"/>
                    <a:pt x="462" y="581"/>
                  </a:cubicBezTo>
                  <a:cubicBezTo>
                    <a:pt x="462" y="758"/>
                    <a:pt x="462" y="758"/>
                    <a:pt x="462" y="758"/>
                  </a:cubicBezTo>
                  <a:cubicBezTo>
                    <a:pt x="95" y="758"/>
                    <a:pt x="95" y="758"/>
                    <a:pt x="95" y="758"/>
                  </a:cubicBezTo>
                  <a:lnTo>
                    <a:pt x="95" y="581"/>
                  </a:lnTo>
                  <a:close/>
                  <a:moveTo>
                    <a:pt x="284" y="391"/>
                  </a:moveTo>
                  <a:cubicBezTo>
                    <a:pt x="462" y="391"/>
                    <a:pt x="462" y="391"/>
                    <a:pt x="462" y="391"/>
                  </a:cubicBezTo>
                  <a:cubicBezTo>
                    <a:pt x="462" y="568"/>
                    <a:pt x="462" y="568"/>
                    <a:pt x="462" y="568"/>
                  </a:cubicBezTo>
                  <a:cubicBezTo>
                    <a:pt x="284" y="568"/>
                    <a:pt x="284" y="568"/>
                    <a:pt x="284" y="568"/>
                  </a:cubicBezTo>
                  <a:lnTo>
                    <a:pt x="284" y="391"/>
                  </a:lnTo>
                  <a:close/>
                  <a:moveTo>
                    <a:pt x="273" y="568"/>
                  </a:moveTo>
                  <a:cubicBezTo>
                    <a:pt x="95" y="568"/>
                    <a:pt x="95" y="568"/>
                    <a:pt x="95" y="568"/>
                  </a:cubicBezTo>
                  <a:cubicBezTo>
                    <a:pt x="95" y="391"/>
                    <a:pt x="95" y="391"/>
                    <a:pt x="95" y="391"/>
                  </a:cubicBezTo>
                  <a:cubicBezTo>
                    <a:pt x="273" y="391"/>
                    <a:pt x="273" y="391"/>
                    <a:pt x="273" y="391"/>
                  </a:cubicBezTo>
                  <a:lnTo>
                    <a:pt x="273" y="568"/>
                  </a:lnTo>
                  <a:close/>
                  <a:moveTo>
                    <a:pt x="284" y="769"/>
                  </a:moveTo>
                  <a:cubicBezTo>
                    <a:pt x="462" y="769"/>
                    <a:pt x="462" y="769"/>
                    <a:pt x="462" y="769"/>
                  </a:cubicBezTo>
                  <a:cubicBezTo>
                    <a:pt x="462" y="911"/>
                    <a:pt x="462" y="911"/>
                    <a:pt x="462" y="911"/>
                  </a:cubicBezTo>
                  <a:cubicBezTo>
                    <a:pt x="284" y="911"/>
                    <a:pt x="284" y="911"/>
                    <a:pt x="284" y="911"/>
                  </a:cubicBezTo>
                  <a:lnTo>
                    <a:pt x="284" y="769"/>
                  </a:lnTo>
                  <a:close/>
                  <a:moveTo>
                    <a:pt x="462" y="202"/>
                  </a:moveTo>
                  <a:cubicBezTo>
                    <a:pt x="462" y="379"/>
                    <a:pt x="462" y="379"/>
                    <a:pt x="462" y="379"/>
                  </a:cubicBezTo>
                  <a:cubicBezTo>
                    <a:pt x="284" y="379"/>
                    <a:pt x="284" y="379"/>
                    <a:pt x="284" y="379"/>
                  </a:cubicBezTo>
                  <a:cubicBezTo>
                    <a:pt x="284" y="202"/>
                    <a:pt x="284" y="202"/>
                    <a:pt x="284" y="202"/>
                  </a:cubicBezTo>
                  <a:lnTo>
                    <a:pt x="462" y="202"/>
                  </a:lnTo>
                  <a:close/>
                </a:path>
              </a:pathLst>
            </a:custGeom>
            <a:solidFill>
              <a:srgbClr val="44546A"/>
            </a:solidFill>
            <a:ln>
              <a:noFill/>
            </a:ln>
          </p:spPr>
          <p:txBody>
            <a:bodyPr vert="horz" wrap="square" lIns="67213" tIns="33606" rIns="67213" bIns="33606" numCol="1" anchor="t" anchorCtr="0" compatLnSpc="1">
              <a:prstTxWarp prst="textNoShape">
                <a:avLst/>
              </a:prstTxWarp>
            </a:bodyPr>
            <a:lstStyle/>
            <a:p>
              <a:pPr defTabSz="685472">
                <a:defRPr/>
              </a:pPr>
              <a:endParaRPr lang="en-US" sz="1350" kern="0">
                <a:solidFill>
                  <a:srgbClr val="000000"/>
                </a:solidFill>
                <a:latin typeface="Calibri" panose="020F0502020204030204"/>
                <a:ea typeface="MS PGothic" charset="0"/>
              </a:endParaRPr>
            </a:p>
          </p:txBody>
        </p:sp>
        <p:grpSp>
          <p:nvGrpSpPr>
            <p:cNvPr id="199" name="Group 198"/>
            <p:cNvGrpSpPr/>
            <p:nvPr/>
          </p:nvGrpSpPr>
          <p:grpSpPr>
            <a:xfrm>
              <a:off x="3113588" y="4171950"/>
              <a:ext cx="460637" cy="324928"/>
              <a:chOff x="6432941" y="4098201"/>
              <a:chExt cx="709176" cy="500244"/>
            </a:xfrm>
          </p:grpSpPr>
          <p:sp>
            <p:nvSpPr>
              <p:cNvPr id="200" name="Rounded Rectangle 6"/>
              <p:cNvSpPr>
                <a:spLocks noChangeAspect="1"/>
              </p:cNvSpPr>
              <p:nvPr/>
            </p:nvSpPr>
            <p:spPr bwMode="black">
              <a:xfrm rot="16200000">
                <a:off x="6537407" y="3993735"/>
                <a:ext cx="500244" cy="709176"/>
              </a:xfrm>
              <a:custGeom>
                <a:avLst/>
                <a:gdLst/>
                <a:ahLst/>
                <a:cxnLst/>
                <a:rect l="l" t="t" r="r" b="b"/>
                <a:pathLst>
                  <a:path w="3286897" h="4658497">
                    <a:moveTo>
                      <a:pt x="1600200" y="4382531"/>
                    </a:moveTo>
                    <a:cubicBezTo>
                      <a:pt x="1600200" y="4367744"/>
                      <a:pt x="1588213" y="4355757"/>
                      <a:pt x="1573426" y="4355757"/>
                    </a:cubicBezTo>
                    <a:lnTo>
                      <a:pt x="811428" y="4355757"/>
                    </a:lnTo>
                    <a:cubicBezTo>
                      <a:pt x="796641" y="4355757"/>
                      <a:pt x="784654" y="4367744"/>
                      <a:pt x="784654" y="4382531"/>
                    </a:cubicBezTo>
                    <a:lnTo>
                      <a:pt x="784654" y="4489621"/>
                    </a:lnTo>
                    <a:cubicBezTo>
                      <a:pt x="784654" y="4504408"/>
                      <a:pt x="796641" y="4516395"/>
                      <a:pt x="811428" y="4516395"/>
                    </a:cubicBezTo>
                    <a:lnTo>
                      <a:pt x="1573426" y="4516395"/>
                    </a:lnTo>
                    <a:cubicBezTo>
                      <a:pt x="1588213" y="4516395"/>
                      <a:pt x="1600200" y="4504408"/>
                      <a:pt x="1600200" y="4489621"/>
                    </a:cubicBezTo>
                    <a:close/>
                    <a:moveTo>
                      <a:pt x="2502243" y="4382531"/>
                    </a:moveTo>
                    <a:cubicBezTo>
                      <a:pt x="2502243" y="4367744"/>
                      <a:pt x="2490256" y="4355757"/>
                      <a:pt x="2475469" y="4355757"/>
                    </a:cubicBezTo>
                    <a:lnTo>
                      <a:pt x="1713471" y="4355757"/>
                    </a:lnTo>
                    <a:cubicBezTo>
                      <a:pt x="1698684" y="4355757"/>
                      <a:pt x="1686697" y="4367744"/>
                      <a:pt x="1686697" y="4382531"/>
                    </a:cubicBezTo>
                    <a:lnTo>
                      <a:pt x="1686697" y="4489621"/>
                    </a:lnTo>
                    <a:cubicBezTo>
                      <a:pt x="1686697" y="4504408"/>
                      <a:pt x="1698684" y="4516395"/>
                      <a:pt x="1713471" y="4516395"/>
                    </a:cubicBezTo>
                    <a:lnTo>
                      <a:pt x="2475469" y="4516395"/>
                    </a:lnTo>
                    <a:cubicBezTo>
                      <a:pt x="2490256" y="4516395"/>
                      <a:pt x="2502243" y="4504408"/>
                      <a:pt x="2502243" y="4489621"/>
                    </a:cubicBezTo>
                    <a:close/>
                    <a:moveTo>
                      <a:pt x="3021231" y="480896"/>
                    </a:moveTo>
                    <a:cubicBezTo>
                      <a:pt x="3021231" y="375524"/>
                      <a:pt x="2935811" y="290104"/>
                      <a:pt x="2830439" y="290104"/>
                    </a:cubicBezTo>
                    <a:lnTo>
                      <a:pt x="444108" y="290104"/>
                    </a:lnTo>
                    <a:cubicBezTo>
                      <a:pt x="338736" y="290104"/>
                      <a:pt x="253316" y="375524"/>
                      <a:pt x="253316" y="480896"/>
                    </a:cubicBezTo>
                    <a:lnTo>
                      <a:pt x="253316" y="4029043"/>
                    </a:lnTo>
                    <a:cubicBezTo>
                      <a:pt x="253316" y="4134415"/>
                      <a:pt x="338736" y="4219835"/>
                      <a:pt x="444108" y="4219835"/>
                    </a:cubicBezTo>
                    <a:lnTo>
                      <a:pt x="2830439" y="4219835"/>
                    </a:lnTo>
                    <a:cubicBezTo>
                      <a:pt x="2935811" y="4219835"/>
                      <a:pt x="3021231" y="4134415"/>
                      <a:pt x="3021231" y="4029043"/>
                    </a:cubicBezTo>
                    <a:close/>
                    <a:moveTo>
                      <a:pt x="3286897" y="226566"/>
                    </a:moveTo>
                    <a:lnTo>
                      <a:pt x="3286897" y="4431931"/>
                    </a:lnTo>
                    <a:cubicBezTo>
                      <a:pt x="3286897" y="4557060"/>
                      <a:pt x="3185460" y="4658497"/>
                      <a:pt x="3060331" y="4658497"/>
                    </a:cubicBezTo>
                    <a:lnTo>
                      <a:pt x="226566" y="4658497"/>
                    </a:lnTo>
                    <a:cubicBezTo>
                      <a:pt x="101437" y="4658497"/>
                      <a:pt x="0" y="4557060"/>
                      <a:pt x="0" y="4431931"/>
                    </a:cubicBezTo>
                    <a:lnTo>
                      <a:pt x="0" y="226566"/>
                    </a:lnTo>
                    <a:cubicBezTo>
                      <a:pt x="0" y="101437"/>
                      <a:pt x="101437" y="0"/>
                      <a:pt x="226566" y="0"/>
                    </a:cubicBezTo>
                    <a:lnTo>
                      <a:pt x="3060331" y="0"/>
                    </a:lnTo>
                    <a:cubicBezTo>
                      <a:pt x="3185460" y="0"/>
                      <a:pt x="3286897" y="101437"/>
                      <a:pt x="3286897" y="226566"/>
                    </a:cubicBezTo>
                    <a:close/>
                  </a:path>
                </a:pathLst>
              </a:custGeom>
              <a:solidFill>
                <a:srgbClr val="44546A"/>
              </a:solidFill>
              <a:ln w="12700" cap="flat" cmpd="sng" algn="ctr">
                <a:noFill/>
                <a:prstDash val="solid"/>
                <a:miter lim="800000"/>
                <a:headEnd type="none" w="med" len="med"/>
                <a:tailEnd type="none" w="med" len="med"/>
              </a:ln>
              <a:effectLst/>
            </p:spPr>
            <p:txBody>
              <a:bodyPr vert="horz" wrap="square" lIns="60496" tIns="30248" rIns="60496" bIns="30248" numCol="1" rtlCol="0" anchor="ctr" anchorCtr="0" compatLnSpc="1">
                <a:prstTxWarp prst="textNoShape">
                  <a:avLst/>
                </a:prstTxWarp>
              </a:bodyPr>
              <a:lstStyle/>
              <a:p>
                <a:pPr defTabSz="544401">
                  <a:defRPr/>
                </a:pPr>
                <a:endParaRPr lang="en-US" sz="1350" kern="0" spc="-90" dirty="0">
                  <a:solidFill>
                    <a:srgbClr val="000000">
                      <a:lumMod val="50000"/>
                    </a:srgbClr>
                  </a:solidFill>
                  <a:latin typeface="Segoe Light" pitchFamily="34" charset="0"/>
                  <a:ea typeface="MS PGothic" charset="0"/>
                </a:endParaRPr>
              </a:p>
            </p:txBody>
          </p:sp>
          <p:sp>
            <p:nvSpPr>
              <p:cNvPr id="201" name="Freeform 6"/>
              <p:cNvSpPr>
                <a:spLocks noEditPoints="1"/>
              </p:cNvSpPr>
              <p:nvPr/>
            </p:nvSpPr>
            <p:spPr bwMode="auto">
              <a:xfrm rot="5400000">
                <a:off x="6590383" y="4115019"/>
                <a:ext cx="329607" cy="503240"/>
              </a:xfrm>
              <a:custGeom>
                <a:avLst/>
                <a:gdLst>
                  <a:gd name="T0" fmla="*/ 448 w 448"/>
                  <a:gd name="T1" fmla="*/ 0 h 684"/>
                  <a:gd name="T2" fmla="*/ 448 w 448"/>
                  <a:gd name="T3" fmla="*/ 207 h 684"/>
                  <a:gd name="T4" fmla="*/ 241 w 448"/>
                  <a:gd name="T5" fmla="*/ 207 h 684"/>
                  <a:gd name="T6" fmla="*/ 241 w 448"/>
                  <a:gd name="T7" fmla="*/ 0 h 684"/>
                  <a:gd name="T8" fmla="*/ 448 w 448"/>
                  <a:gd name="T9" fmla="*/ 0 h 684"/>
                  <a:gd name="T10" fmla="*/ 241 w 448"/>
                  <a:gd name="T11" fmla="*/ 238 h 684"/>
                  <a:gd name="T12" fmla="*/ 241 w 448"/>
                  <a:gd name="T13" fmla="*/ 446 h 684"/>
                  <a:gd name="T14" fmla="*/ 448 w 448"/>
                  <a:gd name="T15" fmla="*/ 446 h 684"/>
                  <a:gd name="T16" fmla="*/ 448 w 448"/>
                  <a:gd name="T17" fmla="*/ 238 h 684"/>
                  <a:gd name="T18" fmla="*/ 241 w 448"/>
                  <a:gd name="T19" fmla="*/ 238 h 684"/>
                  <a:gd name="T20" fmla="*/ 0 w 448"/>
                  <a:gd name="T21" fmla="*/ 0 h 684"/>
                  <a:gd name="T22" fmla="*/ 0 w 448"/>
                  <a:gd name="T23" fmla="*/ 207 h 684"/>
                  <a:gd name="T24" fmla="*/ 210 w 448"/>
                  <a:gd name="T25" fmla="*/ 207 h 684"/>
                  <a:gd name="T26" fmla="*/ 210 w 448"/>
                  <a:gd name="T27" fmla="*/ 0 h 684"/>
                  <a:gd name="T28" fmla="*/ 0 w 448"/>
                  <a:gd name="T29" fmla="*/ 0 h 684"/>
                  <a:gd name="T30" fmla="*/ 0 w 448"/>
                  <a:gd name="T31" fmla="*/ 238 h 684"/>
                  <a:gd name="T32" fmla="*/ 0 w 448"/>
                  <a:gd name="T33" fmla="*/ 446 h 684"/>
                  <a:gd name="T34" fmla="*/ 210 w 448"/>
                  <a:gd name="T35" fmla="*/ 446 h 684"/>
                  <a:gd name="T36" fmla="*/ 210 w 448"/>
                  <a:gd name="T37" fmla="*/ 238 h 684"/>
                  <a:gd name="T38" fmla="*/ 0 w 448"/>
                  <a:gd name="T39" fmla="*/ 238 h 684"/>
                  <a:gd name="T40" fmla="*/ 0 w 448"/>
                  <a:gd name="T41" fmla="*/ 477 h 684"/>
                  <a:gd name="T42" fmla="*/ 0 w 448"/>
                  <a:gd name="T43" fmla="*/ 684 h 684"/>
                  <a:gd name="T44" fmla="*/ 448 w 448"/>
                  <a:gd name="T45" fmla="*/ 684 h 684"/>
                  <a:gd name="T46" fmla="*/ 448 w 448"/>
                  <a:gd name="T47" fmla="*/ 477 h 684"/>
                  <a:gd name="T48" fmla="*/ 0 w 448"/>
                  <a:gd name="T49" fmla="*/ 477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48" h="684">
                    <a:moveTo>
                      <a:pt x="448" y="0"/>
                    </a:moveTo>
                    <a:lnTo>
                      <a:pt x="448" y="207"/>
                    </a:lnTo>
                    <a:lnTo>
                      <a:pt x="241" y="207"/>
                    </a:lnTo>
                    <a:lnTo>
                      <a:pt x="241" y="0"/>
                    </a:lnTo>
                    <a:lnTo>
                      <a:pt x="448" y="0"/>
                    </a:lnTo>
                    <a:close/>
                    <a:moveTo>
                      <a:pt x="241" y="238"/>
                    </a:moveTo>
                    <a:lnTo>
                      <a:pt x="241" y="446"/>
                    </a:lnTo>
                    <a:lnTo>
                      <a:pt x="448" y="446"/>
                    </a:lnTo>
                    <a:lnTo>
                      <a:pt x="448" y="238"/>
                    </a:lnTo>
                    <a:lnTo>
                      <a:pt x="241" y="238"/>
                    </a:lnTo>
                    <a:close/>
                    <a:moveTo>
                      <a:pt x="0" y="0"/>
                    </a:moveTo>
                    <a:lnTo>
                      <a:pt x="0" y="207"/>
                    </a:lnTo>
                    <a:lnTo>
                      <a:pt x="210" y="207"/>
                    </a:lnTo>
                    <a:lnTo>
                      <a:pt x="210" y="0"/>
                    </a:lnTo>
                    <a:lnTo>
                      <a:pt x="0" y="0"/>
                    </a:lnTo>
                    <a:close/>
                    <a:moveTo>
                      <a:pt x="0" y="238"/>
                    </a:moveTo>
                    <a:lnTo>
                      <a:pt x="0" y="446"/>
                    </a:lnTo>
                    <a:lnTo>
                      <a:pt x="210" y="446"/>
                    </a:lnTo>
                    <a:lnTo>
                      <a:pt x="210" y="238"/>
                    </a:lnTo>
                    <a:lnTo>
                      <a:pt x="0" y="238"/>
                    </a:lnTo>
                    <a:close/>
                    <a:moveTo>
                      <a:pt x="0" y="477"/>
                    </a:moveTo>
                    <a:lnTo>
                      <a:pt x="0" y="684"/>
                    </a:lnTo>
                    <a:lnTo>
                      <a:pt x="448" y="684"/>
                    </a:lnTo>
                    <a:lnTo>
                      <a:pt x="448" y="477"/>
                    </a:lnTo>
                    <a:lnTo>
                      <a:pt x="0" y="477"/>
                    </a:lnTo>
                    <a:close/>
                  </a:path>
                </a:pathLst>
              </a:custGeom>
              <a:solidFill>
                <a:srgbClr val="505050"/>
              </a:solidFill>
              <a:ln>
                <a:noFill/>
              </a:ln>
            </p:spPr>
            <p:txBody>
              <a:bodyPr vert="horz" wrap="square" lIns="67210" tIns="33605" rIns="67210" bIns="33605" numCol="1" anchor="t" anchorCtr="0" compatLnSpc="1">
                <a:prstTxWarp prst="textNoShape">
                  <a:avLst/>
                </a:prstTxWarp>
              </a:bodyPr>
              <a:lstStyle/>
              <a:p>
                <a:pPr defTabSz="671873">
                  <a:defRPr/>
                </a:pPr>
                <a:endParaRPr lang="en-US" sz="1250" kern="0" dirty="0">
                  <a:solidFill>
                    <a:srgbClr val="000000"/>
                  </a:solidFill>
                  <a:latin typeface="Calibri" panose="020F0502020204030204"/>
                  <a:ea typeface="MS PGothic" charset="0"/>
                </a:endParaRPr>
              </a:p>
            </p:txBody>
          </p:sp>
        </p:grpSp>
      </p:grpSp>
      <p:sp>
        <p:nvSpPr>
          <p:cNvPr id="202" name="Freeform 30"/>
          <p:cNvSpPr>
            <a:spLocks noChangeAspect="1" noEditPoints="1"/>
          </p:cNvSpPr>
          <p:nvPr/>
        </p:nvSpPr>
        <p:spPr bwMode="auto">
          <a:xfrm>
            <a:off x="3038542" y="4369899"/>
            <a:ext cx="107162" cy="165370"/>
          </a:xfrm>
          <a:custGeom>
            <a:avLst/>
            <a:gdLst>
              <a:gd name="T0" fmla="*/ 115 w 191"/>
              <a:gd name="T1" fmla="*/ 158 h 225"/>
              <a:gd name="T2" fmla="*/ 132 w 191"/>
              <a:gd name="T3" fmla="*/ 185 h 225"/>
              <a:gd name="T4" fmla="*/ 21 w 191"/>
              <a:gd name="T5" fmla="*/ 185 h 225"/>
              <a:gd name="T6" fmla="*/ 0 w 191"/>
              <a:gd name="T7" fmla="*/ 164 h 225"/>
              <a:gd name="T8" fmla="*/ 0 w 191"/>
              <a:gd name="T9" fmla="*/ 21 h 225"/>
              <a:gd name="T10" fmla="*/ 21 w 191"/>
              <a:gd name="T11" fmla="*/ 0 h 225"/>
              <a:gd name="T12" fmla="*/ 163 w 191"/>
              <a:gd name="T13" fmla="*/ 0 h 225"/>
              <a:gd name="T14" fmla="*/ 185 w 191"/>
              <a:gd name="T15" fmla="*/ 21 h 225"/>
              <a:gd name="T16" fmla="*/ 185 w 191"/>
              <a:gd name="T17" fmla="*/ 164 h 225"/>
              <a:gd name="T18" fmla="*/ 181 w 191"/>
              <a:gd name="T19" fmla="*/ 175 h 225"/>
              <a:gd name="T20" fmla="*/ 154 w 191"/>
              <a:gd name="T21" fmla="*/ 133 h 225"/>
              <a:gd name="T22" fmla="*/ 157 w 191"/>
              <a:gd name="T23" fmla="*/ 63 h 225"/>
              <a:gd name="T24" fmla="*/ 70 w 191"/>
              <a:gd name="T25" fmla="*/ 43 h 225"/>
              <a:gd name="T26" fmla="*/ 51 w 191"/>
              <a:gd name="T27" fmla="*/ 130 h 225"/>
              <a:gd name="T28" fmla="*/ 115 w 191"/>
              <a:gd name="T29" fmla="*/ 158 h 225"/>
              <a:gd name="T30" fmla="*/ 183 w 191"/>
              <a:gd name="T31" fmla="*/ 221 h 225"/>
              <a:gd name="T32" fmla="*/ 165 w 191"/>
              <a:gd name="T33" fmla="*/ 217 h 225"/>
              <a:gd name="T34" fmla="*/ 120 w 191"/>
              <a:gd name="T35" fmla="*/ 146 h 225"/>
              <a:gd name="T36" fmla="*/ 59 w 191"/>
              <a:gd name="T37" fmla="*/ 124 h 225"/>
              <a:gd name="T38" fmla="*/ 75 w 191"/>
              <a:gd name="T39" fmla="*/ 52 h 225"/>
              <a:gd name="T40" fmla="*/ 148 w 191"/>
              <a:gd name="T41" fmla="*/ 68 h 225"/>
              <a:gd name="T42" fmla="*/ 142 w 191"/>
              <a:gd name="T43" fmla="*/ 132 h 225"/>
              <a:gd name="T44" fmla="*/ 187 w 191"/>
              <a:gd name="T45" fmla="*/ 203 h 225"/>
              <a:gd name="T46" fmla="*/ 183 w 191"/>
              <a:gd name="T47" fmla="*/ 221 h 225"/>
              <a:gd name="T48" fmla="*/ 144 w 191"/>
              <a:gd name="T49" fmla="*/ 71 h 225"/>
              <a:gd name="T50" fmla="*/ 78 w 191"/>
              <a:gd name="T51" fmla="*/ 56 h 225"/>
              <a:gd name="T52" fmla="*/ 64 w 191"/>
              <a:gd name="T53" fmla="*/ 122 h 225"/>
              <a:gd name="T54" fmla="*/ 129 w 191"/>
              <a:gd name="T55" fmla="*/ 136 h 225"/>
              <a:gd name="T56" fmla="*/ 144 w 191"/>
              <a:gd name="T57" fmla="*/ 71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91" h="225">
                <a:moveTo>
                  <a:pt x="115" y="158"/>
                </a:moveTo>
                <a:cubicBezTo>
                  <a:pt x="132" y="185"/>
                  <a:pt x="132" y="185"/>
                  <a:pt x="132" y="185"/>
                </a:cubicBezTo>
                <a:cubicBezTo>
                  <a:pt x="21" y="185"/>
                  <a:pt x="21" y="185"/>
                  <a:pt x="21" y="185"/>
                </a:cubicBezTo>
                <a:cubicBezTo>
                  <a:pt x="9" y="185"/>
                  <a:pt x="0" y="175"/>
                  <a:pt x="0" y="164"/>
                </a:cubicBezTo>
                <a:cubicBezTo>
                  <a:pt x="0" y="21"/>
                  <a:pt x="0" y="21"/>
                  <a:pt x="0" y="21"/>
                </a:cubicBezTo>
                <a:cubicBezTo>
                  <a:pt x="0" y="9"/>
                  <a:pt x="9" y="0"/>
                  <a:pt x="21" y="0"/>
                </a:cubicBezTo>
                <a:cubicBezTo>
                  <a:pt x="163" y="0"/>
                  <a:pt x="163" y="0"/>
                  <a:pt x="163" y="0"/>
                </a:cubicBezTo>
                <a:cubicBezTo>
                  <a:pt x="175" y="0"/>
                  <a:pt x="185" y="9"/>
                  <a:pt x="185" y="21"/>
                </a:cubicBezTo>
                <a:cubicBezTo>
                  <a:pt x="185" y="164"/>
                  <a:pt x="185" y="164"/>
                  <a:pt x="185" y="164"/>
                </a:cubicBezTo>
                <a:cubicBezTo>
                  <a:pt x="185" y="168"/>
                  <a:pt x="183" y="172"/>
                  <a:pt x="181" y="175"/>
                </a:cubicBezTo>
                <a:cubicBezTo>
                  <a:pt x="154" y="133"/>
                  <a:pt x="154" y="133"/>
                  <a:pt x="154" y="133"/>
                </a:cubicBezTo>
                <a:cubicBezTo>
                  <a:pt x="169" y="112"/>
                  <a:pt x="170" y="84"/>
                  <a:pt x="157" y="63"/>
                </a:cubicBezTo>
                <a:cubicBezTo>
                  <a:pt x="138" y="33"/>
                  <a:pt x="99" y="25"/>
                  <a:pt x="70" y="43"/>
                </a:cubicBezTo>
                <a:cubicBezTo>
                  <a:pt x="41" y="62"/>
                  <a:pt x="32" y="101"/>
                  <a:pt x="51" y="130"/>
                </a:cubicBezTo>
                <a:cubicBezTo>
                  <a:pt x="65" y="152"/>
                  <a:pt x="90" y="163"/>
                  <a:pt x="115" y="158"/>
                </a:cubicBezTo>
                <a:close/>
                <a:moveTo>
                  <a:pt x="183" y="221"/>
                </a:moveTo>
                <a:cubicBezTo>
                  <a:pt x="177" y="225"/>
                  <a:pt x="169" y="223"/>
                  <a:pt x="165" y="217"/>
                </a:cubicBezTo>
                <a:cubicBezTo>
                  <a:pt x="120" y="146"/>
                  <a:pt x="120" y="146"/>
                  <a:pt x="120" y="146"/>
                </a:cubicBezTo>
                <a:cubicBezTo>
                  <a:pt x="98" y="153"/>
                  <a:pt x="72" y="145"/>
                  <a:pt x="59" y="124"/>
                </a:cubicBezTo>
                <a:cubicBezTo>
                  <a:pt x="44" y="100"/>
                  <a:pt x="51" y="67"/>
                  <a:pt x="75" y="52"/>
                </a:cubicBezTo>
                <a:cubicBezTo>
                  <a:pt x="100" y="36"/>
                  <a:pt x="132" y="44"/>
                  <a:pt x="148" y="68"/>
                </a:cubicBezTo>
                <a:cubicBezTo>
                  <a:pt x="161" y="89"/>
                  <a:pt x="158" y="115"/>
                  <a:pt x="142" y="132"/>
                </a:cubicBezTo>
                <a:cubicBezTo>
                  <a:pt x="187" y="203"/>
                  <a:pt x="187" y="203"/>
                  <a:pt x="187" y="203"/>
                </a:cubicBezTo>
                <a:cubicBezTo>
                  <a:pt x="191" y="209"/>
                  <a:pt x="189" y="217"/>
                  <a:pt x="183" y="221"/>
                </a:cubicBezTo>
                <a:close/>
                <a:moveTo>
                  <a:pt x="144" y="71"/>
                </a:moveTo>
                <a:cubicBezTo>
                  <a:pt x="129" y="49"/>
                  <a:pt x="100" y="42"/>
                  <a:pt x="78" y="56"/>
                </a:cubicBezTo>
                <a:cubicBezTo>
                  <a:pt x="56" y="70"/>
                  <a:pt x="50" y="100"/>
                  <a:pt x="64" y="122"/>
                </a:cubicBezTo>
                <a:cubicBezTo>
                  <a:pt x="78" y="144"/>
                  <a:pt x="107" y="150"/>
                  <a:pt x="129" y="136"/>
                </a:cubicBezTo>
                <a:cubicBezTo>
                  <a:pt x="151" y="122"/>
                  <a:pt x="158" y="93"/>
                  <a:pt x="144" y="71"/>
                </a:cubicBezTo>
                <a:close/>
              </a:path>
            </a:pathLst>
          </a:custGeom>
          <a:solidFill>
            <a:srgbClr val="505050"/>
          </a:solidFill>
          <a:ln>
            <a:noFill/>
          </a:ln>
        </p:spPr>
        <p:txBody>
          <a:bodyPr vert="horz" wrap="square" lIns="67213" tIns="33606" rIns="67213" bIns="33606" numCol="1" anchor="t" anchorCtr="0" compatLnSpc="1">
            <a:prstTxWarp prst="textNoShape">
              <a:avLst/>
            </a:prstTxWarp>
          </a:bodyPr>
          <a:lstStyle/>
          <a:p>
            <a:pPr defTabSz="671873"/>
            <a:endParaRPr lang="en-US" sz="1250">
              <a:solidFill>
                <a:srgbClr val="000000"/>
              </a:solidFill>
              <a:latin typeface="Calibri" panose="020F0502020204030204"/>
              <a:ea typeface="MS PGothic" charset="0"/>
            </a:endParaRPr>
          </a:p>
        </p:txBody>
      </p:sp>
      <p:grpSp>
        <p:nvGrpSpPr>
          <p:cNvPr id="203" name="Group 202"/>
          <p:cNvGrpSpPr/>
          <p:nvPr/>
        </p:nvGrpSpPr>
        <p:grpSpPr>
          <a:xfrm>
            <a:off x="2996168" y="4055023"/>
            <a:ext cx="202524" cy="119648"/>
            <a:chOff x="5416550" y="3144838"/>
            <a:chExt cx="1352550" cy="565151"/>
          </a:xfrm>
          <a:solidFill>
            <a:srgbClr val="505050"/>
          </a:solidFill>
        </p:grpSpPr>
        <p:sp>
          <p:nvSpPr>
            <p:cNvPr id="204" name="Freeform 21"/>
            <p:cNvSpPr>
              <a:spLocks/>
            </p:cNvSpPr>
            <p:nvPr/>
          </p:nvSpPr>
          <p:spPr bwMode="auto">
            <a:xfrm>
              <a:off x="5435600" y="3144838"/>
              <a:ext cx="1333500" cy="561975"/>
            </a:xfrm>
            <a:custGeom>
              <a:avLst/>
              <a:gdLst>
                <a:gd name="T0" fmla="*/ 316 w 353"/>
                <a:gd name="T1" fmla="*/ 100 h 147"/>
                <a:gd name="T2" fmla="*/ 314 w 353"/>
                <a:gd name="T3" fmla="*/ 97 h 147"/>
                <a:gd name="T4" fmla="*/ 351 w 353"/>
                <a:gd name="T5" fmla="*/ 74 h 147"/>
                <a:gd name="T6" fmla="*/ 47 w 353"/>
                <a:gd name="T7" fmla="*/ 0 h 147"/>
                <a:gd name="T8" fmla="*/ 0 w 353"/>
                <a:gd name="T9" fmla="*/ 16 h 147"/>
                <a:gd name="T10" fmla="*/ 1 w 353"/>
                <a:gd name="T11" fmla="*/ 17 h 147"/>
                <a:gd name="T12" fmla="*/ 304 w 353"/>
                <a:gd name="T13" fmla="*/ 98 h 147"/>
                <a:gd name="T14" fmla="*/ 312 w 353"/>
                <a:gd name="T15" fmla="*/ 108 h 147"/>
                <a:gd name="T16" fmla="*/ 312 w 353"/>
                <a:gd name="T17" fmla="*/ 144 h 147"/>
                <a:gd name="T18" fmla="*/ 312 w 353"/>
                <a:gd name="T19" fmla="*/ 147 h 147"/>
                <a:gd name="T20" fmla="*/ 353 w 353"/>
                <a:gd name="T21" fmla="*/ 77 h 147"/>
                <a:gd name="T22" fmla="*/ 316 w 353"/>
                <a:gd name="T23" fmla="*/ 10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3" h="147">
                  <a:moveTo>
                    <a:pt x="316" y="100"/>
                  </a:moveTo>
                  <a:cubicBezTo>
                    <a:pt x="314" y="97"/>
                    <a:pt x="314" y="97"/>
                    <a:pt x="314" y="97"/>
                  </a:cubicBezTo>
                  <a:cubicBezTo>
                    <a:pt x="351" y="74"/>
                    <a:pt x="351" y="74"/>
                    <a:pt x="351" y="74"/>
                  </a:cubicBezTo>
                  <a:cubicBezTo>
                    <a:pt x="47" y="0"/>
                    <a:pt x="47" y="0"/>
                    <a:pt x="47" y="0"/>
                  </a:cubicBezTo>
                  <a:cubicBezTo>
                    <a:pt x="0" y="16"/>
                    <a:pt x="0" y="16"/>
                    <a:pt x="0" y="16"/>
                  </a:cubicBezTo>
                  <a:cubicBezTo>
                    <a:pt x="1" y="16"/>
                    <a:pt x="1" y="16"/>
                    <a:pt x="1" y="17"/>
                  </a:cubicBezTo>
                  <a:cubicBezTo>
                    <a:pt x="304" y="98"/>
                    <a:pt x="304" y="98"/>
                    <a:pt x="304" y="98"/>
                  </a:cubicBezTo>
                  <a:cubicBezTo>
                    <a:pt x="309" y="99"/>
                    <a:pt x="312" y="104"/>
                    <a:pt x="312" y="108"/>
                  </a:cubicBezTo>
                  <a:cubicBezTo>
                    <a:pt x="312" y="144"/>
                    <a:pt x="312" y="144"/>
                    <a:pt x="312" y="144"/>
                  </a:cubicBezTo>
                  <a:cubicBezTo>
                    <a:pt x="312" y="145"/>
                    <a:pt x="312" y="146"/>
                    <a:pt x="312" y="147"/>
                  </a:cubicBezTo>
                  <a:cubicBezTo>
                    <a:pt x="347" y="128"/>
                    <a:pt x="352" y="86"/>
                    <a:pt x="353" y="77"/>
                  </a:cubicBezTo>
                  <a:lnTo>
                    <a:pt x="316" y="1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13" tIns="33606" rIns="67213" bIns="33606" numCol="1" anchor="t" anchorCtr="0" compatLnSpc="1">
              <a:prstTxWarp prst="textNoShape">
                <a:avLst/>
              </a:prstTxWarp>
            </a:bodyPr>
            <a:lstStyle/>
            <a:p>
              <a:pPr defTabSz="671873"/>
              <a:endParaRPr lang="en-US" sz="1250">
                <a:solidFill>
                  <a:srgbClr val="000000"/>
                </a:solidFill>
                <a:latin typeface="Calibri" panose="020F0502020204030204"/>
                <a:ea typeface="MS PGothic" charset="0"/>
              </a:endParaRPr>
            </a:p>
          </p:txBody>
        </p:sp>
        <p:sp>
          <p:nvSpPr>
            <p:cNvPr id="205" name="Freeform 22"/>
            <p:cNvSpPr>
              <a:spLocks noEditPoints="1"/>
            </p:cNvSpPr>
            <p:nvPr/>
          </p:nvSpPr>
          <p:spPr bwMode="auto">
            <a:xfrm>
              <a:off x="5416550" y="3216276"/>
              <a:ext cx="1185863" cy="493713"/>
            </a:xfrm>
            <a:custGeom>
              <a:avLst/>
              <a:gdLst>
                <a:gd name="T0" fmla="*/ 308 w 314"/>
                <a:gd name="T1" fmla="*/ 82 h 129"/>
                <a:gd name="T2" fmla="*/ 5 w 314"/>
                <a:gd name="T3" fmla="*/ 0 h 129"/>
                <a:gd name="T4" fmla="*/ 4 w 314"/>
                <a:gd name="T5" fmla="*/ 0 h 129"/>
                <a:gd name="T6" fmla="*/ 0 w 314"/>
                <a:gd name="T7" fmla="*/ 4 h 129"/>
                <a:gd name="T8" fmla="*/ 0 w 314"/>
                <a:gd name="T9" fmla="*/ 40 h 129"/>
                <a:gd name="T10" fmla="*/ 6 w 314"/>
                <a:gd name="T11" fmla="*/ 48 h 129"/>
                <a:gd name="T12" fmla="*/ 309 w 314"/>
                <a:gd name="T13" fmla="*/ 129 h 129"/>
                <a:gd name="T14" fmla="*/ 313 w 314"/>
                <a:gd name="T15" fmla="*/ 128 h 129"/>
                <a:gd name="T16" fmla="*/ 314 w 314"/>
                <a:gd name="T17" fmla="*/ 125 h 129"/>
                <a:gd name="T18" fmla="*/ 314 w 314"/>
                <a:gd name="T19" fmla="*/ 89 h 129"/>
                <a:gd name="T20" fmla="*/ 308 w 314"/>
                <a:gd name="T21" fmla="*/ 82 h 129"/>
                <a:gd name="T22" fmla="*/ 72 w 314"/>
                <a:gd name="T23" fmla="*/ 54 h 129"/>
                <a:gd name="T24" fmla="*/ 60 w 314"/>
                <a:gd name="T25" fmla="*/ 39 h 129"/>
                <a:gd name="T26" fmla="*/ 72 w 314"/>
                <a:gd name="T27" fmla="*/ 30 h 129"/>
                <a:gd name="T28" fmla="*/ 84 w 314"/>
                <a:gd name="T29" fmla="*/ 45 h 129"/>
                <a:gd name="T30" fmla="*/ 72 w 314"/>
                <a:gd name="T31" fmla="*/ 54 h 129"/>
                <a:gd name="T32" fmla="*/ 139 w 314"/>
                <a:gd name="T33" fmla="*/ 72 h 129"/>
                <a:gd name="T34" fmla="*/ 127 w 314"/>
                <a:gd name="T35" fmla="*/ 57 h 129"/>
                <a:gd name="T36" fmla="*/ 139 w 314"/>
                <a:gd name="T37" fmla="*/ 48 h 129"/>
                <a:gd name="T38" fmla="*/ 151 w 314"/>
                <a:gd name="T39" fmla="*/ 63 h 129"/>
                <a:gd name="T40" fmla="*/ 139 w 314"/>
                <a:gd name="T41" fmla="*/ 72 h 129"/>
                <a:gd name="T42" fmla="*/ 175 w 314"/>
                <a:gd name="T43" fmla="*/ 82 h 129"/>
                <a:gd name="T44" fmla="*/ 163 w 314"/>
                <a:gd name="T45" fmla="*/ 66 h 129"/>
                <a:gd name="T46" fmla="*/ 175 w 314"/>
                <a:gd name="T47" fmla="*/ 57 h 129"/>
                <a:gd name="T48" fmla="*/ 188 w 314"/>
                <a:gd name="T49" fmla="*/ 73 h 129"/>
                <a:gd name="T50" fmla="*/ 175 w 314"/>
                <a:gd name="T51" fmla="*/ 8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14" h="129">
                  <a:moveTo>
                    <a:pt x="308" y="82"/>
                  </a:moveTo>
                  <a:cubicBezTo>
                    <a:pt x="5" y="0"/>
                    <a:pt x="5" y="0"/>
                    <a:pt x="5" y="0"/>
                  </a:cubicBezTo>
                  <a:cubicBezTo>
                    <a:pt x="5" y="0"/>
                    <a:pt x="4" y="0"/>
                    <a:pt x="4" y="0"/>
                  </a:cubicBezTo>
                  <a:cubicBezTo>
                    <a:pt x="2" y="0"/>
                    <a:pt x="0" y="2"/>
                    <a:pt x="0" y="4"/>
                  </a:cubicBezTo>
                  <a:cubicBezTo>
                    <a:pt x="0" y="40"/>
                    <a:pt x="0" y="40"/>
                    <a:pt x="0" y="40"/>
                  </a:cubicBezTo>
                  <a:cubicBezTo>
                    <a:pt x="0" y="43"/>
                    <a:pt x="3" y="47"/>
                    <a:pt x="6" y="48"/>
                  </a:cubicBezTo>
                  <a:cubicBezTo>
                    <a:pt x="309" y="129"/>
                    <a:pt x="309" y="129"/>
                    <a:pt x="309" y="129"/>
                  </a:cubicBezTo>
                  <a:cubicBezTo>
                    <a:pt x="311" y="129"/>
                    <a:pt x="312" y="129"/>
                    <a:pt x="313" y="128"/>
                  </a:cubicBezTo>
                  <a:cubicBezTo>
                    <a:pt x="314" y="127"/>
                    <a:pt x="314" y="126"/>
                    <a:pt x="314" y="125"/>
                  </a:cubicBezTo>
                  <a:cubicBezTo>
                    <a:pt x="314" y="89"/>
                    <a:pt x="314" y="89"/>
                    <a:pt x="314" y="89"/>
                  </a:cubicBezTo>
                  <a:cubicBezTo>
                    <a:pt x="314" y="86"/>
                    <a:pt x="311" y="82"/>
                    <a:pt x="308" y="82"/>
                  </a:cubicBezTo>
                  <a:close/>
                  <a:moveTo>
                    <a:pt x="72" y="54"/>
                  </a:moveTo>
                  <a:cubicBezTo>
                    <a:pt x="65" y="52"/>
                    <a:pt x="60" y="45"/>
                    <a:pt x="60" y="39"/>
                  </a:cubicBezTo>
                  <a:cubicBezTo>
                    <a:pt x="60" y="32"/>
                    <a:pt x="65" y="28"/>
                    <a:pt x="72" y="30"/>
                  </a:cubicBezTo>
                  <a:cubicBezTo>
                    <a:pt x="79" y="31"/>
                    <a:pt x="84" y="38"/>
                    <a:pt x="84" y="45"/>
                  </a:cubicBezTo>
                  <a:cubicBezTo>
                    <a:pt x="84" y="52"/>
                    <a:pt x="79" y="56"/>
                    <a:pt x="72" y="54"/>
                  </a:cubicBezTo>
                  <a:close/>
                  <a:moveTo>
                    <a:pt x="139" y="72"/>
                  </a:moveTo>
                  <a:cubicBezTo>
                    <a:pt x="132" y="70"/>
                    <a:pt x="127" y="63"/>
                    <a:pt x="127" y="57"/>
                  </a:cubicBezTo>
                  <a:cubicBezTo>
                    <a:pt x="127" y="50"/>
                    <a:pt x="132" y="46"/>
                    <a:pt x="139" y="48"/>
                  </a:cubicBezTo>
                  <a:cubicBezTo>
                    <a:pt x="146" y="49"/>
                    <a:pt x="151" y="56"/>
                    <a:pt x="151" y="63"/>
                  </a:cubicBezTo>
                  <a:cubicBezTo>
                    <a:pt x="151" y="70"/>
                    <a:pt x="146" y="74"/>
                    <a:pt x="139" y="72"/>
                  </a:cubicBezTo>
                  <a:close/>
                  <a:moveTo>
                    <a:pt x="175" y="82"/>
                  </a:moveTo>
                  <a:cubicBezTo>
                    <a:pt x="169" y="80"/>
                    <a:pt x="163" y="73"/>
                    <a:pt x="163" y="66"/>
                  </a:cubicBezTo>
                  <a:cubicBezTo>
                    <a:pt x="163" y="60"/>
                    <a:pt x="169" y="56"/>
                    <a:pt x="175" y="57"/>
                  </a:cubicBezTo>
                  <a:cubicBezTo>
                    <a:pt x="182" y="59"/>
                    <a:pt x="188" y="66"/>
                    <a:pt x="188" y="73"/>
                  </a:cubicBezTo>
                  <a:cubicBezTo>
                    <a:pt x="188" y="80"/>
                    <a:pt x="182" y="84"/>
                    <a:pt x="175" y="8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13" tIns="33606" rIns="67213" bIns="33606" numCol="1" anchor="t" anchorCtr="0" compatLnSpc="1">
              <a:prstTxWarp prst="textNoShape">
                <a:avLst/>
              </a:prstTxWarp>
            </a:bodyPr>
            <a:lstStyle/>
            <a:p>
              <a:pPr defTabSz="671873"/>
              <a:endParaRPr lang="en-US" sz="1250">
                <a:solidFill>
                  <a:srgbClr val="000000"/>
                </a:solidFill>
                <a:latin typeface="Calibri" panose="020F0502020204030204"/>
                <a:ea typeface="MS PGothic" charset="0"/>
              </a:endParaRPr>
            </a:p>
          </p:txBody>
        </p:sp>
        <p:sp>
          <p:nvSpPr>
            <p:cNvPr id="206" name="Freeform 23"/>
            <p:cNvSpPr>
              <a:spLocks/>
            </p:cNvSpPr>
            <p:nvPr/>
          </p:nvSpPr>
          <p:spPr bwMode="auto">
            <a:xfrm>
              <a:off x="6046788" y="3576638"/>
              <a:ext cx="188913" cy="117475"/>
            </a:xfrm>
            <a:custGeom>
              <a:avLst/>
              <a:gdLst>
                <a:gd name="T0" fmla="*/ 0 w 119"/>
                <a:gd name="T1" fmla="*/ 0 h 74"/>
                <a:gd name="T2" fmla="*/ 0 w 119"/>
                <a:gd name="T3" fmla="*/ 12 h 74"/>
                <a:gd name="T4" fmla="*/ 88 w 119"/>
                <a:gd name="T5" fmla="*/ 74 h 74"/>
                <a:gd name="T6" fmla="*/ 119 w 119"/>
                <a:gd name="T7" fmla="*/ 50 h 74"/>
                <a:gd name="T8" fmla="*/ 43 w 119"/>
                <a:gd name="T9" fmla="*/ 12 h 74"/>
                <a:gd name="T10" fmla="*/ 0 w 119"/>
                <a:gd name="T11" fmla="*/ 0 h 74"/>
              </a:gdLst>
              <a:ahLst/>
              <a:cxnLst>
                <a:cxn ang="0">
                  <a:pos x="T0" y="T1"/>
                </a:cxn>
                <a:cxn ang="0">
                  <a:pos x="T2" y="T3"/>
                </a:cxn>
                <a:cxn ang="0">
                  <a:pos x="T4" y="T5"/>
                </a:cxn>
                <a:cxn ang="0">
                  <a:pos x="T6" y="T7"/>
                </a:cxn>
                <a:cxn ang="0">
                  <a:pos x="T8" y="T9"/>
                </a:cxn>
                <a:cxn ang="0">
                  <a:pos x="T10" y="T11"/>
                </a:cxn>
              </a:cxnLst>
              <a:rect l="0" t="0" r="r" b="b"/>
              <a:pathLst>
                <a:path w="119" h="74">
                  <a:moveTo>
                    <a:pt x="0" y="0"/>
                  </a:moveTo>
                  <a:lnTo>
                    <a:pt x="0" y="12"/>
                  </a:lnTo>
                  <a:lnTo>
                    <a:pt x="88" y="74"/>
                  </a:lnTo>
                  <a:lnTo>
                    <a:pt x="119" y="50"/>
                  </a:lnTo>
                  <a:lnTo>
                    <a:pt x="43" y="12"/>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13" tIns="33606" rIns="67213" bIns="33606" numCol="1" anchor="t" anchorCtr="0" compatLnSpc="1">
              <a:prstTxWarp prst="textNoShape">
                <a:avLst/>
              </a:prstTxWarp>
            </a:bodyPr>
            <a:lstStyle/>
            <a:p>
              <a:pPr defTabSz="671873"/>
              <a:endParaRPr lang="en-US" sz="1250">
                <a:solidFill>
                  <a:srgbClr val="000000"/>
                </a:solidFill>
                <a:latin typeface="Calibri" panose="020F0502020204030204"/>
                <a:ea typeface="MS PGothic" charset="0"/>
              </a:endParaRPr>
            </a:p>
          </p:txBody>
        </p:sp>
        <p:sp>
          <p:nvSpPr>
            <p:cNvPr id="207" name="Freeform 24"/>
            <p:cNvSpPr>
              <a:spLocks/>
            </p:cNvSpPr>
            <p:nvPr/>
          </p:nvSpPr>
          <p:spPr bwMode="auto">
            <a:xfrm>
              <a:off x="5808663" y="3549651"/>
              <a:ext cx="374650" cy="149225"/>
            </a:xfrm>
            <a:custGeom>
              <a:avLst/>
              <a:gdLst>
                <a:gd name="T0" fmla="*/ 148 w 236"/>
                <a:gd name="T1" fmla="*/ 31 h 94"/>
                <a:gd name="T2" fmla="*/ 148 w 236"/>
                <a:gd name="T3" fmla="*/ 17 h 94"/>
                <a:gd name="T4" fmla="*/ 91 w 236"/>
                <a:gd name="T5" fmla="*/ 0 h 94"/>
                <a:gd name="T6" fmla="*/ 91 w 236"/>
                <a:gd name="T7" fmla="*/ 5 h 94"/>
                <a:gd name="T8" fmla="*/ 53 w 236"/>
                <a:gd name="T9" fmla="*/ 7 h 94"/>
                <a:gd name="T10" fmla="*/ 0 w 236"/>
                <a:gd name="T11" fmla="*/ 29 h 94"/>
                <a:gd name="T12" fmla="*/ 91 w 236"/>
                <a:gd name="T13" fmla="*/ 12 h 94"/>
                <a:gd name="T14" fmla="*/ 91 w 236"/>
                <a:gd name="T15" fmla="*/ 14 h 94"/>
                <a:gd name="T16" fmla="*/ 60 w 236"/>
                <a:gd name="T17" fmla="*/ 19 h 94"/>
                <a:gd name="T18" fmla="*/ 0 w 236"/>
                <a:gd name="T19" fmla="*/ 29 h 94"/>
                <a:gd name="T20" fmla="*/ 119 w 236"/>
                <a:gd name="T21" fmla="*/ 63 h 94"/>
                <a:gd name="T22" fmla="*/ 236 w 236"/>
                <a:gd name="T23" fmla="*/ 94 h 94"/>
                <a:gd name="T24" fmla="*/ 176 w 236"/>
                <a:gd name="T25" fmla="*/ 50 h 94"/>
                <a:gd name="T26" fmla="*/ 148 w 236"/>
                <a:gd name="T27" fmla="*/ 31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6" h="94">
                  <a:moveTo>
                    <a:pt x="148" y="31"/>
                  </a:moveTo>
                  <a:lnTo>
                    <a:pt x="148" y="17"/>
                  </a:lnTo>
                  <a:lnTo>
                    <a:pt x="91" y="0"/>
                  </a:lnTo>
                  <a:lnTo>
                    <a:pt x="91" y="5"/>
                  </a:lnTo>
                  <a:lnTo>
                    <a:pt x="53" y="7"/>
                  </a:lnTo>
                  <a:lnTo>
                    <a:pt x="0" y="29"/>
                  </a:lnTo>
                  <a:lnTo>
                    <a:pt x="91" y="12"/>
                  </a:lnTo>
                  <a:lnTo>
                    <a:pt x="91" y="14"/>
                  </a:lnTo>
                  <a:lnTo>
                    <a:pt x="60" y="19"/>
                  </a:lnTo>
                  <a:lnTo>
                    <a:pt x="0" y="29"/>
                  </a:lnTo>
                  <a:lnTo>
                    <a:pt x="119" y="63"/>
                  </a:lnTo>
                  <a:lnTo>
                    <a:pt x="236" y="94"/>
                  </a:lnTo>
                  <a:lnTo>
                    <a:pt x="176" y="50"/>
                  </a:lnTo>
                  <a:lnTo>
                    <a:pt x="148"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13" tIns="33606" rIns="67213" bIns="33606" numCol="1" anchor="t" anchorCtr="0" compatLnSpc="1">
              <a:prstTxWarp prst="textNoShape">
                <a:avLst/>
              </a:prstTxWarp>
            </a:bodyPr>
            <a:lstStyle/>
            <a:p>
              <a:pPr defTabSz="671873"/>
              <a:endParaRPr lang="en-US" sz="1250">
                <a:solidFill>
                  <a:srgbClr val="000000"/>
                </a:solidFill>
                <a:latin typeface="Calibri" panose="020F0502020204030204"/>
                <a:ea typeface="MS PGothic" charset="0"/>
              </a:endParaRPr>
            </a:p>
          </p:txBody>
        </p:sp>
      </p:grpSp>
      <p:sp>
        <p:nvSpPr>
          <p:cNvPr id="208" name="Freeform 13"/>
          <p:cNvSpPr>
            <a:spLocks noChangeAspect="1" noEditPoints="1"/>
          </p:cNvSpPr>
          <p:nvPr/>
        </p:nvSpPr>
        <p:spPr bwMode="black">
          <a:xfrm>
            <a:off x="3036694" y="3745567"/>
            <a:ext cx="122597" cy="136809"/>
          </a:xfrm>
          <a:custGeom>
            <a:avLst/>
            <a:gdLst>
              <a:gd name="T0" fmla="*/ 344 w 414"/>
              <a:gd name="T1" fmla="*/ 55 h 353"/>
              <a:gd name="T2" fmla="*/ 296 w 414"/>
              <a:gd name="T3" fmla="*/ 9 h 353"/>
              <a:gd name="T4" fmla="*/ 206 w 414"/>
              <a:gd name="T5" fmla="*/ 45 h 353"/>
              <a:gd name="T6" fmla="*/ 0 w 414"/>
              <a:gd name="T7" fmla="*/ 174 h 353"/>
              <a:gd name="T8" fmla="*/ 158 w 414"/>
              <a:gd name="T9" fmla="*/ 278 h 353"/>
              <a:gd name="T10" fmla="*/ 160 w 414"/>
              <a:gd name="T11" fmla="*/ 278 h 353"/>
              <a:gd name="T12" fmla="*/ 160 w 414"/>
              <a:gd name="T13" fmla="*/ 332 h 353"/>
              <a:gd name="T14" fmla="*/ 133 w 414"/>
              <a:gd name="T15" fmla="*/ 337 h 353"/>
              <a:gd name="T16" fmla="*/ 128 w 414"/>
              <a:gd name="T17" fmla="*/ 347 h 353"/>
              <a:gd name="T18" fmla="*/ 137 w 414"/>
              <a:gd name="T19" fmla="*/ 352 h 353"/>
              <a:gd name="T20" fmla="*/ 137 w 414"/>
              <a:gd name="T21" fmla="*/ 352 h 353"/>
              <a:gd name="T22" fmla="*/ 176 w 414"/>
              <a:gd name="T23" fmla="*/ 346 h 353"/>
              <a:gd name="T24" fmla="*/ 215 w 414"/>
              <a:gd name="T25" fmla="*/ 352 h 353"/>
              <a:gd name="T26" fmla="*/ 218 w 414"/>
              <a:gd name="T27" fmla="*/ 352 h 353"/>
              <a:gd name="T28" fmla="*/ 224 w 414"/>
              <a:gd name="T29" fmla="*/ 347 h 353"/>
              <a:gd name="T30" fmla="*/ 245 w 414"/>
              <a:gd name="T31" fmla="*/ 352 h 353"/>
              <a:gd name="T32" fmla="*/ 248 w 414"/>
              <a:gd name="T33" fmla="*/ 352 h 353"/>
              <a:gd name="T34" fmla="*/ 255 w 414"/>
              <a:gd name="T35" fmla="*/ 347 h 353"/>
              <a:gd name="T36" fmla="*/ 250 w 414"/>
              <a:gd name="T37" fmla="*/ 337 h 353"/>
              <a:gd name="T38" fmla="*/ 207 w 414"/>
              <a:gd name="T39" fmla="*/ 331 h 353"/>
              <a:gd name="T40" fmla="*/ 207 w 414"/>
              <a:gd name="T41" fmla="*/ 271 h 353"/>
              <a:gd name="T42" fmla="*/ 343 w 414"/>
              <a:gd name="T43" fmla="*/ 112 h 353"/>
              <a:gd name="T44" fmla="*/ 414 w 414"/>
              <a:gd name="T45" fmla="*/ 83 h 353"/>
              <a:gd name="T46" fmla="*/ 344 w 414"/>
              <a:gd name="T47" fmla="*/ 55 h 353"/>
              <a:gd name="T48" fmla="*/ 192 w 414"/>
              <a:gd name="T49" fmla="*/ 332 h 353"/>
              <a:gd name="T50" fmla="*/ 192 w 414"/>
              <a:gd name="T51" fmla="*/ 332 h 353"/>
              <a:gd name="T52" fmla="*/ 191 w 414"/>
              <a:gd name="T53" fmla="*/ 332 h 353"/>
              <a:gd name="T54" fmla="*/ 176 w 414"/>
              <a:gd name="T55" fmla="*/ 331 h 353"/>
              <a:gd name="T56" fmla="*/ 175 w 414"/>
              <a:gd name="T57" fmla="*/ 331 h 353"/>
              <a:gd name="T58" fmla="*/ 175 w 414"/>
              <a:gd name="T59" fmla="*/ 277 h 353"/>
              <a:gd name="T60" fmla="*/ 192 w 414"/>
              <a:gd name="T61" fmla="*/ 275 h 353"/>
              <a:gd name="T62" fmla="*/ 192 w 414"/>
              <a:gd name="T63" fmla="*/ 332 h 353"/>
              <a:gd name="T64" fmla="*/ 286 w 414"/>
              <a:gd name="T65" fmla="*/ 82 h 353"/>
              <a:gd name="T66" fmla="*/ 271 w 414"/>
              <a:gd name="T67" fmla="*/ 67 h 353"/>
              <a:gd name="T68" fmla="*/ 286 w 414"/>
              <a:gd name="T69" fmla="*/ 52 h 353"/>
              <a:gd name="T70" fmla="*/ 301 w 414"/>
              <a:gd name="T71" fmla="*/ 67 h 353"/>
              <a:gd name="T72" fmla="*/ 286 w 414"/>
              <a:gd name="T73" fmla="*/ 82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14" h="353">
                <a:moveTo>
                  <a:pt x="344" y="55"/>
                </a:moveTo>
                <a:cubicBezTo>
                  <a:pt x="336" y="33"/>
                  <a:pt x="319" y="16"/>
                  <a:pt x="296" y="9"/>
                </a:cubicBezTo>
                <a:cubicBezTo>
                  <a:pt x="263" y="0"/>
                  <a:pt x="228" y="11"/>
                  <a:pt x="206" y="45"/>
                </a:cubicBezTo>
                <a:cubicBezTo>
                  <a:pt x="145" y="140"/>
                  <a:pt x="71" y="200"/>
                  <a:pt x="0" y="174"/>
                </a:cubicBezTo>
                <a:cubicBezTo>
                  <a:pt x="0" y="174"/>
                  <a:pt x="50" y="278"/>
                  <a:pt x="158" y="278"/>
                </a:cubicBezTo>
                <a:cubicBezTo>
                  <a:pt x="159" y="278"/>
                  <a:pt x="160" y="278"/>
                  <a:pt x="160" y="278"/>
                </a:cubicBezTo>
                <a:cubicBezTo>
                  <a:pt x="160" y="332"/>
                  <a:pt x="160" y="332"/>
                  <a:pt x="160" y="332"/>
                </a:cubicBezTo>
                <a:cubicBezTo>
                  <a:pt x="150" y="333"/>
                  <a:pt x="140" y="335"/>
                  <a:pt x="133" y="337"/>
                </a:cubicBezTo>
                <a:cubicBezTo>
                  <a:pt x="129" y="339"/>
                  <a:pt x="127" y="343"/>
                  <a:pt x="128" y="347"/>
                </a:cubicBezTo>
                <a:cubicBezTo>
                  <a:pt x="129" y="351"/>
                  <a:pt x="134" y="353"/>
                  <a:pt x="137" y="352"/>
                </a:cubicBezTo>
                <a:cubicBezTo>
                  <a:pt x="137" y="352"/>
                  <a:pt x="137" y="352"/>
                  <a:pt x="137" y="352"/>
                </a:cubicBezTo>
                <a:cubicBezTo>
                  <a:pt x="147" y="348"/>
                  <a:pt x="161" y="346"/>
                  <a:pt x="176" y="346"/>
                </a:cubicBezTo>
                <a:cubicBezTo>
                  <a:pt x="192" y="346"/>
                  <a:pt x="206" y="348"/>
                  <a:pt x="215" y="352"/>
                </a:cubicBezTo>
                <a:cubicBezTo>
                  <a:pt x="216" y="352"/>
                  <a:pt x="217" y="352"/>
                  <a:pt x="218" y="352"/>
                </a:cubicBezTo>
                <a:cubicBezTo>
                  <a:pt x="221" y="352"/>
                  <a:pt x="223" y="350"/>
                  <a:pt x="224" y="347"/>
                </a:cubicBezTo>
                <a:cubicBezTo>
                  <a:pt x="232" y="348"/>
                  <a:pt x="240" y="350"/>
                  <a:pt x="245" y="352"/>
                </a:cubicBezTo>
                <a:cubicBezTo>
                  <a:pt x="246" y="352"/>
                  <a:pt x="247" y="352"/>
                  <a:pt x="248" y="352"/>
                </a:cubicBezTo>
                <a:cubicBezTo>
                  <a:pt x="251" y="352"/>
                  <a:pt x="254" y="350"/>
                  <a:pt x="255" y="347"/>
                </a:cubicBezTo>
                <a:cubicBezTo>
                  <a:pt x="256" y="343"/>
                  <a:pt x="254" y="339"/>
                  <a:pt x="250" y="337"/>
                </a:cubicBezTo>
                <a:cubicBezTo>
                  <a:pt x="239" y="334"/>
                  <a:pt x="224" y="331"/>
                  <a:pt x="207" y="331"/>
                </a:cubicBezTo>
                <a:cubicBezTo>
                  <a:pt x="207" y="271"/>
                  <a:pt x="207" y="271"/>
                  <a:pt x="207" y="271"/>
                </a:cubicBezTo>
                <a:cubicBezTo>
                  <a:pt x="283" y="251"/>
                  <a:pt x="323" y="185"/>
                  <a:pt x="343" y="112"/>
                </a:cubicBezTo>
                <a:cubicBezTo>
                  <a:pt x="414" y="83"/>
                  <a:pt x="414" y="83"/>
                  <a:pt x="414" y="83"/>
                </a:cubicBezTo>
                <a:lnTo>
                  <a:pt x="344" y="55"/>
                </a:lnTo>
                <a:close/>
                <a:moveTo>
                  <a:pt x="192" y="332"/>
                </a:moveTo>
                <a:cubicBezTo>
                  <a:pt x="192" y="332"/>
                  <a:pt x="192" y="332"/>
                  <a:pt x="192" y="332"/>
                </a:cubicBezTo>
                <a:cubicBezTo>
                  <a:pt x="192" y="332"/>
                  <a:pt x="192" y="332"/>
                  <a:pt x="191" y="332"/>
                </a:cubicBezTo>
                <a:cubicBezTo>
                  <a:pt x="187" y="331"/>
                  <a:pt x="181" y="331"/>
                  <a:pt x="176" y="331"/>
                </a:cubicBezTo>
                <a:cubicBezTo>
                  <a:pt x="176" y="331"/>
                  <a:pt x="176" y="331"/>
                  <a:pt x="175" y="331"/>
                </a:cubicBezTo>
                <a:cubicBezTo>
                  <a:pt x="175" y="277"/>
                  <a:pt x="175" y="277"/>
                  <a:pt x="175" y="277"/>
                </a:cubicBezTo>
                <a:cubicBezTo>
                  <a:pt x="181" y="276"/>
                  <a:pt x="187" y="276"/>
                  <a:pt x="192" y="275"/>
                </a:cubicBezTo>
                <a:lnTo>
                  <a:pt x="192" y="332"/>
                </a:lnTo>
                <a:close/>
                <a:moveTo>
                  <a:pt x="286" y="82"/>
                </a:moveTo>
                <a:cubicBezTo>
                  <a:pt x="278" y="82"/>
                  <a:pt x="271" y="75"/>
                  <a:pt x="271" y="67"/>
                </a:cubicBezTo>
                <a:cubicBezTo>
                  <a:pt x="271" y="59"/>
                  <a:pt x="278" y="52"/>
                  <a:pt x="286" y="52"/>
                </a:cubicBezTo>
                <a:cubicBezTo>
                  <a:pt x="294" y="52"/>
                  <a:pt x="301" y="59"/>
                  <a:pt x="301" y="67"/>
                </a:cubicBezTo>
                <a:cubicBezTo>
                  <a:pt x="301" y="75"/>
                  <a:pt x="294" y="82"/>
                  <a:pt x="286" y="82"/>
                </a:cubicBezTo>
                <a:close/>
              </a:path>
            </a:pathLst>
          </a:custGeom>
          <a:solidFill>
            <a:srgbClr val="44546A"/>
          </a:solidFill>
          <a:ln w="12700" cap="flat" cmpd="sng" algn="ctr">
            <a:noFill/>
            <a:prstDash val="solid"/>
            <a:miter lim="800000"/>
            <a:headEnd type="none" w="med" len="med"/>
            <a:tailEnd type="none" w="med" len="med"/>
          </a:ln>
          <a:effectLst/>
        </p:spPr>
        <p:txBody>
          <a:bodyPr vert="horz" wrap="square" lIns="60496" tIns="30248" rIns="60496" bIns="30248" numCol="1" rtlCol="0" anchor="ctr" anchorCtr="0" compatLnSpc="1">
            <a:prstTxWarp prst="textNoShape">
              <a:avLst/>
            </a:prstTxWarp>
          </a:bodyPr>
          <a:lstStyle/>
          <a:p>
            <a:pPr defTabSz="544401">
              <a:defRPr/>
            </a:pPr>
            <a:endParaRPr lang="en-US" sz="1350" kern="0" spc="-90">
              <a:solidFill>
                <a:srgbClr val="000000">
                  <a:lumMod val="50000"/>
                </a:srgbClr>
              </a:solidFill>
              <a:latin typeface="Segoe Light" pitchFamily="34" charset="0"/>
              <a:ea typeface="MS PGothic" charset="0"/>
            </a:endParaRPr>
          </a:p>
        </p:txBody>
      </p:sp>
      <p:sp>
        <p:nvSpPr>
          <p:cNvPr id="209" name="TextBox 208"/>
          <p:cNvSpPr txBox="1"/>
          <p:nvPr/>
        </p:nvSpPr>
        <p:spPr>
          <a:xfrm>
            <a:off x="4247249" y="3978895"/>
            <a:ext cx="713957" cy="415498"/>
          </a:xfrm>
          <a:prstGeom prst="rect">
            <a:avLst/>
          </a:prstGeom>
          <a:noFill/>
        </p:spPr>
        <p:txBody>
          <a:bodyPr wrap="square" rtlCol="0">
            <a:spAutoFit/>
          </a:bodyPr>
          <a:lstStyle/>
          <a:p>
            <a:pPr defTabSz="685537"/>
            <a:r>
              <a:rPr lang="en-US" sz="1050" b="1" dirty="0">
                <a:solidFill>
                  <a:srgbClr val="0070C0"/>
                </a:solidFill>
                <a:latin typeface="Calibri" panose="020F0502020204030204"/>
                <a:ea typeface="MS PGothic" charset="0"/>
              </a:rPr>
              <a:t>Ingest (EL)</a:t>
            </a:r>
          </a:p>
        </p:txBody>
      </p:sp>
      <p:sp>
        <p:nvSpPr>
          <p:cNvPr id="210" name="TextBox 209"/>
          <p:cNvSpPr txBox="1"/>
          <p:nvPr/>
        </p:nvSpPr>
        <p:spPr>
          <a:xfrm>
            <a:off x="4279184" y="4203326"/>
            <a:ext cx="701155" cy="207749"/>
          </a:xfrm>
          <a:prstGeom prst="rect">
            <a:avLst/>
          </a:prstGeom>
          <a:noFill/>
        </p:spPr>
        <p:txBody>
          <a:bodyPr wrap="square" rtlCol="0">
            <a:spAutoFit/>
          </a:bodyPr>
          <a:lstStyle/>
          <a:p>
            <a:pPr defTabSz="685537"/>
            <a:r>
              <a:rPr lang="en-US" sz="750" dirty="0">
                <a:solidFill>
                  <a:prstClr val="black"/>
                </a:solidFill>
                <a:latin typeface="Calibri" panose="020F0502020204030204"/>
                <a:ea typeface="MS PGothic" charset="0"/>
              </a:rPr>
              <a:t>Original Data</a:t>
            </a:r>
          </a:p>
        </p:txBody>
      </p:sp>
      <p:sp>
        <p:nvSpPr>
          <p:cNvPr id="211" name="Rectangle 210"/>
          <p:cNvSpPr/>
          <p:nvPr/>
        </p:nvSpPr>
        <p:spPr>
          <a:xfrm>
            <a:off x="6026340" y="4008718"/>
            <a:ext cx="856571" cy="573830"/>
          </a:xfrm>
          <a:prstGeom prst="rect">
            <a:avLst/>
          </a:prstGeom>
          <a:noFill/>
          <a:ln w="12700" cap="flat" cmpd="sng" algn="ctr">
            <a:noFill/>
            <a:prstDash val="solid"/>
            <a:miter lim="800000"/>
          </a:ln>
          <a:effectLst/>
        </p:spPr>
        <p:txBody>
          <a:bodyPr rtlCol="0" anchor="ctr"/>
          <a:lstStyle/>
          <a:p>
            <a:pPr algn="ctr" defTabSz="685537">
              <a:defRPr/>
            </a:pPr>
            <a:r>
              <a:rPr lang="en-US" sz="1200" b="1" kern="0" dirty="0">
                <a:solidFill>
                  <a:prstClr val="black">
                    <a:lumMod val="50000"/>
                    <a:lumOff val="50000"/>
                  </a:prstClr>
                </a:solidFill>
                <a:latin typeface="Calibri" panose="020F0502020204030204"/>
                <a:ea typeface="MS PGothic" charset="0"/>
              </a:rPr>
              <a:t>Scale-out Storage &amp; Compute</a:t>
            </a:r>
          </a:p>
          <a:p>
            <a:pPr algn="ctr" defTabSz="685537">
              <a:defRPr/>
            </a:pPr>
            <a:r>
              <a:rPr lang="en-US" sz="675" kern="0" dirty="0">
                <a:solidFill>
                  <a:prstClr val="black">
                    <a:lumMod val="50000"/>
                    <a:lumOff val="50000"/>
                  </a:prstClr>
                </a:solidFill>
                <a:latin typeface="Calibri" panose="020F0502020204030204"/>
                <a:ea typeface="MS PGothic" charset="0"/>
              </a:rPr>
              <a:t>(HDFS, Blob Storage, </a:t>
            </a:r>
            <a:r>
              <a:rPr lang="en-US" sz="675" kern="0" dirty="0" err="1">
                <a:solidFill>
                  <a:prstClr val="black">
                    <a:lumMod val="50000"/>
                    <a:lumOff val="50000"/>
                  </a:prstClr>
                </a:solidFill>
                <a:latin typeface="Calibri" panose="020F0502020204030204"/>
                <a:ea typeface="MS PGothic" charset="0"/>
              </a:rPr>
              <a:t>etc</a:t>
            </a:r>
            <a:r>
              <a:rPr lang="en-US" sz="675" kern="0" dirty="0">
                <a:solidFill>
                  <a:prstClr val="black">
                    <a:lumMod val="50000"/>
                    <a:lumOff val="50000"/>
                  </a:prstClr>
                </a:solidFill>
                <a:latin typeface="Calibri" panose="020F0502020204030204"/>
                <a:ea typeface="MS PGothic" charset="0"/>
              </a:rPr>
              <a:t>)</a:t>
            </a:r>
          </a:p>
        </p:txBody>
      </p:sp>
      <p:sp>
        <p:nvSpPr>
          <p:cNvPr id="212" name="U-Turn Arrow 211"/>
          <p:cNvSpPr/>
          <p:nvPr/>
        </p:nvSpPr>
        <p:spPr>
          <a:xfrm rot="10800000" flipH="1">
            <a:off x="5955477" y="4997744"/>
            <a:ext cx="250896" cy="274997"/>
          </a:xfrm>
          <a:prstGeom prst="uturnArrow">
            <a:avLst>
              <a:gd name="adj1" fmla="val 14927"/>
              <a:gd name="adj2" fmla="val 25000"/>
              <a:gd name="adj3" fmla="val 25944"/>
              <a:gd name="adj4" fmla="val 38472"/>
              <a:gd name="adj5" fmla="val 100000"/>
            </a:avLst>
          </a:prstGeom>
          <a:solidFill>
            <a:srgbClr val="E7E6E6">
              <a:lumMod val="75000"/>
            </a:srgbClr>
          </a:solidFill>
          <a:ln w="12700" cap="flat" cmpd="sng" algn="ctr">
            <a:noFill/>
            <a:prstDash val="solid"/>
            <a:miter lim="800000"/>
          </a:ln>
          <a:effectLst/>
        </p:spPr>
        <p:txBody>
          <a:bodyPr rtlCol="0" anchor="ctr"/>
          <a:lstStyle/>
          <a:p>
            <a:pPr algn="ctr" defTabSz="685537">
              <a:defRPr/>
            </a:pPr>
            <a:endParaRPr lang="en-US" sz="1350" kern="0" dirty="0">
              <a:solidFill>
                <a:prstClr val="black"/>
              </a:solidFill>
              <a:latin typeface="Calibri" panose="020F0502020204030204"/>
              <a:ea typeface="MS PGothic" charset="0"/>
            </a:endParaRPr>
          </a:p>
        </p:txBody>
      </p:sp>
      <p:sp>
        <p:nvSpPr>
          <p:cNvPr id="213" name="U-Turn Arrow 212"/>
          <p:cNvSpPr/>
          <p:nvPr/>
        </p:nvSpPr>
        <p:spPr>
          <a:xfrm rot="10800000" flipH="1">
            <a:off x="6385657" y="5009579"/>
            <a:ext cx="250896" cy="274997"/>
          </a:xfrm>
          <a:prstGeom prst="uturnArrow">
            <a:avLst>
              <a:gd name="adj1" fmla="val 14927"/>
              <a:gd name="adj2" fmla="val 25000"/>
              <a:gd name="adj3" fmla="val 25944"/>
              <a:gd name="adj4" fmla="val 41232"/>
              <a:gd name="adj5" fmla="val 100000"/>
            </a:avLst>
          </a:prstGeom>
          <a:solidFill>
            <a:srgbClr val="E7E6E6">
              <a:lumMod val="75000"/>
            </a:srgbClr>
          </a:solidFill>
          <a:ln w="12700" cap="flat" cmpd="sng" algn="ctr">
            <a:noFill/>
            <a:prstDash val="solid"/>
            <a:miter lim="800000"/>
          </a:ln>
          <a:effectLst/>
        </p:spPr>
        <p:txBody>
          <a:bodyPr rtlCol="0" anchor="ctr"/>
          <a:lstStyle/>
          <a:p>
            <a:pPr algn="ctr" defTabSz="685537">
              <a:defRPr/>
            </a:pPr>
            <a:endParaRPr lang="en-US" sz="1350" kern="0" dirty="0">
              <a:solidFill>
                <a:prstClr val="black"/>
              </a:solidFill>
              <a:latin typeface="Calibri" panose="020F0502020204030204"/>
              <a:ea typeface="MS PGothic" charset="0"/>
            </a:endParaRPr>
          </a:p>
        </p:txBody>
      </p:sp>
      <p:sp>
        <p:nvSpPr>
          <p:cNvPr id="214" name="U-Turn Arrow 213"/>
          <p:cNvSpPr/>
          <p:nvPr/>
        </p:nvSpPr>
        <p:spPr>
          <a:xfrm rot="10800000" flipH="1">
            <a:off x="6815837" y="5006050"/>
            <a:ext cx="250896" cy="274997"/>
          </a:xfrm>
          <a:prstGeom prst="uturnArrow">
            <a:avLst>
              <a:gd name="adj1" fmla="val 14927"/>
              <a:gd name="adj2" fmla="val 25000"/>
              <a:gd name="adj3" fmla="val 25944"/>
              <a:gd name="adj4" fmla="val 41232"/>
              <a:gd name="adj5" fmla="val 100000"/>
            </a:avLst>
          </a:prstGeom>
          <a:solidFill>
            <a:srgbClr val="E7E6E6">
              <a:lumMod val="75000"/>
            </a:srgbClr>
          </a:solidFill>
          <a:ln w="12700" cap="flat" cmpd="sng" algn="ctr">
            <a:noFill/>
            <a:prstDash val="solid"/>
            <a:miter lim="800000"/>
          </a:ln>
          <a:effectLst/>
        </p:spPr>
        <p:txBody>
          <a:bodyPr rtlCol="0" anchor="ctr"/>
          <a:lstStyle/>
          <a:p>
            <a:pPr algn="ctr" defTabSz="685537">
              <a:defRPr/>
            </a:pPr>
            <a:endParaRPr lang="en-US" sz="1350" kern="0" dirty="0">
              <a:solidFill>
                <a:prstClr val="black"/>
              </a:solidFill>
              <a:latin typeface="Calibri" panose="020F0502020204030204"/>
              <a:ea typeface="MS PGothic" charset="0"/>
            </a:endParaRPr>
          </a:p>
        </p:txBody>
      </p:sp>
      <p:pic>
        <p:nvPicPr>
          <p:cNvPr id="215" name="Picture 214"/>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982329" y="3303781"/>
            <a:ext cx="210977" cy="128492"/>
          </a:xfrm>
          <a:prstGeom prst="rect">
            <a:avLst/>
          </a:prstGeom>
          <a:ln w="6350">
            <a:solidFill>
              <a:sysClr val="windowText" lastClr="000000">
                <a:lumMod val="50000"/>
                <a:lumOff val="50000"/>
              </a:sysClr>
            </a:solidFill>
          </a:ln>
        </p:spPr>
      </p:pic>
      <p:pic>
        <p:nvPicPr>
          <p:cNvPr id="216" name="Picture 215"/>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7070096" y="3497423"/>
            <a:ext cx="210977" cy="128492"/>
          </a:xfrm>
          <a:prstGeom prst="rect">
            <a:avLst/>
          </a:prstGeom>
          <a:ln w="6350">
            <a:solidFill>
              <a:sysClr val="windowText" lastClr="000000">
                <a:lumMod val="50000"/>
                <a:lumOff val="50000"/>
              </a:sysClr>
            </a:solidFill>
          </a:ln>
        </p:spPr>
      </p:pic>
      <p:sp>
        <p:nvSpPr>
          <p:cNvPr id="217" name="Flowchart: Multidocument 216"/>
          <p:cNvSpPr/>
          <p:nvPr/>
        </p:nvSpPr>
        <p:spPr>
          <a:xfrm>
            <a:off x="5645699" y="3720632"/>
            <a:ext cx="210977" cy="193631"/>
          </a:xfrm>
          <a:prstGeom prst="flowChartMultidocument">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pic>
        <p:nvPicPr>
          <p:cNvPr id="218" name="Picture 217"/>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789467" y="3813972"/>
            <a:ext cx="210977" cy="128492"/>
          </a:xfrm>
          <a:prstGeom prst="rect">
            <a:avLst/>
          </a:prstGeom>
          <a:ln w="6350">
            <a:solidFill>
              <a:sysClr val="windowText" lastClr="000000">
                <a:lumMod val="50000"/>
                <a:lumOff val="50000"/>
              </a:sysClr>
            </a:solidFill>
          </a:ln>
        </p:spPr>
      </p:pic>
      <p:pic>
        <p:nvPicPr>
          <p:cNvPr id="219" name="Picture 218"/>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809360" y="3631018"/>
            <a:ext cx="210977" cy="128492"/>
          </a:xfrm>
          <a:prstGeom prst="rect">
            <a:avLst/>
          </a:prstGeom>
          <a:ln w="6350">
            <a:solidFill>
              <a:sysClr val="windowText" lastClr="000000">
                <a:lumMod val="50000"/>
                <a:lumOff val="50000"/>
              </a:sysClr>
            </a:solidFill>
          </a:ln>
        </p:spPr>
      </p:pic>
      <p:pic>
        <p:nvPicPr>
          <p:cNvPr id="220" name="Picture 219"/>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992696" y="3979875"/>
            <a:ext cx="210977" cy="128492"/>
          </a:xfrm>
          <a:prstGeom prst="rect">
            <a:avLst/>
          </a:prstGeom>
          <a:ln w="6350">
            <a:solidFill>
              <a:sysClr val="windowText" lastClr="000000">
                <a:lumMod val="50000"/>
                <a:lumOff val="50000"/>
              </a:sysClr>
            </a:solidFill>
          </a:ln>
        </p:spPr>
      </p:pic>
      <p:pic>
        <p:nvPicPr>
          <p:cNvPr id="221" name="Picture 220"/>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908555" y="4221835"/>
            <a:ext cx="210977" cy="128492"/>
          </a:xfrm>
          <a:prstGeom prst="rect">
            <a:avLst/>
          </a:prstGeom>
          <a:ln w="6350">
            <a:solidFill>
              <a:sysClr val="windowText" lastClr="000000">
                <a:lumMod val="50000"/>
                <a:lumOff val="50000"/>
              </a:sysClr>
            </a:solidFill>
          </a:ln>
        </p:spPr>
      </p:pic>
      <p:pic>
        <p:nvPicPr>
          <p:cNvPr id="222" name="Picture 221"/>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7167225" y="4176903"/>
            <a:ext cx="210977" cy="128492"/>
          </a:xfrm>
          <a:prstGeom prst="rect">
            <a:avLst/>
          </a:prstGeom>
          <a:ln w="6350">
            <a:solidFill>
              <a:sysClr val="windowText" lastClr="000000">
                <a:lumMod val="50000"/>
                <a:lumOff val="50000"/>
              </a:sysClr>
            </a:solidFill>
          </a:ln>
        </p:spPr>
      </p:pic>
      <p:pic>
        <p:nvPicPr>
          <p:cNvPr id="223" name="Picture 222"/>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7243274" y="4379255"/>
            <a:ext cx="210977" cy="128492"/>
          </a:xfrm>
          <a:prstGeom prst="rect">
            <a:avLst/>
          </a:prstGeom>
          <a:ln w="6350">
            <a:solidFill>
              <a:sysClr val="windowText" lastClr="000000">
                <a:lumMod val="50000"/>
                <a:lumOff val="50000"/>
              </a:sysClr>
            </a:solidFill>
          </a:ln>
        </p:spPr>
      </p:pic>
      <p:pic>
        <p:nvPicPr>
          <p:cNvPr id="224" name="Picture 223"/>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7072024" y="4547359"/>
            <a:ext cx="210977" cy="128492"/>
          </a:xfrm>
          <a:prstGeom prst="rect">
            <a:avLst/>
          </a:prstGeom>
          <a:ln w="6350">
            <a:solidFill>
              <a:sysClr val="windowText" lastClr="000000">
                <a:lumMod val="50000"/>
                <a:lumOff val="50000"/>
              </a:sysClr>
            </a:solidFill>
          </a:ln>
        </p:spPr>
      </p:pic>
      <p:pic>
        <p:nvPicPr>
          <p:cNvPr id="225" name="Picture 224"/>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7290551" y="4671517"/>
            <a:ext cx="210977" cy="128492"/>
          </a:xfrm>
          <a:prstGeom prst="rect">
            <a:avLst/>
          </a:prstGeom>
          <a:ln w="6350">
            <a:solidFill>
              <a:sysClr val="windowText" lastClr="000000">
                <a:lumMod val="50000"/>
                <a:lumOff val="50000"/>
              </a:sysClr>
            </a:solidFill>
          </a:ln>
        </p:spPr>
      </p:pic>
      <p:pic>
        <p:nvPicPr>
          <p:cNvPr id="227" name="Picture 226"/>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6578207" y="3475473"/>
            <a:ext cx="210977" cy="154919"/>
          </a:xfrm>
          <a:prstGeom prst="rect">
            <a:avLst/>
          </a:prstGeom>
          <a:ln w="6350">
            <a:solidFill>
              <a:sysClr val="windowText" lastClr="000000">
                <a:lumMod val="50000"/>
                <a:lumOff val="50000"/>
              </a:sysClr>
            </a:solidFill>
          </a:ln>
        </p:spPr>
      </p:pic>
      <p:pic>
        <p:nvPicPr>
          <p:cNvPr id="228" name="Picture 227"/>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6279717" y="3543884"/>
            <a:ext cx="210977" cy="154919"/>
          </a:xfrm>
          <a:prstGeom prst="rect">
            <a:avLst/>
          </a:prstGeom>
          <a:ln w="6350">
            <a:solidFill>
              <a:sysClr val="windowText" lastClr="000000">
                <a:lumMod val="50000"/>
                <a:lumOff val="50000"/>
              </a:sysClr>
            </a:solidFill>
          </a:ln>
        </p:spPr>
      </p:pic>
      <p:pic>
        <p:nvPicPr>
          <p:cNvPr id="229" name="Picture 228"/>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6516010" y="3692371"/>
            <a:ext cx="210977" cy="154919"/>
          </a:xfrm>
          <a:prstGeom prst="rect">
            <a:avLst/>
          </a:prstGeom>
          <a:ln w="6350">
            <a:solidFill>
              <a:sysClr val="windowText" lastClr="000000">
                <a:lumMod val="50000"/>
                <a:lumOff val="50000"/>
              </a:sysClr>
            </a:solidFill>
          </a:ln>
        </p:spPr>
      </p:pic>
      <p:pic>
        <p:nvPicPr>
          <p:cNvPr id="230" name="Picture 229"/>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6778883" y="4650410"/>
            <a:ext cx="210977" cy="154919"/>
          </a:xfrm>
          <a:prstGeom prst="rect">
            <a:avLst/>
          </a:prstGeom>
          <a:ln w="6350">
            <a:solidFill>
              <a:sysClr val="windowText" lastClr="000000">
                <a:lumMod val="50000"/>
                <a:lumOff val="50000"/>
              </a:sysClr>
            </a:solidFill>
          </a:ln>
        </p:spPr>
      </p:pic>
      <p:sp>
        <p:nvSpPr>
          <p:cNvPr id="232" name="Flowchart: Multidocument 231"/>
          <p:cNvSpPr/>
          <p:nvPr/>
        </p:nvSpPr>
        <p:spPr>
          <a:xfrm>
            <a:off x="5759356" y="4013589"/>
            <a:ext cx="121567" cy="147808"/>
          </a:xfrm>
          <a:prstGeom prst="flowChartMultidocument">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sp>
        <p:nvSpPr>
          <p:cNvPr id="233" name="Flowchart: Multidocument 232"/>
          <p:cNvSpPr/>
          <p:nvPr/>
        </p:nvSpPr>
        <p:spPr>
          <a:xfrm>
            <a:off x="5768987" y="4208580"/>
            <a:ext cx="210977" cy="193631"/>
          </a:xfrm>
          <a:prstGeom prst="flowChartMultidocument">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sp>
        <p:nvSpPr>
          <p:cNvPr id="235" name="Oval 234"/>
          <p:cNvSpPr/>
          <p:nvPr/>
        </p:nvSpPr>
        <p:spPr>
          <a:xfrm>
            <a:off x="5853953" y="3848546"/>
            <a:ext cx="133840" cy="121602"/>
          </a:xfrm>
          <a:prstGeom prst="ellipse">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sp>
        <p:nvSpPr>
          <p:cNvPr id="236" name="Oval 235"/>
          <p:cNvSpPr/>
          <p:nvPr/>
        </p:nvSpPr>
        <p:spPr>
          <a:xfrm>
            <a:off x="5838366" y="4408669"/>
            <a:ext cx="133840" cy="121602"/>
          </a:xfrm>
          <a:prstGeom prst="ellipse">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sp>
        <p:nvSpPr>
          <p:cNvPr id="239" name="Rectangle 238"/>
          <p:cNvSpPr/>
          <p:nvPr/>
        </p:nvSpPr>
        <p:spPr>
          <a:xfrm>
            <a:off x="5550093" y="3965368"/>
            <a:ext cx="139100" cy="144945"/>
          </a:xfrm>
          <a:prstGeom prst="rect">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sp>
        <p:nvSpPr>
          <p:cNvPr id="240" name="Rectangle 239"/>
          <p:cNvSpPr/>
          <p:nvPr/>
        </p:nvSpPr>
        <p:spPr>
          <a:xfrm>
            <a:off x="5516759" y="3499074"/>
            <a:ext cx="139100" cy="144945"/>
          </a:xfrm>
          <a:prstGeom prst="rect">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sp>
        <p:nvSpPr>
          <p:cNvPr id="241" name="Rectangle 240"/>
          <p:cNvSpPr/>
          <p:nvPr/>
        </p:nvSpPr>
        <p:spPr>
          <a:xfrm>
            <a:off x="6120427" y="3717618"/>
            <a:ext cx="139100" cy="144945"/>
          </a:xfrm>
          <a:prstGeom prst="rect">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sp>
        <p:nvSpPr>
          <p:cNvPr id="242" name="Rectangle 241"/>
          <p:cNvSpPr/>
          <p:nvPr/>
        </p:nvSpPr>
        <p:spPr>
          <a:xfrm>
            <a:off x="5516759" y="4841753"/>
            <a:ext cx="916022" cy="107607"/>
          </a:xfrm>
          <a:prstGeom prst="rect">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sp>
        <p:nvSpPr>
          <p:cNvPr id="243" name="Rectangle 242"/>
          <p:cNvSpPr/>
          <p:nvPr/>
        </p:nvSpPr>
        <p:spPr>
          <a:xfrm>
            <a:off x="5859652" y="4638796"/>
            <a:ext cx="139100" cy="144945"/>
          </a:xfrm>
          <a:prstGeom prst="rect">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sp>
        <p:nvSpPr>
          <p:cNvPr id="245" name="Flowchart: Multidocument 244"/>
          <p:cNvSpPr/>
          <p:nvPr/>
        </p:nvSpPr>
        <p:spPr>
          <a:xfrm>
            <a:off x="5923139" y="3497424"/>
            <a:ext cx="118253" cy="144785"/>
          </a:xfrm>
          <a:prstGeom prst="flowChartMultidocument">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pic>
        <p:nvPicPr>
          <p:cNvPr id="247" name="Picture 246"/>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683979" y="3258224"/>
            <a:ext cx="210977" cy="128492"/>
          </a:xfrm>
          <a:prstGeom prst="rect">
            <a:avLst/>
          </a:prstGeom>
          <a:ln w="6350">
            <a:solidFill>
              <a:sysClr val="windowText" lastClr="000000">
                <a:lumMod val="50000"/>
                <a:lumOff val="50000"/>
              </a:sysClr>
            </a:solidFill>
          </a:ln>
        </p:spPr>
      </p:pic>
      <p:pic>
        <p:nvPicPr>
          <p:cNvPr id="248" name="Picture 247"/>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6340139" y="3264516"/>
            <a:ext cx="210977" cy="154919"/>
          </a:xfrm>
          <a:prstGeom prst="rect">
            <a:avLst/>
          </a:prstGeom>
          <a:ln w="6350">
            <a:solidFill>
              <a:sysClr val="windowText" lastClr="000000">
                <a:lumMod val="50000"/>
                <a:lumOff val="50000"/>
              </a:sysClr>
            </a:solidFill>
          </a:ln>
        </p:spPr>
      </p:pic>
      <p:pic>
        <p:nvPicPr>
          <p:cNvPr id="249" name="Picture 248"/>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6049052" y="3292022"/>
            <a:ext cx="210977" cy="154919"/>
          </a:xfrm>
          <a:prstGeom prst="rect">
            <a:avLst/>
          </a:prstGeom>
          <a:ln w="6350">
            <a:solidFill>
              <a:sysClr val="windowText" lastClr="000000">
                <a:lumMod val="50000"/>
                <a:lumOff val="50000"/>
              </a:sysClr>
            </a:solidFill>
          </a:ln>
        </p:spPr>
      </p:pic>
      <p:sp>
        <p:nvSpPr>
          <p:cNvPr id="250" name="TextBox 249"/>
          <p:cNvSpPr txBox="1"/>
          <p:nvPr/>
        </p:nvSpPr>
        <p:spPr>
          <a:xfrm>
            <a:off x="5926984" y="5316180"/>
            <a:ext cx="1266321" cy="253916"/>
          </a:xfrm>
          <a:prstGeom prst="rect">
            <a:avLst/>
          </a:prstGeom>
          <a:noFill/>
        </p:spPr>
        <p:txBody>
          <a:bodyPr wrap="square" rtlCol="0">
            <a:spAutoFit/>
          </a:bodyPr>
          <a:lstStyle>
            <a:defPPr>
              <a:defRPr lang="en-US"/>
            </a:defPPr>
            <a:lvl1pPr>
              <a:defRPr sz="1400" b="1">
                <a:solidFill>
                  <a:srgbClr val="0070C0"/>
                </a:solidFill>
              </a:defRPr>
            </a:lvl1pPr>
          </a:lstStyle>
          <a:p>
            <a:pPr defTabSz="685537"/>
            <a:r>
              <a:rPr lang="en-US" sz="1050" dirty="0">
                <a:latin typeface="Calibri" panose="020F0502020204030204"/>
                <a:ea typeface="MS PGothic" charset="0"/>
              </a:rPr>
              <a:t>Transform &amp; Load</a:t>
            </a:r>
          </a:p>
        </p:txBody>
      </p:sp>
      <p:sp>
        <p:nvSpPr>
          <p:cNvPr id="251" name="Rectangle 250"/>
          <p:cNvSpPr/>
          <p:nvPr/>
        </p:nvSpPr>
        <p:spPr>
          <a:xfrm>
            <a:off x="8776386" y="2962322"/>
            <a:ext cx="856571" cy="230791"/>
          </a:xfrm>
          <a:prstGeom prst="rect">
            <a:avLst/>
          </a:prstGeom>
          <a:noFill/>
          <a:ln w="12700" cap="flat" cmpd="sng" algn="ctr">
            <a:solidFill>
              <a:sysClr val="window" lastClr="FFFFFF">
                <a:lumMod val="50000"/>
              </a:sysClr>
            </a:solidFill>
            <a:prstDash val="solid"/>
            <a:miter lim="800000"/>
          </a:ln>
          <a:effectLst/>
        </p:spPr>
        <p:txBody>
          <a:bodyPr rtlCol="0" anchor="ctr"/>
          <a:lstStyle/>
          <a:p>
            <a:pPr algn="ctr" defTabSz="685537">
              <a:defRPr/>
            </a:pPr>
            <a:r>
              <a:rPr lang="en-US" sz="1050" kern="0" dirty="0">
                <a:solidFill>
                  <a:prstClr val="black">
                    <a:lumMod val="50000"/>
                    <a:lumOff val="50000"/>
                  </a:prstClr>
                </a:solidFill>
                <a:latin typeface="Calibri" panose="020F0502020204030204"/>
                <a:ea typeface="MS PGothic" charset="0"/>
              </a:rPr>
              <a:t>Data Marts</a:t>
            </a:r>
            <a:endParaRPr lang="en-US" sz="600" kern="0" dirty="0">
              <a:solidFill>
                <a:prstClr val="black">
                  <a:lumMod val="50000"/>
                  <a:lumOff val="50000"/>
                </a:prstClr>
              </a:solidFill>
              <a:latin typeface="Calibri" panose="020F0502020204030204"/>
              <a:ea typeface="MS PGothic" charset="0"/>
            </a:endParaRPr>
          </a:p>
        </p:txBody>
      </p:sp>
      <p:sp>
        <p:nvSpPr>
          <p:cNvPr id="252" name="Rectangle 251"/>
          <p:cNvSpPr/>
          <p:nvPr/>
        </p:nvSpPr>
        <p:spPr>
          <a:xfrm>
            <a:off x="8776386" y="3298483"/>
            <a:ext cx="856571" cy="230791"/>
          </a:xfrm>
          <a:prstGeom prst="rect">
            <a:avLst/>
          </a:prstGeom>
          <a:noFill/>
          <a:ln w="12700" cap="flat" cmpd="sng" algn="ctr">
            <a:solidFill>
              <a:sysClr val="window" lastClr="FFFFFF">
                <a:lumMod val="50000"/>
              </a:sysClr>
            </a:solidFill>
            <a:prstDash val="solid"/>
            <a:miter lim="800000"/>
          </a:ln>
          <a:effectLst/>
        </p:spPr>
        <p:txBody>
          <a:bodyPr rtlCol="0" anchor="ctr"/>
          <a:lstStyle/>
          <a:p>
            <a:pPr algn="ctr" defTabSz="685537">
              <a:defRPr/>
            </a:pPr>
            <a:r>
              <a:rPr lang="en-US" sz="1050" kern="0" dirty="0">
                <a:solidFill>
                  <a:prstClr val="black">
                    <a:lumMod val="50000"/>
                    <a:lumOff val="50000"/>
                  </a:prstClr>
                </a:solidFill>
                <a:latin typeface="Calibri" panose="020F0502020204030204"/>
                <a:ea typeface="MS PGothic" charset="0"/>
              </a:rPr>
              <a:t>Data Lake(s)</a:t>
            </a:r>
            <a:endParaRPr lang="en-US" sz="600" kern="0" dirty="0">
              <a:solidFill>
                <a:prstClr val="black">
                  <a:lumMod val="50000"/>
                  <a:lumOff val="50000"/>
                </a:prstClr>
              </a:solidFill>
              <a:latin typeface="Calibri" panose="020F0502020204030204"/>
              <a:ea typeface="MS PGothic" charset="0"/>
            </a:endParaRPr>
          </a:p>
        </p:txBody>
      </p:sp>
      <p:sp>
        <p:nvSpPr>
          <p:cNvPr id="253" name="Freeform 252"/>
          <p:cNvSpPr/>
          <p:nvPr/>
        </p:nvSpPr>
        <p:spPr>
          <a:xfrm>
            <a:off x="9568449" y="3323190"/>
            <a:ext cx="169279" cy="276955"/>
          </a:xfrm>
          <a:custGeom>
            <a:avLst/>
            <a:gdLst>
              <a:gd name="connsiteX0" fmla="*/ 1275312 w 3118060"/>
              <a:gd name="connsiteY0" fmla="*/ 346461 h 5407996"/>
              <a:gd name="connsiteX1" fmla="*/ 213130 w 3118060"/>
              <a:gd name="connsiteY1" fmla="*/ 725151 h 5407996"/>
              <a:gd name="connsiteX2" fmla="*/ 434803 w 3118060"/>
              <a:gd name="connsiteY2" fmla="*/ 1935115 h 5407996"/>
              <a:gd name="connsiteX3" fmla="*/ 694 w 3118060"/>
              <a:gd name="connsiteY3" fmla="*/ 2960351 h 5407996"/>
              <a:gd name="connsiteX4" fmla="*/ 554875 w 3118060"/>
              <a:gd name="connsiteY4" fmla="*/ 3763915 h 5407996"/>
              <a:gd name="connsiteX5" fmla="*/ 425566 w 3118060"/>
              <a:gd name="connsiteY5" fmla="*/ 4161079 h 5407996"/>
              <a:gd name="connsiteX6" fmla="*/ 591821 w 3118060"/>
              <a:gd name="connsiteY6" fmla="*/ 4447406 h 5407996"/>
              <a:gd name="connsiteX7" fmla="*/ 333203 w 3118060"/>
              <a:gd name="connsiteY7" fmla="*/ 4659842 h 5407996"/>
              <a:gd name="connsiteX8" fmla="*/ 83821 w 3118060"/>
              <a:gd name="connsiteY8" fmla="*/ 5075479 h 5407996"/>
              <a:gd name="connsiteX9" fmla="*/ 351675 w 3118060"/>
              <a:gd name="connsiteY9" fmla="*/ 5334097 h 5407996"/>
              <a:gd name="connsiteX10" fmla="*/ 628766 w 3118060"/>
              <a:gd name="connsiteY10" fmla="*/ 5324861 h 5407996"/>
              <a:gd name="connsiteX11" fmla="*/ 767312 w 3118060"/>
              <a:gd name="connsiteY11" fmla="*/ 5177079 h 5407996"/>
              <a:gd name="connsiteX12" fmla="*/ 1303021 w 3118060"/>
              <a:gd name="connsiteY12" fmla="*/ 5407988 h 5407996"/>
              <a:gd name="connsiteX13" fmla="*/ 1580112 w 3118060"/>
              <a:gd name="connsiteY13" fmla="*/ 5167842 h 5407996"/>
              <a:gd name="connsiteX14" fmla="*/ 1820257 w 3118060"/>
              <a:gd name="connsiteY14" fmla="*/ 5195551 h 5407996"/>
              <a:gd name="connsiteX15" fmla="*/ 2143530 w 3118060"/>
              <a:gd name="connsiteY15" fmla="*/ 5306388 h 5407996"/>
              <a:gd name="connsiteX16" fmla="*/ 2282075 w 3118060"/>
              <a:gd name="connsiteY16" fmla="*/ 5084715 h 5407996"/>
              <a:gd name="connsiteX17" fmla="*/ 2780839 w 3118060"/>
              <a:gd name="connsiteY17" fmla="*/ 4696788 h 5407996"/>
              <a:gd name="connsiteX18" fmla="*/ 2974803 w 3118060"/>
              <a:gd name="connsiteY18" fmla="*/ 4105661 h 5407996"/>
              <a:gd name="connsiteX19" fmla="*/ 3104112 w 3118060"/>
              <a:gd name="connsiteY19" fmla="*/ 3653079 h 5407996"/>
              <a:gd name="connsiteX20" fmla="*/ 2633057 w 3118060"/>
              <a:gd name="connsiteY20" fmla="*/ 3237442 h 5407996"/>
              <a:gd name="connsiteX21" fmla="*/ 2633057 w 3118060"/>
              <a:gd name="connsiteY21" fmla="*/ 2821806 h 5407996"/>
              <a:gd name="connsiteX22" fmla="*/ 2623821 w 3118060"/>
              <a:gd name="connsiteY22" fmla="*/ 2461588 h 5407996"/>
              <a:gd name="connsiteX23" fmla="*/ 2494512 w 3118060"/>
              <a:gd name="connsiteY23" fmla="*/ 2184497 h 5407996"/>
              <a:gd name="connsiteX24" fmla="*/ 2522221 w 3118060"/>
              <a:gd name="connsiteY24" fmla="*/ 1981297 h 5407996"/>
              <a:gd name="connsiteX25" fmla="*/ 2993275 w 3118060"/>
              <a:gd name="connsiteY25" fmla="*/ 1020715 h 5407996"/>
              <a:gd name="connsiteX26" fmla="*/ 2614584 w 3118060"/>
              <a:gd name="connsiteY26" fmla="*/ 115551 h 5407996"/>
              <a:gd name="connsiteX27" fmla="*/ 2411384 w 3118060"/>
              <a:gd name="connsiteY27" fmla="*/ 23188 h 5407996"/>
              <a:gd name="connsiteX28" fmla="*/ 2282075 w 3118060"/>
              <a:gd name="connsiteY28" fmla="*/ 217151 h 5407996"/>
              <a:gd name="connsiteX29" fmla="*/ 2272839 w 3118060"/>
              <a:gd name="connsiteY29" fmla="*/ 485006 h 5407996"/>
              <a:gd name="connsiteX30" fmla="*/ 1884912 w 3118060"/>
              <a:gd name="connsiteY30" fmla="*/ 337224 h 5407996"/>
              <a:gd name="connsiteX31" fmla="*/ 1737130 w 3118060"/>
              <a:gd name="connsiteY31" fmla="*/ 198679 h 5407996"/>
              <a:gd name="connsiteX32" fmla="*/ 1515457 w 3118060"/>
              <a:gd name="connsiteY32" fmla="*/ 87842 h 5407996"/>
              <a:gd name="connsiteX33" fmla="*/ 1275312 w 3118060"/>
              <a:gd name="connsiteY33" fmla="*/ 87842 h 5407996"/>
              <a:gd name="connsiteX34" fmla="*/ 1210657 w 3118060"/>
              <a:gd name="connsiteY34" fmla="*/ 152497 h 5407996"/>
              <a:gd name="connsiteX35" fmla="*/ 1330730 w 3118060"/>
              <a:gd name="connsiteY35" fmla="*/ 318751 h 5407996"/>
              <a:gd name="connsiteX36" fmla="*/ 1275312 w 3118060"/>
              <a:gd name="connsiteY36" fmla="*/ 346461 h 5407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118060" h="5407996">
                <a:moveTo>
                  <a:pt x="1275312" y="346461"/>
                </a:moveTo>
                <a:cubicBezTo>
                  <a:pt x="1089046" y="414194"/>
                  <a:pt x="353215" y="460375"/>
                  <a:pt x="213130" y="725151"/>
                </a:cubicBezTo>
                <a:cubicBezTo>
                  <a:pt x="73045" y="989927"/>
                  <a:pt x="470209" y="1562582"/>
                  <a:pt x="434803" y="1935115"/>
                </a:cubicBezTo>
                <a:cubicBezTo>
                  <a:pt x="399397" y="2307648"/>
                  <a:pt x="-19318" y="2655551"/>
                  <a:pt x="694" y="2960351"/>
                </a:cubicBezTo>
                <a:cubicBezTo>
                  <a:pt x="20706" y="3265151"/>
                  <a:pt x="484063" y="3563794"/>
                  <a:pt x="554875" y="3763915"/>
                </a:cubicBezTo>
                <a:cubicBezTo>
                  <a:pt x="625687" y="3964036"/>
                  <a:pt x="419408" y="4047164"/>
                  <a:pt x="425566" y="4161079"/>
                </a:cubicBezTo>
                <a:cubicBezTo>
                  <a:pt x="431724" y="4274994"/>
                  <a:pt x="607215" y="4364279"/>
                  <a:pt x="591821" y="4447406"/>
                </a:cubicBezTo>
                <a:cubicBezTo>
                  <a:pt x="576427" y="4530533"/>
                  <a:pt x="417870" y="4555163"/>
                  <a:pt x="333203" y="4659842"/>
                </a:cubicBezTo>
                <a:cubicBezTo>
                  <a:pt x="248536" y="4764521"/>
                  <a:pt x="80742" y="4963103"/>
                  <a:pt x="83821" y="5075479"/>
                </a:cubicBezTo>
                <a:cubicBezTo>
                  <a:pt x="86900" y="5187855"/>
                  <a:pt x="260851" y="5292533"/>
                  <a:pt x="351675" y="5334097"/>
                </a:cubicBezTo>
                <a:cubicBezTo>
                  <a:pt x="442499" y="5375661"/>
                  <a:pt x="559493" y="5351031"/>
                  <a:pt x="628766" y="5324861"/>
                </a:cubicBezTo>
                <a:cubicBezTo>
                  <a:pt x="698039" y="5298691"/>
                  <a:pt x="654936" y="5163225"/>
                  <a:pt x="767312" y="5177079"/>
                </a:cubicBezTo>
                <a:cubicBezTo>
                  <a:pt x="879688" y="5190933"/>
                  <a:pt x="1167554" y="5409528"/>
                  <a:pt x="1303021" y="5407988"/>
                </a:cubicBezTo>
                <a:cubicBezTo>
                  <a:pt x="1438488" y="5406449"/>
                  <a:pt x="1493906" y="5203248"/>
                  <a:pt x="1580112" y="5167842"/>
                </a:cubicBezTo>
                <a:cubicBezTo>
                  <a:pt x="1666318" y="5132436"/>
                  <a:pt x="1726354" y="5172460"/>
                  <a:pt x="1820257" y="5195551"/>
                </a:cubicBezTo>
                <a:cubicBezTo>
                  <a:pt x="1914160" y="5218642"/>
                  <a:pt x="2066560" y="5324861"/>
                  <a:pt x="2143530" y="5306388"/>
                </a:cubicBezTo>
                <a:cubicBezTo>
                  <a:pt x="2220500" y="5287915"/>
                  <a:pt x="2175857" y="5186315"/>
                  <a:pt x="2282075" y="5084715"/>
                </a:cubicBezTo>
                <a:cubicBezTo>
                  <a:pt x="2388293" y="4983115"/>
                  <a:pt x="2665384" y="4859964"/>
                  <a:pt x="2780839" y="4696788"/>
                </a:cubicBezTo>
                <a:cubicBezTo>
                  <a:pt x="2896294" y="4533612"/>
                  <a:pt x="2920924" y="4279612"/>
                  <a:pt x="2974803" y="4105661"/>
                </a:cubicBezTo>
                <a:cubicBezTo>
                  <a:pt x="3028682" y="3931710"/>
                  <a:pt x="3161070" y="3797782"/>
                  <a:pt x="3104112" y="3653079"/>
                </a:cubicBezTo>
                <a:cubicBezTo>
                  <a:pt x="3047154" y="3508376"/>
                  <a:pt x="2711566" y="3375987"/>
                  <a:pt x="2633057" y="3237442"/>
                </a:cubicBezTo>
                <a:cubicBezTo>
                  <a:pt x="2554548" y="3098897"/>
                  <a:pt x="2634596" y="2951115"/>
                  <a:pt x="2633057" y="2821806"/>
                </a:cubicBezTo>
                <a:cubicBezTo>
                  <a:pt x="2631518" y="2692497"/>
                  <a:pt x="2646912" y="2567806"/>
                  <a:pt x="2623821" y="2461588"/>
                </a:cubicBezTo>
                <a:cubicBezTo>
                  <a:pt x="2600730" y="2355370"/>
                  <a:pt x="2511445" y="2264545"/>
                  <a:pt x="2494512" y="2184497"/>
                </a:cubicBezTo>
                <a:cubicBezTo>
                  <a:pt x="2477579" y="2104449"/>
                  <a:pt x="2439094" y="2175261"/>
                  <a:pt x="2522221" y="1981297"/>
                </a:cubicBezTo>
                <a:cubicBezTo>
                  <a:pt x="2605348" y="1787333"/>
                  <a:pt x="2977881" y="1331673"/>
                  <a:pt x="2993275" y="1020715"/>
                </a:cubicBezTo>
                <a:cubicBezTo>
                  <a:pt x="3008669" y="709757"/>
                  <a:pt x="2711566" y="281805"/>
                  <a:pt x="2614584" y="115551"/>
                </a:cubicBezTo>
                <a:cubicBezTo>
                  <a:pt x="2517602" y="-50703"/>
                  <a:pt x="2466802" y="6255"/>
                  <a:pt x="2411384" y="23188"/>
                </a:cubicBezTo>
                <a:cubicBezTo>
                  <a:pt x="2355966" y="40121"/>
                  <a:pt x="2305166" y="140181"/>
                  <a:pt x="2282075" y="217151"/>
                </a:cubicBezTo>
                <a:cubicBezTo>
                  <a:pt x="2258984" y="294121"/>
                  <a:pt x="2339033" y="464994"/>
                  <a:pt x="2272839" y="485006"/>
                </a:cubicBezTo>
                <a:cubicBezTo>
                  <a:pt x="2206645" y="505018"/>
                  <a:pt x="1974197" y="384945"/>
                  <a:pt x="1884912" y="337224"/>
                </a:cubicBezTo>
                <a:cubicBezTo>
                  <a:pt x="1795627" y="289503"/>
                  <a:pt x="1798706" y="240243"/>
                  <a:pt x="1737130" y="198679"/>
                </a:cubicBezTo>
                <a:cubicBezTo>
                  <a:pt x="1675554" y="157115"/>
                  <a:pt x="1592427" y="106315"/>
                  <a:pt x="1515457" y="87842"/>
                </a:cubicBezTo>
                <a:cubicBezTo>
                  <a:pt x="1438487" y="69369"/>
                  <a:pt x="1326112" y="77066"/>
                  <a:pt x="1275312" y="87842"/>
                </a:cubicBezTo>
                <a:cubicBezTo>
                  <a:pt x="1224512" y="98618"/>
                  <a:pt x="1201421" y="114012"/>
                  <a:pt x="1210657" y="152497"/>
                </a:cubicBezTo>
                <a:cubicBezTo>
                  <a:pt x="1219893" y="190982"/>
                  <a:pt x="1313797" y="284884"/>
                  <a:pt x="1330730" y="318751"/>
                </a:cubicBezTo>
                <a:cubicBezTo>
                  <a:pt x="1347663" y="352618"/>
                  <a:pt x="1461578" y="278728"/>
                  <a:pt x="1275312" y="346461"/>
                </a:cubicBezTo>
                <a:close/>
              </a:path>
            </a:pathLst>
          </a:custGeom>
          <a:solidFill>
            <a:srgbClr val="EAF2FA"/>
          </a:solidFill>
          <a:ln w="12700" cap="flat" cmpd="sng" algn="ctr">
            <a:solidFill>
              <a:srgbClr val="5B9BD5">
                <a:shade val="50000"/>
              </a:srgb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pic>
        <p:nvPicPr>
          <p:cNvPr id="254" name="Picture 253"/>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9620848" y="3381736"/>
            <a:ext cx="105488" cy="64247"/>
          </a:xfrm>
          <a:prstGeom prst="rect">
            <a:avLst/>
          </a:prstGeom>
          <a:ln w="6350">
            <a:solidFill>
              <a:sysClr val="windowText" lastClr="000000">
                <a:lumMod val="50000"/>
                <a:lumOff val="50000"/>
              </a:sysClr>
            </a:solidFill>
          </a:ln>
        </p:spPr>
      </p:pic>
      <p:sp>
        <p:nvSpPr>
          <p:cNvPr id="255" name="Oval 254"/>
          <p:cNvSpPr/>
          <p:nvPr/>
        </p:nvSpPr>
        <p:spPr>
          <a:xfrm>
            <a:off x="9624196" y="3490372"/>
            <a:ext cx="34280" cy="43869"/>
          </a:xfrm>
          <a:prstGeom prst="ellipse">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sp>
        <p:nvSpPr>
          <p:cNvPr id="256" name="Freeform 255"/>
          <p:cNvSpPr/>
          <p:nvPr/>
        </p:nvSpPr>
        <p:spPr>
          <a:xfrm>
            <a:off x="9592026" y="3006899"/>
            <a:ext cx="132898" cy="149370"/>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ysClr val="windowText" lastClr="000000">
              <a:lumMod val="50000"/>
              <a:lumOff val="50000"/>
            </a:sysClr>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sp>
        <p:nvSpPr>
          <p:cNvPr id="257" name="Oval 256"/>
          <p:cNvSpPr/>
          <p:nvPr/>
        </p:nvSpPr>
        <p:spPr>
          <a:xfrm>
            <a:off x="9603044" y="3013941"/>
            <a:ext cx="107901" cy="29696"/>
          </a:xfrm>
          <a:prstGeom prst="ellipse">
            <a:avLst/>
          </a:prstGeom>
          <a:solidFill>
            <a:sysClr val="window" lastClr="FFFFFF"/>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sp>
        <p:nvSpPr>
          <p:cNvPr id="258" name="Freeform 257"/>
          <p:cNvSpPr/>
          <p:nvPr/>
        </p:nvSpPr>
        <p:spPr>
          <a:xfrm>
            <a:off x="2573614" y="4242410"/>
            <a:ext cx="132898" cy="149370"/>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ysClr val="windowText" lastClr="000000">
              <a:lumMod val="50000"/>
              <a:lumOff val="50000"/>
            </a:sysClr>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sp>
        <p:nvSpPr>
          <p:cNvPr id="259" name="Oval 258"/>
          <p:cNvSpPr/>
          <p:nvPr/>
        </p:nvSpPr>
        <p:spPr>
          <a:xfrm>
            <a:off x="2584634" y="4249453"/>
            <a:ext cx="107901" cy="29696"/>
          </a:xfrm>
          <a:prstGeom prst="ellipse">
            <a:avLst/>
          </a:prstGeom>
          <a:solidFill>
            <a:sysClr val="window" lastClr="FFFFFF"/>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cxnSp>
        <p:nvCxnSpPr>
          <p:cNvPr id="260" name="Straight Arrow Connector 259"/>
          <p:cNvCxnSpPr/>
          <p:nvPr/>
        </p:nvCxnSpPr>
        <p:spPr>
          <a:xfrm>
            <a:off x="3364673" y="4359632"/>
            <a:ext cx="2105214" cy="7829"/>
          </a:xfrm>
          <a:prstGeom prst="straightConnector1">
            <a:avLst/>
          </a:prstGeom>
          <a:noFill/>
          <a:ln w="41275" cap="flat" cmpd="sng" algn="ctr">
            <a:solidFill>
              <a:sysClr val="window" lastClr="FFFFFF">
                <a:lumMod val="65000"/>
              </a:sysClr>
            </a:solidFill>
            <a:prstDash val="solid"/>
            <a:miter lim="800000"/>
            <a:tailEnd type="triangle"/>
          </a:ln>
          <a:effectLst/>
        </p:spPr>
      </p:cxnSp>
      <p:pic>
        <p:nvPicPr>
          <p:cNvPr id="261" name="Picture 12"/>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783912" y="4827814"/>
            <a:ext cx="209612" cy="1780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2" name="Picture 16"/>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651146" y="4573919"/>
            <a:ext cx="172243" cy="1328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3" name="Picture 18"/>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2253385" y="4107426"/>
            <a:ext cx="164012" cy="171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4" name="Picture 20"/>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2167225" y="3809210"/>
            <a:ext cx="181442" cy="1857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5" name="Picture 2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746098" y="4507229"/>
            <a:ext cx="181442" cy="1857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 name="Picture 4"/>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2276218" y="4413211"/>
            <a:ext cx="122173" cy="127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7" name="Picture 6"/>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2022013" y="4264302"/>
            <a:ext cx="104938" cy="148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8" name="Picture 11"/>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2404419" y="4751795"/>
            <a:ext cx="149363" cy="1516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9" name="Picture 5"/>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2025434" y="4536405"/>
            <a:ext cx="165950" cy="258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0" name="Picture 11"/>
          <p:cNvPicPr>
            <a:picLocks noChangeAspect="1"/>
          </p:cNvPicPr>
          <p:nvPr/>
        </p:nvPicPr>
        <p:blipFill>
          <a:blip r:embed="rId13">
            <a:grayscl/>
            <a:extLst>
              <a:ext uri="{28A0092B-C50C-407E-A947-70E740481C1C}">
                <a14:useLocalDpi xmlns:a14="http://schemas.microsoft.com/office/drawing/2010/main" val="0"/>
              </a:ext>
            </a:extLst>
          </a:blip>
          <a:srcRect/>
          <a:stretch>
            <a:fillRect/>
          </a:stretch>
        </p:blipFill>
        <p:spPr bwMode="auto">
          <a:xfrm>
            <a:off x="1878664" y="3916459"/>
            <a:ext cx="201175" cy="199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1" name="Picture 15"/>
          <p:cNvPicPr>
            <a:picLocks noChangeAspect="1"/>
          </p:cNvPicPr>
          <p:nvPr/>
        </p:nvPicPr>
        <p:blipFill>
          <a:blip r:embed="rId14">
            <a:grayscl/>
            <a:extLst>
              <a:ext uri="{28A0092B-C50C-407E-A947-70E740481C1C}">
                <a14:useLocalDpi xmlns:a14="http://schemas.microsoft.com/office/drawing/2010/main" val="0"/>
              </a:ext>
            </a:extLst>
          </a:blip>
          <a:srcRect/>
          <a:stretch>
            <a:fillRect/>
          </a:stretch>
        </p:blipFill>
        <p:spPr bwMode="auto">
          <a:xfrm>
            <a:off x="2192100" y="4964355"/>
            <a:ext cx="206290" cy="205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2" name="Picture 3"/>
          <p:cNvPicPr>
            <a:picLocks noChangeAspect="1"/>
          </p:cNvPicPr>
          <p:nvPr/>
        </p:nvPicPr>
        <p:blipFill>
          <a:blip r:embed="rId15">
            <a:grayscl/>
            <a:extLst>
              <a:ext uri="{28A0092B-C50C-407E-A947-70E740481C1C}">
                <a14:useLocalDpi xmlns:a14="http://schemas.microsoft.com/office/drawing/2010/main" val="0"/>
              </a:ext>
            </a:extLst>
          </a:blip>
          <a:srcRect/>
          <a:stretch>
            <a:fillRect/>
          </a:stretch>
        </p:blipFill>
        <p:spPr bwMode="auto">
          <a:xfrm>
            <a:off x="2584633" y="5035270"/>
            <a:ext cx="201929" cy="2129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73" name="Straight Connector 272"/>
          <p:cNvCxnSpPr/>
          <p:nvPr/>
        </p:nvCxnSpPr>
        <p:spPr>
          <a:xfrm>
            <a:off x="3367136" y="3862561"/>
            <a:ext cx="535905" cy="492092"/>
          </a:xfrm>
          <a:prstGeom prst="line">
            <a:avLst/>
          </a:prstGeom>
          <a:noFill/>
          <a:ln w="41275" cap="flat" cmpd="sng" algn="ctr">
            <a:solidFill>
              <a:sysClr val="window" lastClr="FFFFFF">
                <a:lumMod val="65000"/>
              </a:sysClr>
            </a:solidFill>
            <a:prstDash val="solid"/>
            <a:miter lim="800000"/>
            <a:tailEnd type="none"/>
          </a:ln>
          <a:effectLst/>
        </p:spPr>
      </p:cxnSp>
      <p:cxnSp>
        <p:nvCxnSpPr>
          <p:cNvPr id="274" name="Straight Connector 273"/>
          <p:cNvCxnSpPr/>
          <p:nvPr/>
        </p:nvCxnSpPr>
        <p:spPr>
          <a:xfrm>
            <a:off x="3362105" y="4027494"/>
            <a:ext cx="558824" cy="337280"/>
          </a:xfrm>
          <a:prstGeom prst="line">
            <a:avLst/>
          </a:prstGeom>
          <a:noFill/>
          <a:ln w="41275" cap="flat" cmpd="sng" algn="ctr">
            <a:solidFill>
              <a:sysClr val="window" lastClr="FFFFFF">
                <a:lumMod val="65000"/>
              </a:sysClr>
            </a:solidFill>
            <a:prstDash val="solid"/>
            <a:miter lim="800000"/>
            <a:tailEnd type="none"/>
          </a:ln>
          <a:effectLst/>
        </p:spPr>
      </p:cxnSp>
      <p:cxnSp>
        <p:nvCxnSpPr>
          <p:cNvPr id="275" name="Straight Connector 274"/>
          <p:cNvCxnSpPr/>
          <p:nvPr/>
        </p:nvCxnSpPr>
        <p:spPr>
          <a:xfrm>
            <a:off x="3374171" y="4200162"/>
            <a:ext cx="535988" cy="155835"/>
          </a:xfrm>
          <a:prstGeom prst="line">
            <a:avLst/>
          </a:prstGeom>
          <a:noFill/>
          <a:ln w="41275" cap="flat" cmpd="sng" algn="ctr">
            <a:solidFill>
              <a:sysClr val="window" lastClr="FFFFFF">
                <a:lumMod val="65000"/>
              </a:sysClr>
            </a:solidFill>
            <a:prstDash val="solid"/>
            <a:miter lim="800000"/>
            <a:tailEnd type="none"/>
          </a:ln>
          <a:effectLst/>
        </p:spPr>
      </p:cxnSp>
      <p:cxnSp>
        <p:nvCxnSpPr>
          <p:cNvPr id="276" name="Straight Connector 275"/>
          <p:cNvCxnSpPr/>
          <p:nvPr/>
        </p:nvCxnSpPr>
        <p:spPr>
          <a:xfrm flipV="1">
            <a:off x="3367054" y="4379254"/>
            <a:ext cx="535988" cy="379010"/>
          </a:xfrm>
          <a:prstGeom prst="line">
            <a:avLst/>
          </a:prstGeom>
          <a:noFill/>
          <a:ln w="41275" cap="flat" cmpd="sng" algn="ctr">
            <a:solidFill>
              <a:sysClr val="window" lastClr="FFFFFF">
                <a:lumMod val="65000"/>
              </a:sysClr>
            </a:solidFill>
            <a:prstDash val="solid"/>
            <a:miter lim="800000"/>
            <a:tailEnd type="none"/>
          </a:ln>
          <a:effectLst/>
        </p:spPr>
      </p:cxnSp>
      <p:cxnSp>
        <p:nvCxnSpPr>
          <p:cNvPr id="277" name="Straight Connector 276"/>
          <p:cNvCxnSpPr/>
          <p:nvPr/>
        </p:nvCxnSpPr>
        <p:spPr>
          <a:xfrm flipV="1">
            <a:off x="3359500" y="4354654"/>
            <a:ext cx="553772" cy="214106"/>
          </a:xfrm>
          <a:prstGeom prst="line">
            <a:avLst/>
          </a:prstGeom>
          <a:noFill/>
          <a:ln w="41275" cap="flat" cmpd="sng" algn="ctr">
            <a:solidFill>
              <a:sysClr val="window" lastClr="FFFFFF">
                <a:lumMod val="65000"/>
              </a:sysClr>
            </a:solidFill>
            <a:prstDash val="solid"/>
            <a:miter lim="800000"/>
            <a:tailEnd type="none"/>
          </a:ln>
          <a:effectLst/>
        </p:spPr>
      </p:cxnSp>
      <p:sp>
        <p:nvSpPr>
          <p:cNvPr id="278" name="Flowchart: Multidocument 277"/>
          <p:cNvSpPr/>
          <p:nvPr/>
        </p:nvSpPr>
        <p:spPr>
          <a:xfrm>
            <a:off x="5728878" y="3328645"/>
            <a:ext cx="118253" cy="144785"/>
          </a:xfrm>
          <a:prstGeom prst="flowChartMultidocument">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sp>
        <p:nvSpPr>
          <p:cNvPr id="279" name="Oval 278"/>
          <p:cNvSpPr/>
          <p:nvPr/>
        </p:nvSpPr>
        <p:spPr>
          <a:xfrm>
            <a:off x="5954826" y="3712877"/>
            <a:ext cx="133840" cy="121602"/>
          </a:xfrm>
          <a:prstGeom prst="ellipse">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sp>
        <p:nvSpPr>
          <p:cNvPr id="280" name="Oval 279"/>
          <p:cNvSpPr/>
          <p:nvPr/>
        </p:nvSpPr>
        <p:spPr>
          <a:xfrm>
            <a:off x="5728877" y="3522415"/>
            <a:ext cx="133840" cy="121602"/>
          </a:xfrm>
          <a:prstGeom prst="ellipse">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sp>
        <p:nvSpPr>
          <p:cNvPr id="281" name="Rectangle 280"/>
          <p:cNvSpPr/>
          <p:nvPr/>
        </p:nvSpPr>
        <p:spPr>
          <a:xfrm>
            <a:off x="6288214" y="4844258"/>
            <a:ext cx="599345" cy="103886"/>
          </a:xfrm>
          <a:prstGeom prst="rect">
            <a:avLst/>
          </a:prstGeom>
          <a:solidFill>
            <a:srgbClr val="E8B218"/>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sp>
        <p:nvSpPr>
          <p:cNvPr id="286" name="Rectangle 285"/>
          <p:cNvSpPr/>
          <p:nvPr/>
        </p:nvSpPr>
        <p:spPr>
          <a:xfrm>
            <a:off x="8776386" y="3654172"/>
            <a:ext cx="856571" cy="230791"/>
          </a:xfrm>
          <a:prstGeom prst="rect">
            <a:avLst/>
          </a:prstGeom>
          <a:noFill/>
          <a:ln w="12700" cap="flat" cmpd="sng" algn="ctr">
            <a:solidFill>
              <a:sysClr val="window" lastClr="FFFFFF">
                <a:lumMod val="50000"/>
              </a:sysClr>
            </a:solidFill>
            <a:prstDash val="solid"/>
            <a:miter lim="800000"/>
          </a:ln>
          <a:effectLst/>
        </p:spPr>
        <p:txBody>
          <a:bodyPr rtlCol="0" anchor="ctr"/>
          <a:lstStyle/>
          <a:p>
            <a:pPr algn="ctr" defTabSz="685537">
              <a:defRPr/>
            </a:pPr>
            <a:r>
              <a:rPr lang="en-US" sz="1050" kern="0" dirty="0">
                <a:solidFill>
                  <a:prstClr val="black">
                    <a:lumMod val="50000"/>
                    <a:lumOff val="50000"/>
                  </a:prstClr>
                </a:solidFill>
                <a:latin typeface="Calibri" panose="020F0502020204030204"/>
                <a:ea typeface="MS PGothic" charset="0"/>
              </a:rPr>
              <a:t>Dashboards</a:t>
            </a:r>
            <a:endParaRPr lang="en-US" sz="600" kern="0" dirty="0">
              <a:solidFill>
                <a:prstClr val="black">
                  <a:lumMod val="50000"/>
                  <a:lumOff val="50000"/>
                </a:prstClr>
              </a:solidFill>
              <a:latin typeface="Calibri" panose="020F0502020204030204"/>
              <a:ea typeface="MS PGothic" charset="0"/>
            </a:endParaRPr>
          </a:p>
        </p:txBody>
      </p:sp>
      <p:sp>
        <p:nvSpPr>
          <p:cNvPr id="287" name="Rectangle 286"/>
          <p:cNvSpPr/>
          <p:nvPr/>
        </p:nvSpPr>
        <p:spPr>
          <a:xfrm>
            <a:off x="8770576" y="3982583"/>
            <a:ext cx="856571" cy="230791"/>
          </a:xfrm>
          <a:prstGeom prst="rect">
            <a:avLst/>
          </a:prstGeom>
          <a:noFill/>
          <a:ln w="12700" cap="flat" cmpd="sng" algn="ctr">
            <a:solidFill>
              <a:sysClr val="window" lastClr="FFFFFF">
                <a:lumMod val="50000"/>
              </a:sysClr>
            </a:solidFill>
            <a:prstDash val="solid"/>
            <a:miter lim="800000"/>
          </a:ln>
          <a:effectLst/>
        </p:spPr>
        <p:txBody>
          <a:bodyPr rtlCol="0" anchor="ctr"/>
          <a:lstStyle/>
          <a:p>
            <a:pPr algn="ctr" defTabSz="685537">
              <a:defRPr/>
            </a:pPr>
            <a:r>
              <a:rPr lang="en-US" sz="1050" kern="0" dirty="0">
                <a:solidFill>
                  <a:prstClr val="black">
                    <a:lumMod val="50000"/>
                    <a:lumOff val="50000"/>
                  </a:prstClr>
                </a:solidFill>
                <a:latin typeface="Calibri" panose="020F0502020204030204"/>
                <a:ea typeface="MS PGothic" charset="0"/>
              </a:rPr>
              <a:t>Apps</a:t>
            </a:r>
            <a:endParaRPr lang="en-US" sz="600" kern="0" dirty="0">
              <a:solidFill>
                <a:prstClr val="black">
                  <a:lumMod val="50000"/>
                  <a:lumOff val="50000"/>
                </a:prstClr>
              </a:solidFill>
              <a:latin typeface="Calibri" panose="020F0502020204030204"/>
              <a:ea typeface="MS PGothic" charset="0"/>
            </a:endParaRPr>
          </a:p>
        </p:txBody>
      </p:sp>
      <p:sp>
        <p:nvSpPr>
          <p:cNvPr id="3" name="TextBox 2"/>
          <p:cNvSpPr txBox="1"/>
          <p:nvPr/>
        </p:nvSpPr>
        <p:spPr>
          <a:xfrm>
            <a:off x="5423682" y="4743584"/>
            <a:ext cx="1328586" cy="329325"/>
          </a:xfrm>
          <a:prstGeom prst="rect">
            <a:avLst/>
          </a:prstGeom>
          <a:noFill/>
        </p:spPr>
        <p:txBody>
          <a:bodyPr wrap="square" lIns="134464" tIns="107571" rIns="134464" bIns="107571" rtlCol="0">
            <a:spAutoFit/>
          </a:bodyPr>
          <a:lstStyle/>
          <a:p>
            <a:pPr>
              <a:lnSpc>
                <a:spcPct val="90000"/>
              </a:lnSpc>
              <a:spcAft>
                <a:spcPts val="441"/>
              </a:spcAft>
            </a:pPr>
            <a:r>
              <a:rPr lang="en-US" sz="809" dirty="0">
                <a:solidFill>
                  <a:srgbClr val="505050"/>
                </a:solidFill>
                <a:ea typeface="MS PGothic" charset="0"/>
              </a:rPr>
              <a:t>Streaming data</a:t>
            </a:r>
          </a:p>
        </p:txBody>
      </p:sp>
      <p:sp>
        <p:nvSpPr>
          <p:cNvPr id="7" name="Right Arrow 6"/>
          <p:cNvSpPr/>
          <p:nvPr/>
        </p:nvSpPr>
        <p:spPr bwMode="auto">
          <a:xfrm>
            <a:off x="6837954" y="4792449"/>
            <a:ext cx="663574" cy="205235"/>
          </a:xfrm>
          <a:prstGeom prst="rightArrow">
            <a:avLst/>
          </a:prstGeom>
          <a:solidFill>
            <a:srgbClr val="70AD47"/>
          </a:solidFill>
          <a:ln w="12700" cap="rnd" cmpd="sng" algn="ctr">
            <a:solidFill>
              <a:sysClr val="windowText" lastClr="000000">
                <a:lumMod val="50000"/>
                <a:lumOff val="50000"/>
              </a:sysClr>
            </a:solidFill>
            <a:prstDash val="solid"/>
            <a:miter lim="800000"/>
          </a:ln>
          <a:effectLst/>
        </p:spPr>
        <p:txBody>
          <a:bodyPr rtlCol="0" anchor="ctr"/>
          <a:lstStyle/>
          <a:p>
            <a:pPr algn="ctr" defTabSz="685537"/>
            <a:endParaRPr lang="en-US" sz="1350" kern="0" dirty="0">
              <a:solidFill>
                <a:prstClr val="white"/>
              </a:solidFill>
              <a:latin typeface="Calibri" panose="020F0502020204030204"/>
              <a:ea typeface="MS PGothic" charset="0"/>
            </a:endParaRPr>
          </a:p>
        </p:txBody>
      </p:sp>
      <p:sp>
        <p:nvSpPr>
          <p:cNvPr id="133" name="Title 16"/>
          <p:cNvSpPr>
            <a:spLocks noGrp="1"/>
          </p:cNvSpPr>
          <p:nvPr>
            <p:ph type="title"/>
          </p:nvPr>
        </p:nvSpPr>
        <p:spPr>
          <a:xfrm>
            <a:off x="1725931" y="1074720"/>
            <a:ext cx="8741880" cy="674653"/>
          </a:xfrm>
        </p:spPr>
        <p:txBody>
          <a:bodyPr/>
          <a:lstStyle/>
          <a:p>
            <a:r>
              <a:rPr lang="en-US" sz="2353" dirty="0"/>
              <a:t>Evolving Approaches to Analytics</a:t>
            </a:r>
            <a:br>
              <a:rPr lang="en-US" sz="2353" dirty="0"/>
            </a:br>
            <a:r>
              <a:rPr lang="en-US" sz="1471" dirty="0"/>
              <a:t>EDWs to Data Lakes</a:t>
            </a:r>
            <a:endParaRPr lang="en-US" sz="2353" dirty="0"/>
          </a:p>
        </p:txBody>
      </p:sp>
    </p:spTree>
    <p:extLst>
      <p:ext uri="{BB962C8B-B14F-4D97-AF65-F5344CB8AC3E}">
        <p14:creationId xmlns:p14="http://schemas.microsoft.com/office/powerpoint/2010/main" val="3181098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Machine generated alternative text:&#10;Data Lake - Customer Challenges &#10;Data Silos &#10;Data spans sources &#10;Inefficiency in &#10;colocation &#10;Analytics &#10;Open interfaces to &#10;data Variety of &#10;analytics tools &#10;Perf &amp; Scale &#10;Storage bottlenecks &#10;IOT sources — Small &#10;writes &#10;Price-performance &#10;Data grows &#10;independently &#10;Security &#10;Compliance challenges &#10;Effectively control access &#10;Corporate policies ">
            <a:extLst>
              <a:ext uri="{FF2B5EF4-FFF2-40B4-BE49-F238E27FC236}">
                <a16:creationId xmlns:a16="http://schemas.microsoft.com/office/drawing/2014/main" id="{8DD1768E-49D8-4BA9-83C9-1EB3AF9F07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62088" y="969844"/>
            <a:ext cx="8067824" cy="4533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6012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lgn="ctr">
              <a:defRPr/>
            </a:pPr>
            <a:r>
              <a:rPr lang="en-US" sz="3750">
                <a:solidFill>
                  <a:schemeClr val="tx1">
                    <a:lumMod val="65000"/>
                    <a:lumOff val="35000"/>
                  </a:schemeClr>
                </a:solidFill>
              </a:rPr>
              <a:t>The 3 Azure Big Data Services</a:t>
            </a:r>
          </a:p>
        </p:txBody>
      </p:sp>
      <p:sp>
        <p:nvSpPr>
          <p:cNvPr id="4" name="Oval 3"/>
          <p:cNvSpPr/>
          <p:nvPr/>
        </p:nvSpPr>
        <p:spPr>
          <a:xfrm>
            <a:off x="2835850" y="2070284"/>
            <a:ext cx="1943100" cy="1943100"/>
          </a:xfrm>
          <a:prstGeom prst="ellipse">
            <a:avLst/>
          </a:prstGeom>
          <a:solidFill>
            <a:srgbClr val="808B8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500">
                <a:latin typeface="+mj-lt"/>
              </a:rPr>
              <a:t>HDInsight</a:t>
            </a:r>
          </a:p>
        </p:txBody>
      </p:sp>
      <p:sp>
        <p:nvSpPr>
          <p:cNvPr id="11" name="Oval 10"/>
          <p:cNvSpPr/>
          <p:nvPr/>
        </p:nvSpPr>
        <p:spPr>
          <a:xfrm>
            <a:off x="5238751" y="2070284"/>
            <a:ext cx="1943100" cy="19431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500">
                <a:latin typeface="+mj-lt"/>
              </a:rPr>
              <a:t>Analytics</a:t>
            </a:r>
          </a:p>
        </p:txBody>
      </p:sp>
      <p:sp>
        <p:nvSpPr>
          <p:cNvPr id="12" name="Oval 11"/>
          <p:cNvSpPr/>
          <p:nvPr/>
        </p:nvSpPr>
        <p:spPr>
          <a:xfrm>
            <a:off x="7641651" y="2113232"/>
            <a:ext cx="1943100" cy="19431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500">
                <a:latin typeface="+mj-lt"/>
              </a:rPr>
              <a:t>Store</a:t>
            </a:r>
          </a:p>
        </p:txBody>
      </p:sp>
      <p:sp>
        <p:nvSpPr>
          <p:cNvPr id="5" name="Rectangle 4"/>
          <p:cNvSpPr/>
          <p:nvPr/>
        </p:nvSpPr>
        <p:spPr>
          <a:xfrm>
            <a:off x="2835850" y="4143376"/>
            <a:ext cx="1943100" cy="7143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500">
                <a:solidFill>
                  <a:schemeClr val="tx1">
                    <a:lumMod val="65000"/>
                    <a:lumOff val="35000"/>
                  </a:schemeClr>
                </a:solidFill>
                <a:latin typeface="+mj-lt"/>
              </a:rPr>
              <a:t>Clusters as a service</a:t>
            </a:r>
          </a:p>
        </p:txBody>
      </p:sp>
      <p:sp>
        <p:nvSpPr>
          <p:cNvPr id="13" name="Rectangle 12"/>
          <p:cNvSpPr/>
          <p:nvPr/>
        </p:nvSpPr>
        <p:spPr>
          <a:xfrm>
            <a:off x="5238751" y="4143376"/>
            <a:ext cx="1943100" cy="7143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500">
                <a:solidFill>
                  <a:schemeClr val="tx1">
                    <a:lumMod val="65000"/>
                    <a:lumOff val="35000"/>
                  </a:schemeClr>
                </a:solidFill>
                <a:latin typeface="+mj-lt"/>
              </a:rPr>
              <a:t>Big data queries as a service</a:t>
            </a:r>
          </a:p>
        </p:txBody>
      </p:sp>
      <p:sp>
        <p:nvSpPr>
          <p:cNvPr id="14" name="Rectangle 13"/>
          <p:cNvSpPr/>
          <p:nvPr/>
        </p:nvSpPr>
        <p:spPr>
          <a:xfrm>
            <a:off x="7633247" y="4143376"/>
            <a:ext cx="1943100" cy="7143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500">
                <a:solidFill>
                  <a:schemeClr val="tx1">
                    <a:lumMod val="65000"/>
                    <a:lumOff val="35000"/>
                  </a:schemeClr>
                </a:solidFill>
                <a:latin typeface="+mj-lt"/>
              </a:rPr>
              <a:t>Hyper-scale Storage optimized for analytics</a:t>
            </a:r>
          </a:p>
        </p:txBody>
      </p:sp>
      <p:sp>
        <p:nvSpPr>
          <p:cNvPr id="3" name="Left Brace 2">
            <a:extLst>
              <a:ext uri="{FF2B5EF4-FFF2-40B4-BE49-F238E27FC236}">
                <a16:creationId xmlns:a16="http://schemas.microsoft.com/office/drawing/2014/main" id="{99F62CF7-CD28-4AC4-8495-5096B2A6623C}"/>
              </a:ext>
            </a:extLst>
          </p:cNvPr>
          <p:cNvSpPr/>
          <p:nvPr/>
        </p:nvSpPr>
        <p:spPr>
          <a:xfrm rot="16200000">
            <a:off x="7358559" y="2796977"/>
            <a:ext cx="400929" cy="413586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sz="1350"/>
          </a:p>
        </p:txBody>
      </p:sp>
      <p:sp>
        <p:nvSpPr>
          <p:cNvPr id="6" name="TextBox 5">
            <a:extLst>
              <a:ext uri="{FF2B5EF4-FFF2-40B4-BE49-F238E27FC236}">
                <a16:creationId xmlns:a16="http://schemas.microsoft.com/office/drawing/2014/main" id="{276A7C96-E588-4822-B636-F250195CAF7E}"/>
              </a:ext>
            </a:extLst>
          </p:cNvPr>
          <p:cNvSpPr txBox="1"/>
          <p:nvPr/>
        </p:nvSpPr>
        <p:spPr>
          <a:xfrm>
            <a:off x="6008613" y="5085428"/>
            <a:ext cx="3126305" cy="507831"/>
          </a:xfrm>
          <a:prstGeom prst="rect">
            <a:avLst/>
          </a:prstGeom>
          <a:noFill/>
        </p:spPr>
        <p:txBody>
          <a:bodyPr wrap="none" rtlCol="0">
            <a:spAutoFit/>
          </a:bodyPr>
          <a:lstStyle/>
          <a:p>
            <a:pPr algn="ctr"/>
            <a:r>
              <a:rPr lang="en-US" sz="1350"/>
              <a:t>Big data as a service,</a:t>
            </a:r>
          </a:p>
          <a:p>
            <a:r>
              <a:rPr lang="en-US" sz="1350"/>
              <a:t>Cluster-less – no infrastructure to manage</a:t>
            </a:r>
            <a:endParaRPr lang="es-ES" sz="1350"/>
          </a:p>
        </p:txBody>
      </p:sp>
    </p:spTree>
    <p:extLst>
      <p:ext uri="{BB962C8B-B14F-4D97-AF65-F5344CB8AC3E}">
        <p14:creationId xmlns:p14="http://schemas.microsoft.com/office/powerpoint/2010/main" val="14500823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66876" y="1000471"/>
            <a:ext cx="8858251" cy="1112948"/>
          </a:xfrm>
        </p:spPr>
        <p:txBody>
          <a:bodyPr>
            <a:normAutofit/>
          </a:bodyPr>
          <a:lstStyle/>
          <a:p>
            <a:pPr lvl="0" algn="ctr">
              <a:defRPr/>
            </a:pPr>
            <a:r>
              <a:rPr lang="en-US" sz="3971">
                <a:latin typeface="Segoe UI Light" panose="020B0502040204020203" pitchFamily="34" charset="0"/>
                <a:cs typeface="Segoe UI Light" panose="020B0502040204020203" pitchFamily="34" charset="0"/>
              </a:rPr>
              <a:t>The Intelligent Lake</a:t>
            </a:r>
          </a:p>
        </p:txBody>
      </p:sp>
      <p:sp>
        <p:nvSpPr>
          <p:cNvPr id="14" name="Rectangle 13"/>
          <p:cNvSpPr/>
          <p:nvPr/>
        </p:nvSpPr>
        <p:spPr>
          <a:xfrm>
            <a:off x="2611781" y="3389889"/>
            <a:ext cx="3887606" cy="7142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571379"/>
            <a:r>
              <a:rPr lang="en-US" sz="2353" kern="0" dirty="0">
                <a:solidFill>
                  <a:schemeClr val="tx1"/>
                </a:solidFill>
                <a:latin typeface="Segoe UI"/>
                <a:cs typeface="Segoe UI Light" panose="020B0502040204020203" pitchFamily="34" charset="0"/>
              </a:rPr>
              <a:t>Data Lake Store</a:t>
            </a:r>
          </a:p>
          <a:p>
            <a:pPr defTabSz="571379"/>
            <a:r>
              <a:rPr lang="en-US" sz="1765" kern="0" dirty="0">
                <a:solidFill>
                  <a:schemeClr val="tx1"/>
                </a:solidFill>
                <a:latin typeface="Segoe UI Light" panose="020B0502040204020203" pitchFamily="34" charset="0"/>
                <a:cs typeface="Segoe UI Light" panose="020B0502040204020203" pitchFamily="34" charset="0"/>
              </a:rPr>
              <a:t>No-limits data Lake </a:t>
            </a:r>
          </a:p>
          <a:p>
            <a:pPr defTabSz="571379"/>
            <a:endParaRPr lang="en-US" sz="2353" kern="0" dirty="0">
              <a:solidFill>
                <a:schemeClr val="tx1"/>
              </a:solidFill>
              <a:latin typeface="Segoe UI Light" panose="020B0502040204020203" pitchFamily="34" charset="0"/>
              <a:cs typeface="Segoe UI Light" panose="020B0502040204020203" pitchFamily="34" charset="0"/>
            </a:endParaRPr>
          </a:p>
          <a:p>
            <a:pPr marL="252109" indent="-252109" defTabSz="571379">
              <a:buFont typeface="Arial" panose="020B0604020202020204" pitchFamily="34" charset="0"/>
              <a:buChar char="•"/>
              <a:defRPr/>
            </a:pPr>
            <a:r>
              <a:rPr lang="en-US" sz="1765" kern="0" dirty="0">
                <a:solidFill>
                  <a:schemeClr val="tx1"/>
                </a:solidFill>
                <a:latin typeface="Segoe UI Light"/>
              </a:rPr>
              <a:t>Petabyte-sized files</a:t>
            </a:r>
          </a:p>
          <a:p>
            <a:pPr marL="252109" indent="-252109" defTabSz="571379">
              <a:buFont typeface="Arial" panose="020B0604020202020204" pitchFamily="34" charset="0"/>
              <a:buChar char="•"/>
              <a:defRPr/>
            </a:pPr>
            <a:r>
              <a:rPr lang="en-US" sz="1765" kern="0" dirty="0">
                <a:solidFill>
                  <a:schemeClr val="tx1"/>
                </a:solidFill>
                <a:latin typeface="Segoe UI Light"/>
              </a:rPr>
              <a:t>Trillions of objects</a:t>
            </a:r>
          </a:p>
          <a:p>
            <a:pPr marL="252109" indent="-252109" defTabSz="571379">
              <a:buFont typeface="Arial" panose="020B0604020202020204" pitchFamily="34" charset="0"/>
              <a:buChar char="•"/>
              <a:defRPr/>
            </a:pPr>
            <a:r>
              <a:rPr lang="en-US" sz="1765" kern="0" dirty="0">
                <a:solidFill>
                  <a:schemeClr val="tx1"/>
                </a:solidFill>
                <a:latin typeface="Segoe UI Light"/>
              </a:rPr>
              <a:t>Scalable I/O for parallel analytics</a:t>
            </a:r>
          </a:p>
          <a:p>
            <a:pPr marL="252109" indent="-252109" defTabSz="571379">
              <a:buFont typeface="Arial" panose="020B0604020202020204" pitchFamily="34" charset="0"/>
              <a:buChar char="•"/>
              <a:defRPr/>
            </a:pPr>
            <a:r>
              <a:rPr lang="en-US" sz="1765" kern="0" dirty="0">
                <a:solidFill>
                  <a:schemeClr val="tx1"/>
                </a:solidFill>
                <a:latin typeface="Segoe UI Light"/>
              </a:rPr>
              <a:t>Enterprise-grade Security</a:t>
            </a:r>
          </a:p>
        </p:txBody>
      </p:sp>
      <p:sp>
        <p:nvSpPr>
          <p:cNvPr id="13" name="Rectangle 12"/>
          <p:cNvSpPr/>
          <p:nvPr/>
        </p:nvSpPr>
        <p:spPr>
          <a:xfrm>
            <a:off x="6949225" y="3389889"/>
            <a:ext cx="3575903" cy="7142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571379"/>
            <a:r>
              <a:rPr lang="en-US" sz="2353" kern="0">
                <a:solidFill>
                  <a:schemeClr val="tx1"/>
                </a:solidFill>
                <a:latin typeface="Segoe UI"/>
                <a:cs typeface="Segoe UI Light" panose="020B0502040204020203" pitchFamily="34" charset="0"/>
              </a:rPr>
              <a:t>Data Lake Analytics</a:t>
            </a:r>
          </a:p>
          <a:p>
            <a:pPr defTabSz="571379"/>
            <a:r>
              <a:rPr lang="en-US" sz="1765" kern="0">
                <a:solidFill>
                  <a:schemeClr val="tx1"/>
                </a:solidFill>
                <a:latin typeface="Segoe UI Light" panose="020B0502040204020203" pitchFamily="34" charset="0"/>
                <a:cs typeface="Segoe UI Light" panose="020B0502040204020203" pitchFamily="34" charset="0"/>
              </a:rPr>
              <a:t>Analytics job service</a:t>
            </a:r>
          </a:p>
          <a:p>
            <a:pPr defTabSz="571379"/>
            <a:endParaRPr lang="en-US" sz="2353" kern="0">
              <a:solidFill>
                <a:schemeClr val="tx1"/>
              </a:solidFill>
              <a:latin typeface="Segoe UI Light" panose="020B0502040204020203" pitchFamily="34" charset="0"/>
              <a:cs typeface="Segoe UI Light" panose="020B0502040204020203" pitchFamily="34" charset="0"/>
            </a:endParaRPr>
          </a:p>
          <a:p>
            <a:pPr marL="252109" indent="-252109" defTabSz="571379">
              <a:buFont typeface="Arial" panose="020B0604020202020204" pitchFamily="34" charset="0"/>
              <a:buChar char="•"/>
              <a:defRPr/>
            </a:pPr>
            <a:r>
              <a:rPr lang="en-US" sz="1765">
                <a:ln w="3175">
                  <a:noFill/>
                </a:ln>
                <a:solidFill>
                  <a:schemeClr val="tx1"/>
                </a:solidFill>
                <a:latin typeface="Segoe UI Light"/>
                <a:ea typeface="ＭＳ Ｐゴシック" charset="0"/>
                <a:cs typeface="Segoe UI" pitchFamily="34" charset="0"/>
              </a:rPr>
              <a:t>Scale instantly</a:t>
            </a:r>
          </a:p>
          <a:p>
            <a:pPr marL="252109" indent="-252109" defTabSz="571379">
              <a:buFont typeface="Arial" panose="020B0604020202020204" pitchFamily="34" charset="0"/>
              <a:buChar char="•"/>
              <a:defRPr/>
            </a:pPr>
            <a:r>
              <a:rPr lang="en-US" sz="1765">
                <a:ln w="3175">
                  <a:noFill/>
                </a:ln>
                <a:solidFill>
                  <a:schemeClr val="tx1"/>
                </a:solidFill>
                <a:latin typeface="Segoe UI Light"/>
                <a:ea typeface="ＭＳ Ｐゴシック" charset="0"/>
                <a:cs typeface="Segoe UI" pitchFamily="34" charset="0"/>
              </a:rPr>
              <a:t>Scale per job</a:t>
            </a:r>
          </a:p>
          <a:p>
            <a:pPr marL="252109" indent="-252109" defTabSz="571379">
              <a:buFont typeface="Arial" panose="020B0604020202020204" pitchFamily="34" charset="0"/>
              <a:buChar char="•"/>
              <a:defRPr/>
            </a:pPr>
            <a:r>
              <a:rPr lang="en-US" sz="1765">
                <a:ln w="3175">
                  <a:noFill/>
                </a:ln>
                <a:solidFill>
                  <a:schemeClr val="tx1"/>
                </a:solidFill>
                <a:latin typeface="Segoe UI Light"/>
                <a:ea typeface="ＭＳ Ｐゴシック" charset="0"/>
                <a:cs typeface="Segoe UI" pitchFamily="34" charset="0"/>
              </a:rPr>
              <a:t>Infused with Artificial Intelligence</a:t>
            </a:r>
          </a:p>
          <a:p>
            <a:pPr defTabSz="571379"/>
            <a:endParaRPr lang="en-US" sz="1765" kern="0">
              <a:solidFill>
                <a:schemeClr val="tx1"/>
              </a:solidFill>
              <a:latin typeface="Segoe UI Light" panose="020B0502040204020203" pitchFamily="34" charset="0"/>
              <a:cs typeface="Segoe UI Light" panose="020B0502040204020203" pitchFamily="34" charset="0"/>
            </a:endParaRPr>
          </a:p>
          <a:p>
            <a:pPr defTabSz="571379"/>
            <a:endParaRPr lang="en-US" sz="2647" kern="0">
              <a:solidFill>
                <a:schemeClr val="tx1"/>
              </a:solidFill>
              <a:latin typeface="Segoe UI Light" panose="020B0502040204020203" pitchFamily="34" charset="0"/>
              <a:cs typeface="Segoe UI Light" panose="020B0502040204020203" pitchFamily="34" charset="0"/>
            </a:endParaRPr>
          </a:p>
        </p:txBody>
      </p:sp>
      <p:grpSp>
        <p:nvGrpSpPr>
          <p:cNvPr id="27" name="Group 26"/>
          <p:cNvGrpSpPr/>
          <p:nvPr/>
        </p:nvGrpSpPr>
        <p:grpSpPr>
          <a:xfrm>
            <a:off x="2680210" y="2407786"/>
            <a:ext cx="885428" cy="693704"/>
            <a:chOff x="2148168" y="3425172"/>
            <a:chExt cx="2573338" cy="2016125"/>
          </a:xfrm>
        </p:grpSpPr>
        <p:sp>
          <p:nvSpPr>
            <p:cNvPr id="28" name="Rectangle 28"/>
            <p:cNvSpPr>
              <a:spLocks noChangeArrowheads="1"/>
            </p:cNvSpPr>
            <p:nvPr/>
          </p:nvSpPr>
          <p:spPr bwMode="auto">
            <a:xfrm>
              <a:off x="2829205" y="3822047"/>
              <a:ext cx="1211263" cy="1511300"/>
            </a:xfrm>
            <a:prstGeom prst="rect">
              <a:avLst/>
            </a:prstGeom>
            <a:solidFill>
              <a:srgbClr val="FFFFFF"/>
            </a:solidFill>
            <a:ln w="9525">
              <a:solidFill>
                <a:srgbClr val="000000"/>
              </a:solidFill>
              <a:miter lim="800000"/>
              <a:headEnd/>
              <a:tailEnd/>
            </a:ln>
          </p:spPr>
          <p:txBody>
            <a:bodyPr vert="horz" wrap="square" lIns="67232" tIns="33616" rIns="67232" bIns="33616" numCol="1" anchor="t" anchorCtr="0" compatLnSpc="1">
              <a:prstTxWarp prst="textNoShape">
                <a:avLst/>
              </a:prstTxWarp>
            </a:bodyPr>
            <a:lstStyle/>
            <a:p>
              <a:pPr defTabSz="672290">
                <a:defRPr/>
              </a:pPr>
              <a:endParaRPr lang="en-US" sz="1471" kern="0">
                <a:latin typeface="Segoe UI"/>
              </a:endParaRPr>
            </a:p>
          </p:txBody>
        </p:sp>
        <p:sp>
          <p:nvSpPr>
            <p:cNvPr id="29" name="Rectangle 29"/>
            <p:cNvSpPr>
              <a:spLocks noChangeArrowheads="1"/>
            </p:cNvSpPr>
            <p:nvPr/>
          </p:nvSpPr>
          <p:spPr bwMode="auto">
            <a:xfrm>
              <a:off x="2829205" y="3822047"/>
              <a:ext cx="1211263" cy="1511300"/>
            </a:xfrm>
            <a:prstGeom prst="rect">
              <a:avLst/>
            </a:prstGeom>
            <a:noFill/>
            <a:ln w="3175" cap="rnd">
              <a:no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72290">
                <a:defRPr/>
              </a:pPr>
              <a:endParaRPr lang="en-US" sz="1471" kern="0">
                <a:latin typeface="Segoe UI"/>
              </a:endParaRPr>
            </a:p>
          </p:txBody>
        </p:sp>
        <p:sp>
          <p:nvSpPr>
            <p:cNvPr id="30" name="Freeform 30"/>
            <p:cNvSpPr>
              <a:spLocks/>
            </p:cNvSpPr>
            <p:nvPr/>
          </p:nvSpPr>
          <p:spPr bwMode="auto">
            <a:xfrm>
              <a:off x="2148168" y="3425172"/>
              <a:ext cx="1549400" cy="241300"/>
            </a:xfrm>
            <a:custGeom>
              <a:avLst/>
              <a:gdLst>
                <a:gd name="T0" fmla="*/ 11574 w 11789"/>
                <a:gd name="T1" fmla="*/ 1586 h 1841"/>
                <a:gd name="T2" fmla="*/ 11006 w 11789"/>
                <a:gd name="T3" fmla="*/ 607 h 1841"/>
                <a:gd name="T4" fmla="*/ 9948 w 11789"/>
                <a:gd name="T5" fmla="*/ 0 h 1841"/>
                <a:gd name="T6" fmla="*/ 1214 w 11789"/>
                <a:gd name="T7" fmla="*/ 0 h 1841"/>
                <a:gd name="T8" fmla="*/ 0 w 11789"/>
                <a:gd name="T9" fmla="*/ 1214 h 1841"/>
                <a:gd name="T10" fmla="*/ 0 w 11789"/>
                <a:gd name="T11" fmla="*/ 1841 h 1841"/>
                <a:gd name="T12" fmla="*/ 11789 w 11789"/>
                <a:gd name="T13" fmla="*/ 1841 h 1841"/>
                <a:gd name="T14" fmla="*/ 11574 w 11789"/>
                <a:gd name="T15" fmla="*/ 1586 h 18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789" h="1841">
                  <a:moveTo>
                    <a:pt x="11574" y="1586"/>
                  </a:moveTo>
                  <a:lnTo>
                    <a:pt x="11006" y="607"/>
                  </a:lnTo>
                  <a:cubicBezTo>
                    <a:pt x="10790" y="235"/>
                    <a:pt x="10379" y="0"/>
                    <a:pt x="9948" y="0"/>
                  </a:cubicBezTo>
                  <a:lnTo>
                    <a:pt x="1214" y="0"/>
                  </a:lnTo>
                  <a:cubicBezTo>
                    <a:pt x="548" y="0"/>
                    <a:pt x="0" y="548"/>
                    <a:pt x="0" y="1214"/>
                  </a:cubicBezTo>
                  <a:lnTo>
                    <a:pt x="0" y="1841"/>
                  </a:lnTo>
                  <a:lnTo>
                    <a:pt x="11789" y="1841"/>
                  </a:lnTo>
                  <a:cubicBezTo>
                    <a:pt x="11691" y="1782"/>
                    <a:pt x="11633" y="1684"/>
                    <a:pt x="11574" y="1586"/>
                  </a:cubicBezTo>
                  <a:close/>
                </a:path>
              </a:pathLst>
            </a:custGeom>
            <a:solidFill>
              <a:srgbClr val="3999C6"/>
            </a:solidFill>
            <a:ln w="0">
              <a:noFill/>
              <a:prstDash val="solid"/>
              <a:round/>
              <a:headEnd/>
              <a:tailEnd/>
            </a:ln>
          </p:spPr>
          <p:txBody>
            <a:bodyPr vert="horz" wrap="square" lIns="67232" tIns="33616" rIns="67232" bIns="33616" numCol="1" anchor="t" anchorCtr="0" compatLnSpc="1">
              <a:prstTxWarp prst="textNoShape">
                <a:avLst/>
              </a:prstTxWarp>
            </a:bodyPr>
            <a:lstStyle/>
            <a:p>
              <a:pPr defTabSz="672290">
                <a:defRPr/>
              </a:pPr>
              <a:endParaRPr lang="en-US" sz="1471" kern="0">
                <a:latin typeface="Segoe UI"/>
              </a:endParaRPr>
            </a:p>
          </p:txBody>
        </p:sp>
        <p:sp>
          <p:nvSpPr>
            <p:cNvPr id="31" name="Freeform 31"/>
            <p:cNvSpPr>
              <a:spLocks noEditPoints="1"/>
            </p:cNvSpPr>
            <p:nvPr/>
          </p:nvSpPr>
          <p:spPr bwMode="auto">
            <a:xfrm>
              <a:off x="2148168" y="3749022"/>
              <a:ext cx="2573338" cy="1692275"/>
            </a:xfrm>
            <a:custGeom>
              <a:avLst/>
              <a:gdLst>
                <a:gd name="T0" fmla="*/ 9410 w 9792"/>
                <a:gd name="T1" fmla="*/ 0 h 6452"/>
                <a:gd name="T2" fmla="*/ 0 w 9792"/>
                <a:gd name="T3" fmla="*/ 0 h 6452"/>
                <a:gd name="T4" fmla="*/ 0 w 9792"/>
                <a:gd name="T5" fmla="*/ 5845 h 6452"/>
                <a:gd name="T6" fmla="*/ 607 w 9792"/>
                <a:gd name="T7" fmla="*/ 6452 h 6452"/>
                <a:gd name="T8" fmla="*/ 9185 w 9792"/>
                <a:gd name="T9" fmla="*/ 6452 h 6452"/>
                <a:gd name="T10" fmla="*/ 9792 w 9792"/>
                <a:gd name="T11" fmla="*/ 5845 h 6452"/>
                <a:gd name="T12" fmla="*/ 9792 w 9792"/>
                <a:gd name="T13" fmla="*/ 558 h 6452"/>
                <a:gd name="T14" fmla="*/ 9410 w 9792"/>
                <a:gd name="T15" fmla="*/ 0 h 6452"/>
                <a:gd name="T16" fmla="*/ 6140 w 9792"/>
                <a:gd name="T17" fmla="*/ 2937 h 6452"/>
                <a:gd name="T18" fmla="*/ 4406 w 9792"/>
                <a:gd name="T19" fmla="*/ 5415 h 6452"/>
                <a:gd name="T20" fmla="*/ 4338 w 9792"/>
                <a:gd name="T21" fmla="*/ 5454 h 6452"/>
                <a:gd name="T22" fmla="*/ 4299 w 9792"/>
                <a:gd name="T23" fmla="*/ 5444 h 6452"/>
                <a:gd name="T24" fmla="*/ 4260 w 9792"/>
                <a:gd name="T25" fmla="*/ 5346 h 6452"/>
                <a:gd name="T26" fmla="*/ 4710 w 9792"/>
                <a:gd name="T27" fmla="*/ 3867 h 6452"/>
                <a:gd name="T28" fmla="*/ 3701 w 9792"/>
                <a:gd name="T29" fmla="*/ 3867 h 6452"/>
                <a:gd name="T30" fmla="*/ 3623 w 9792"/>
                <a:gd name="T31" fmla="*/ 3818 h 6452"/>
                <a:gd name="T32" fmla="*/ 3633 w 9792"/>
                <a:gd name="T33" fmla="*/ 3730 h 6452"/>
                <a:gd name="T34" fmla="*/ 5317 w 9792"/>
                <a:gd name="T35" fmla="*/ 1282 h 6452"/>
                <a:gd name="T36" fmla="*/ 5386 w 9792"/>
                <a:gd name="T37" fmla="*/ 1243 h 6452"/>
                <a:gd name="T38" fmla="*/ 5425 w 9792"/>
                <a:gd name="T39" fmla="*/ 1253 h 6452"/>
                <a:gd name="T40" fmla="*/ 5464 w 9792"/>
                <a:gd name="T41" fmla="*/ 1351 h 6452"/>
                <a:gd name="T42" fmla="*/ 5033 w 9792"/>
                <a:gd name="T43" fmla="*/ 2800 h 6452"/>
                <a:gd name="T44" fmla="*/ 6071 w 9792"/>
                <a:gd name="T45" fmla="*/ 2800 h 6452"/>
                <a:gd name="T46" fmla="*/ 6159 w 9792"/>
                <a:gd name="T47" fmla="*/ 2888 h 6452"/>
                <a:gd name="T48" fmla="*/ 6140 w 9792"/>
                <a:gd name="T49" fmla="*/ 2937 h 6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792" h="6452">
                  <a:moveTo>
                    <a:pt x="9410" y="0"/>
                  </a:moveTo>
                  <a:lnTo>
                    <a:pt x="0" y="0"/>
                  </a:lnTo>
                  <a:lnTo>
                    <a:pt x="0" y="5845"/>
                  </a:lnTo>
                  <a:cubicBezTo>
                    <a:pt x="0" y="6178"/>
                    <a:pt x="274" y="6452"/>
                    <a:pt x="607" y="6452"/>
                  </a:cubicBezTo>
                  <a:lnTo>
                    <a:pt x="9185" y="6452"/>
                  </a:lnTo>
                  <a:cubicBezTo>
                    <a:pt x="9518" y="6452"/>
                    <a:pt x="9792" y="6178"/>
                    <a:pt x="9792" y="5845"/>
                  </a:cubicBezTo>
                  <a:lnTo>
                    <a:pt x="9792" y="558"/>
                  </a:lnTo>
                  <a:cubicBezTo>
                    <a:pt x="9792" y="313"/>
                    <a:pt x="9635" y="97"/>
                    <a:pt x="9410" y="0"/>
                  </a:cubicBezTo>
                  <a:close/>
                  <a:moveTo>
                    <a:pt x="6140" y="2937"/>
                  </a:moveTo>
                  <a:lnTo>
                    <a:pt x="4406" y="5415"/>
                  </a:lnTo>
                  <a:cubicBezTo>
                    <a:pt x="4387" y="5434"/>
                    <a:pt x="4367" y="5454"/>
                    <a:pt x="4338" y="5454"/>
                  </a:cubicBezTo>
                  <a:cubicBezTo>
                    <a:pt x="4328" y="5454"/>
                    <a:pt x="4309" y="5454"/>
                    <a:pt x="4299" y="5444"/>
                  </a:cubicBezTo>
                  <a:cubicBezTo>
                    <a:pt x="4260" y="5424"/>
                    <a:pt x="4240" y="5385"/>
                    <a:pt x="4260" y="5346"/>
                  </a:cubicBezTo>
                  <a:lnTo>
                    <a:pt x="4710" y="3867"/>
                  </a:lnTo>
                  <a:lnTo>
                    <a:pt x="3701" y="3867"/>
                  </a:lnTo>
                  <a:cubicBezTo>
                    <a:pt x="3672" y="3867"/>
                    <a:pt x="3643" y="3848"/>
                    <a:pt x="3623" y="3818"/>
                  </a:cubicBezTo>
                  <a:cubicBezTo>
                    <a:pt x="3613" y="3789"/>
                    <a:pt x="3613" y="3760"/>
                    <a:pt x="3633" y="3730"/>
                  </a:cubicBezTo>
                  <a:lnTo>
                    <a:pt x="5317" y="1282"/>
                  </a:lnTo>
                  <a:cubicBezTo>
                    <a:pt x="5337" y="1263"/>
                    <a:pt x="5356" y="1243"/>
                    <a:pt x="5386" y="1243"/>
                  </a:cubicBezTo>
                  <a:cubicBezTo>
                    <a:pt x="5395" y="1243"/>
                    <a:pt x="5405" y="1243"/>
                    <a:pt x="5425" y="1253"/>
                  </a:cubicBezTo>
                  <a:cubicBezTo>
                    <a:pt x="5464" y="1273"/>
                    <a:pt x="5484" y="1312"/>
                    <a:pt x="5464" y="1351"/>
                  </a:cubicBezTo>
                  <a:lnTo>
                    <a:pt x="5033" y="2800"/>
                  </a:lnTo>
                  <a:lnTo>
                    <a:pt x="6071" y="2800"/>
                  </a:lnTo>
                  <a:cubicBezTo>
                    <a:pt x="6120" y="2800"/>
                    <a:pt x="6159" y="2839"/>
                    <a:pt x="6159" y="2888"/>
                  </a:cubicBezTo>
                  <a:cubicBezTo>
                    <a:pt x="6159" y="2908"/>
                    <a:pt x="6149" y="2918"/>
                    <a:pt x="6140" y="2937"/>
                  </a:cubicBezTo>
                  <a:close/>
                </a:path>
              </a:pathLst>
            </a:custGeom>
            <a:solidFill>
              <a:srgbClr val="59B4D9"/>
            </a:solidFill>
            <a:ln w="0">
              <a:noFill/>
              <a:prstDash val="solid"/>
              <a:round/>
              <a:headEnd/>
              <a:tailEnd/>
            </a:ln>
          </p:spPr>
          <p:txBody>
            <a:bodyPr vert="horz" wrap="square" lIns="67232" tIns="33616" rIns="67232" bIns="33616" numCol="1" anchor="t" anchorCtr="0" compatLnSpc="1">
              <a:prstTxWarp prst="textNoShape">
                <a:avLst/>
              </a:prstTxWarp>
            </a:bodyPr>
            <a:lstStyle/>
            <a:p>
              <a:pPr defTabSz="672290">
                <a:defRPr/>
              </a:pPr>
              <a:endParaRPr lang="en-US" sz="1471" kern="0">
                <a:latin typeface="Segoe UI"/>
              </a:endParaRPr>
            </a:p>
          </p:txBody>
        </p:sp>
      </p:grpSp>
      <p:sp>
        <p:nvSpPr>
          <p:cNvPr id="3" name="Rectangle 2"/>
          <p:cNvSpPr/>
          <p:nvPr/>
        </p:nvSpPr>
        <p:spPr>
          <a:xfrm>
            <a:off x="2297443" y="1748223"/>
            <a:ext cx="7597118" cy="403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75"/>
            <a:r>
              <a:rPr lang="en-US" sz="2353">
                <a:solidFill>
                  <a:schemeClr val="tx1"/>
                </a:solidFill>
                <a:latin typeface="Segoe UI Light" panose="020B0502040204020203" pitchFamily="34" charset="0"/>
                <a:cs typeface="Segoe UI Light" panose="020B0502040204020203" pitchFamily="34" charset="0"/>
              </a:rPr>
              <a:t>Petabytes of Data + Intelligence</a:t>
            </a:r>
          </a:p>
        </p:txBody>
      </p:sp>
      <p:grpSp>
        <p:nvGrpSpPr>
          <p:cNvPr id="22" name="Group 21"/>
          <p:cNvGrpSpPr/>
          <p:nvPr/>
        </p:nvGrpSpPr>
        <p:grpSpPr>
          <a:xfrm>
            <a:off x="6916969" y="2353302"/>
            <a:ext cx="806132" cy="802670"/>
            <a:chOff x="2148168" y="645460"/>
            <a:chExt cx="2587625" cy="2576512"/>
          </a:xfrm>
        </p:grpSpPr>
        <p:sp>
          <p:nvSpPr>
            <p:cNvPr id="23" name="Freeform 19"/>
            <p:cNvSpPr>
              <a:spLocks noEditPoints="1"/>
            </p:cNvSpPr>
            <p:nvPr/>
          </p:nvSpPr>
          <p:spPr bwMode="auto">
            <a:xfrm>
              <a:off x="2364068" y="861360"/>
              <a:ext cx="2154238" cy="2149475"/>
            </a:xfrm>
            <a:custGeom>
              <a:avLst/>
              <a:gdLst>
                <a:gd name="T0" fmla="*/ 14609 w 16392"/>
                <a:gd name="T1" fmla="*/ 16392 h 16392"/>
                <a:gd name="T2" fmla="*/ 1782 w 16392"/>
                <a:gd name="T3" fmla="*/ 16392 h 16392"/>
                <a:gd name="T4" fmla="*/ 0 w 16392"/>
                <a:gd name="T5" fmla="*/ 14610 h 16392"/>
                <a:gd name="T6" fmla="*/ 0 w 16392"/>
                <a:gd name="T7" fmla="*/ 1782 h 16392"/>
                <a:gd name="T8" fmla="*/ 1782 w 16392"/>
                <a:gd name="T9" fmla="*/ 0 h 16392"/>
                <a:gd name="T10" fmla="*/ 14609 w 16392"/>
                <a:gd name="T11" fmla="*/ 0 h 16392"/>
                <a:gd name="T12" fmla="*/ 16392 w 16392"/>
                <a:gd name="T13" fmla="*/ 1782 h 16392"/>
                <a:gd name="T14" fmla="*/ 16392 w 16392"/>
                <a:gd name="T15" fmla="*/ 14610 h 16392"/>
                <a:gd name="T16" fmla="*/ 14609 w 16392"/>
                <a:gd name="T17" fmla="*/ 16392 h 16392"/>
                <a:gd name="T18" fmla="*/ 1782 w 16392"/>
                <a:gd name="T19" fmla="*/ 1175 h 16392"/>
                <a:gd name="T20" fmla="*/ 1194 w 16392"/>
                <a:gd name="T21" fmla="*/ 1763 h 16392"/>
                <a:gd name="T22" fmla="*/ 1194 w 16392"/>
                <a:gd name="T23" fmla="*/ 14590 h 16392"/>
                <a:gd name="T24" fmla="*/ 1782 w 16392"/>
                <a:gd name="T25" fmla="*/ 15178 h 16392"/>
                <a:gd name="T26" fmla="*/ 14609 w 16392"/>
                <a:gd name="T27" fmla="*/ 15178 h 16392"/>
                <a:gd name="T28" fmla="*/ 15197 w 16392"/>
                <a:gd name="T29" fmla="*/ 14590 h 16392"/>
                <a:gd name="T30" fmla="*/ 15197 w 16392"/>
                <a:gd name="T31" fmla="*/ 1763 h 16392"/>
                <a:gd name="T32" fmla="*/ 14609 w 16392"/>
                <a:gd name="T33" fmla="*/ 1175 h 16392"/>
                <a:gd name="T34" fmla="*/ 1782 w 16392"/>
                <a:gd name="T35" fmla="*/ 1175 h 16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392" h="16392">
                  <a:moveTo>
                    <a:pt x="14609" y="16392"/>
                  </a:moveTo>
                  <a:lnTo>
                    <a:pt x="1782" y="16392"/>
                  </a:lnTo>
                  <a:cubicBezTo>
                    <a:pt x="803" y="16392"/>
                    <a:pt x="0" y="15589"/>
                    <a:pt x="0" y="14610"/>
                  </a:cubicBezTo>
                  <a:lnTo>
                    <a:pt x="0" y="1782"/>
                  </a:lnTo>
                  <a:cubicBezTo>
                    <a:pt x="0" y="803"/>
                    <a:pt x="803" y="0"/>
                    <a:pt x="1782" y="0"/>
                  </a:cubicBezTo>
                  <a:lnTo>
                    <a:pt x="14609" y="0"/>
                  </a:lnTo>
                  <a:cubicBezTo>
                    <a:pt x="15589" y="0"/>
                    <a:pt x="16392" y="803"/>
                    <a:pt x="16392" y="1782"/>
                  </a:cubicBezTo>
                  <a:lnTo>
                    <a:pt x="16392" y="14610"/>
                  </a:lnTo>
                  <a:cubicBezTo>
                    <a:pt x="16392" y="15589"/>
                    <a:pt x="15589" y="16392"/>
                    <a:pt x="14609" y="16392"/>
                  </a:cubicBezTo>
                  <a:close/>
                  <a:moveTo>
                    <a:pt x="1782" y="1175"/>
                  </a:moveTo>
                  <a:cubicBezTo>
                    <a:pt x="1449" y="1175"/>
                    <a:pt x="1194" y="1449"/>
                    <a:pt x="1194" y="1763"/>
                  </a:cubicBezTo>
                  <a:lnTo>
                    <a:pt x="1194" y="14590"/>
                  </a:lnTo>
                  <a:cubicBezTo>
                    <a:pt x="1194" y="14923"/>
                    <a:pt x="1469" y="15178"/>
                    <a:pt x="1782" y="15178"/>
                  </a:cubicBezTo>
                  <a:lnTo>
                    <a:pt x="14609" y="15178"/>
                  </a:lnTo>
                  <a:cubicBezTo>
                    <a:pt x="14942" y="15178"/>
                    <a:pt x="15197" y="14904"/>
                    <a:pt x="15197" y="14590"/>
                  </a:cubicBezTo>
                  <a:lnTo>
                    <a:pt x="15197" y="1763"/>
                  </a:lnTo>
                  <a:cubicBezTo>
                    <a:pt x="15197" y="1430"/>
                    <a:pt x="14923" y="1175"/>
                    <a:pt x="14609" y="1175"/>
                  </a:cubicBezTo>
                  <a:lnTo>
                    <a:pt x="1782" y="1175"/>
                  </a:lnTo>
                  <a:close/>
                </a:path>
              </a:pathLst>
            </a:custGeom>
            <a:solidFill>
              <a:srgbClr val="A0A1A2"/>
            </a:solidFill>
            <a:ln w="0">
              <a:noFill/>
              <a:prstDash val="solid"/>
              <a:round/>
              <a:headEnd/>
              <a:tailEnd/>
            </a:ln>
          </p:spPr>
          <p:txBody>
            <a:bodyPr vert="horz" wrap="square" lIns="67232" tIns="33616" rIns="67232" bIns="33616" numCol="1" anchor="t" anchorCtr="0" compatLnSpc="1">
              <a:prstTxWarp prst="textNoShape">
                <a:avLst/>
              </a:prstTxWarp>
            </a:bodyPr>
            <a:lstStyle/>
            <a:p>
              <a:pPr defTabSz="685775"/>
              <a:endParaRPr lang="en-US" sz="1324">
                <a:latin typeface="Segoe UI"/>
              </a:endParaRPr>
            </a:p>
          </p:txBody>
        </p:sp>
        <p:sp>
          <p:nvSpPr>
            <p:cNvPr id="24" name="Freeform 20"/>
            <p:cNvSpPr>
              <a:spLocks/>
            </p:cNvSpPr>
            <p:nvPr/>
          </p:nvSpPr>
          <p:spPr bwMode="auto">
            <a:xfrm>
              <a:off x="2860955" y="645460"/>
              <a:ext cx="758825" cy="220662"/>
            </a:xfrm>
            <a:custGeom>
              <a:avLst/>
              <a:gdLst>
                <a:gd name="T0" fmla="*/ 2683 w 5778"/>
                <a:gd name="T1" fmla="*/ 235 h 1684"/>
                <a:gd name="T2" fmla="*/ 1293 w 5778"/>
                <a:gd name="T3" fmla="*/ 176 h 1684"/>
                <a:gd name="T4" fmla="*/ 275 w 5778"/>
                <a:gd name="T5" fmla="*/ 1116 h 1684"/>
                <a:gd name="T6" fmla="*/ 0 w 5778"/>
                <a:gd name="T7" fmla="*/ 1684 h 1684"/>
                <a:gd name="T8" fmla="*/ 5778 w 5778"/>
                <a:gd name="T9" fmla="*/ 1684 h 1684"/>
                <a:gd name="T10" fmla="*/ 2683 w 5778"/>
                <a:gd name="T11" fmla="*/ 235 h 1684"/>
              </a:gdLst>
              <a:ahLst/>
              <a:cxnLst>
                <a:cxn ang="0">
                  <a:pos x="T0" y="T1"/>
                </a:cxn>
                <a:cxn ang="0">
                  <a:pos x="T2" y="T3"/>
                </a:cxn>
                <a:cxn ang="0">
                  <a:pos x="T4" y="T5"/>
                </a:cxn>
                <a:cxn ang="0">
                  <a:pos x="T6" y="T7"/>
                </a:cxn>
                <a:cxn ang="0">
                  <a:pos x="T8" y="T9"/>
                </a:cxn>
                <a:cxn ang="0">
                  <a:pos x="T10" y="T11"/>
                </a:cxn>
              </a:cxnLst>
              <a:rect l="0" t="0" r="r" b="b"/>
              <a:pathLst>
                <a:path w="5778" h="1684">
                  <a:moveTo>
                    <a:pt x="2683" y="235"/>
                  </a:moveTo>
                  <a:cubicBezTo>
                    <a:pt x="2253" y="39"/>
                    <a:pt x="1743" y="0"/>
                    <a:pt x="1293" y="176"/>
                  </a:cubicBezTo>
                  <a:cubicBezTo>
                    <a:pt x="843" y="333"/>
                    <a:pt x="471" y="666"/>
                    <a:pt x="275" y="1116"/>
                  </a:cubicBezTo>
                  <a:lnTo>
                    <a:pt x="0" y="1684"/>
                  </a:lnTo>
                  <a:lnTo>
                    <a:pt x="5778" y="1684"/>
                  </a:lnTo>
                  <a:lnTo>
                    <a:pt x="2683" y="235"/>
                  </a:lnTo>
                  <a:close/>
                </a:path>
              </a:pathLst>
            </a:custGeom>
            <a:solidFill>
              <a:srgbClr val="7A7A7A"/>
            </a:solidFill>
            <a:ln w="0">
              <a:noFill/>
              <a:prstDash val="solid"/>
              <a:round/>
              <a:headEnd/>
              <a:tailEnd/>
            </a:ln>
          </p:spPr>
          <p:txBody>
            <a:bodyPr vert="horz" wrap="square" lIns="67232" tIns="33616" rIns="67232" bIns="33616" numCol="1" anchor="t" anchorCtr="0" compatLnSpc="1">
              <a:prstTxWarp prst="textNoShape">
                <a:avLst/>
              </a:prstTxWarp>
            </a:bodyPr>
            <a:lstStyle/>
            <a:p>
              <a:pPr defTabSz="685775"/>
              <a:endParaRPr lang="en-US" sz="1324">
                <a:latin typeface="Segoe UI"/>
              </a:endParaRPr>
            </a:p>
          </p:txBody>
        </p:sp>
        <p:sp>
          <p:nvSpPr>
            <p:cNvPr id="25" name="Freeform 21"/>
            <p:cNvSpPr>
              <a:spLocks/>
            </p:cNvSpPr>
            <p:nvPr/>
          </p:nvSpPr>
          <p:spPr bwMode="auto">
            <a:xfrm>
              <a:off x="4515130" y="1356660"/>
              <a:ext cx="220663" cy="760412"/>
            </a:xfrm>
            <a:custGeom>
              <a:avLst/>
              <a:gdLst>
                <a:gd name="T0" fmla="*/ 1508 w 1684"/>
                <a:gd name="T1" fmla="*/ 1292 h 5797"/>
                <a:gd name="T2" fmla="*/ 568 w 1684"/>
                <a:gd name="T3" fmla="*/ 274 h 5797"/>
                <a:gd name="T4" fmla="*/ 0 w 1684"/>
                <a:gd name="T5" fmla="*/ 0 h 5797"/>
                <a:gd name="T6" fmla="*/ 0 w 1684"/>
                <a:gd name="T7" fmla="*/ 5797 h 5797"/>
                <a:gd name="T8" fmla="*/ 1449 w 1684"/>
                <a:gd name="T9" fmla="*/ 2702 h 5797"/>
                <a:gd name="T10" fmla="*/ 1508 w 1684"/>
                <a:gd name="T11" fmla="*/ 1292 h 5797"/>
              </a:gdLst>
              <a:ahLst/>
              <a:cxnLst>
                <a:cxn ang="0">
                  <a:pos x="T0" y="T1"/>
                </a:cxn>
                <a:cxn ang="0">
                  <a:pos x="T2" y="T3"/>
                </a:cxn>
                <a:cxn ang="0">
                  <a:pos x="T4" y="T5"/>
                </a:cxn>
                <a:cxn ang="0">
                  <a:pos x="T6" y="T7"/>
                </a:cxn>
                <a:cxn ang="0">
                  <a:pos x="T8" y="T9"/>
                </a:cxn>
                <a:cxn ang="0">
                  <a:pos x="T10" y="T11"/>
                </a:cxn>
              </a:cxnLst>
              <a:rect l="0" t="0" r="r" b="b"/>
              <a:pathLst>
                <a:path w="1684" h="5797">
                  <a:moveTo>
                    <a:pt x="1508" y="1292"/>
                  </a:moveTo>
                  <a:cubicBezTo>
                    <a:pt x="1351" y="842"/>
                    <a:pt x="1018" y="470"/>
                    <a:pt x="568" y="274"/>
                  </a:cubicBezTo>
                  <a:lnTo>
                    <a:pt x="0" y="0"/>
                  </a:lnTo>
                  <a:lnTo>
                    <a:pt x="0" y="5797"/>
                  </a:lnTo>
                  <a:lnTo>
                    <a:pt x="1449" y="2702"/>
                  </a:lnTo>
                  <a:cubicBezTo>
                    <a:pt x="1665" y="2252"/>
                    <a:pt x="1684" y="1762"/>
                    <a:pt x="1508" y="1292"/>
                  </a:cubicBezTo>
                  <a:close/>
                </a:path>
              </a:pathLst>
            </a:custGeom>
            <a:solidFill>
              <a:srgbClr val="7A7A7A"/>
            </a:solidFill>
            <a:ln w="0">
              <a:noFill/>
              <a:prstDash val="solid"/>
              <a:round/>
              <a:headEnd/>
              <a:tailEnd/>
            </a:ln>
          </p:spPr>
          <p:txBody>
            <a:bodyPr vert="horz" wrap="square" lIns="67232" tIns="33616" rIns="67232" bIns="33616" numCol="1" anchor="t" anchorCtr="0" compatLnSpc="1">
              <a:prstTxWarp prst="textNoShape">
                <a:avLst/>
              </a:prstTxWarp>
            </a:bodyPr>
            <a:lstStyle/>
            <a:p>
              <a:pPr defTabSz="685775"/>
              <a:endParaRPr lang="en-US" sz="1324">
                <a:latin typeface="Segoe UI"/>
              </a:endParaRPr>
            </a:p>
          </p:txBody>
        </p:sp>
        <p:sp>
          <p:nvSpPr>
            <p:cNvPr id="26" name="Freeform 22"/>
            <p:cNvSpPr>
              <a:spLocks/>
            </p:cNvSpPr>
            <p:nvPr/>
          </p:nvSpPr>
          <p:spPr bwMode="auto">
            <a:xfrm>
              <a:off x="2148168" y="1934510"/>
              <a:ext cx="222250" cy="758825"/>
            </a:xfrm>
            <a:custGeom>
              <a:avLst/>
              <a:gdLst>
                <a:gd name="T0" fmla="*/ 235 w 1684"/>
                <a:gd name="T1" fmla="*/ 3095 h 5778"/>
                <a:gd name="T2" fmla="*/ 176 w 1684"/>
                <a:gd name="T3" fmla="*/ 4485 h 5778"/>
                <a:gd name="T4" fmla="*/ 1116 w 1684"/>
                <a:gd name="T5" fmla="*/ 5503 h 5778"/>
                <a:gd name="T6" fmla="*/ 1684 w 1684"/>
                <a:gd name="T7" fmla="*/ 5778 h 5778"/>
                <a:gd name="T8" fmla="*/ 1684 w 1684"/>
                <a:gd name="T9" fmla="*/ 0 h 5778"/>
                <a:gd name="T10" fmla="*/ 235 w 1684"/>
                <a:gd name="T11" fmla="*/ 3095 h 5778"/>
              </a:gdLst>
              <a:ahLst/>
              <a:cxnLst>
                <a:cxn ang="0">
                  <a:pos x="T0" y="T1"/>
                </a:cxn>
                <a:cxn ang="0">
                  <a:pos x="T2" y="T3"/>
                </a:cxn>
                <a:cxn ang="0">
                  <a:pos x="T4" y="T5"/>
                </a:cxn>
                <a:cxn ang="0">
                  <a:pos x="T6" y="T7"/>
                </a:cxn>
                <a:cxn ang="0">
                  <a:pos x="T8" y="T9"/>
                </a:cxn>
                <a:cxn ang="0">
                  <a:pos x="T10" y="T11"/>
                </a:cxn>
              </a:cxnLst>
              <a:rect l="0" t="0" r="r" b="b"/>
              <a:pathLst>
                <a:path w="1684" h="5778">
                  <a:moveTo>
                    <a:pt x="235" y="3095"/>
                  </a:moveTo>
                  <a:cubicBezTo>
                    <a:pt x="39" y="3525"/>
                    <a:pt x="0" y="4035"/>
                    <a:pt x="176" y="4485"/>
                  </a:cubicBezTo>
                  <a:cubicBezTo>
                    <a:pt x="333" y="4935"/>
                    <a:pt x="666" y="5308"/>
                    <a:pt x="1116" y="5503"/>
                  </a:cubicBezTo>
                  <a:lnTo>
                    <a:pt x="1684" y="5778"/>
                  </a:lnTo>
                  <a:lnTo>
                    <a:pt x="1684" y="0"/>
                  </a:lnTo>
                  <a:lnTo>
                    <a:pt x="235" y="3095"/>
                  </a:lnTo>
                  <a:close/>
                </a:path>
              </a:pathLst>
            </a:custGeom>
            <a:solidFill>
              <a:srgbClr val="7A7A7A"/>
            </a:solidFill>
            <a:ln w="0">
              <a:noFill/>
              <a:prstDash val="solid"/>
              <a:round/>
              <a:headEnd/>
              <a:tailEnd/>
            </a:ln>
          </p:spPr>
          <p:txBody>
            <a:bodyPr vert="horz" wrap="square" lIns="67232" tIns="33616" rIns="67232" bIns="33616" numCol="1" anchor="t" anchorCtr="0" compatLnSpc="1">
              <a:prstTxWarp prst="textNoShape">
                <a:avLst/>
              </a:prstTxWarp>
            </a:bodyPr>
            <a:lstStyle/>
            <a:p>
              <a:pPr defTabSz="685775"/>
              <a:endParaRPr lang="en-US" sz="1324">
                <a:latin typeface="Segoe UI"/>
              </a:endParaRPr>
            </a:p>
          </p:txBody>
        </p:sp>
        <p:sp>
          <p:nvSpPr>
            <p:cNvPr id="37" name="Freeform 23"/>
            <p:cNvSpPr>
              <a:spLocks/>
            </p:cNvSpPr>
            <p:nvPr/>
          </p:nvSpPr>
          <p:spPr bwMode="auto">
            <a:xfrm>
              <a:off x="3440393" y="3009247"/>
              <a:ext cx="758825" cy="212725"/>
            </a:xfrm>
            <a:custGeom>
              <a:avLst/>
              <a:gdLst>
                <a:gd name="T0" fmla="*/ 3094 w 5777"/>
                <a:gd name="T1" fmla="*/ 1450 h 1626"/>
                <a:gd name="T2" fmla="*/ 3858 w 5777"/>
                <a:gd name="T3" fmla="*/ 1626 h 1626"/>
                <a:gd name="T4" fmla="*/ 4485 w 5777"/>
                <a:gd name="T5" fmla="*/ 1508 h 1626"/>
                <a:gd name="T6" fmla="*/ 5503 w 5777"/>
                <a:gd name="T7" fmla="*/ 568 h 1626"/>
                <a:gd name="T8" fmla="*/ 5777 w 5777"/>
                <a:gd name="T9" fmla="*/ 0 h 1626"/>
                <a:gd name="T10" fmla="*/ 0 w 5777"/>
                <a:gd name="T11" fmla="*/ 0 h 1626"/>
                <a:gd name="T12" fmla="*/ 3094 w 5777"/>
                <a:gd name="T13" fmla="*/ 1450 h 1626"/>
              </a:gdLst>
              <a:ahLst/>
              <a:cxnLst>
                <a:cxn ang="0">
                  <a:pos x="T0" y="T1"/>
                </a:cxn>
                <a:cxn ang="0">
                  <a:pos x="T2" y="T3"/>
                </a:cxn>
                <a:cxn ang="0">
                  <a:pos x="T4" y="T5"/>
                </a:cxn>
                <a:cxn ang="0">
                  <a:pos x="T6" y="T7"/>
                </a:cxn>
                <a:cxn ang="0">
                  <a:pos x="T8" y="T9"/>
                </a:cxn>
                <a:cxn ang="0">
                  <a:pos x="T10" y="T11"/>
                </a:cxn>
                <a:cxn ang="0">
                  <a:pos x="T12" y="T13"/>
                </a:cxn>
              </a:cxnLst>
              <a:rect l="0" t="0" r="r" b="b"/>
              <a:pathLst>
                <a:path w="5777" h="1626">
                  <a:moveTo>
                    <a:pt x="3094" y="1450"/>
                  </a:moveTo>
                  <a:cubicBezTo>
                    <a:pt x="3329" y="1567"/>
                    <a:pt x="3603" y="1626"/>
                    <a:pt x="3858" y="1626"/>
                  </a:cubicBezTo>
                  <a:cubicBezTo>
                    <a:pt x="4073" y="1626"/>
                    <a:pt x="4269" y="1587"/>
                    <a:pt x="4485" y="1508"/>
                  </a:cubicBezTo>
                  <a:cubicBezTo>
                    <a:pt x="4935" y="1352"/>
                    <a:pt x="5307" y="1019"/>
                    <a:pt x="5503" y="568"/>
                  </a:cubicBezTo>
                  <a:lnTo>
                    <a:pt x="5777" y="0"/>
                  </a:lnTo>
                  <a:lnTo>
                    <a:pt x="0" y="0"/>
                  </a:lnTo>
                  <a:lnTo>
                    <a:pt x="3094" y="1450"/>
                  </a:lnTo>
                  <a:close/>
                </a:path>
              </a:pathLst>
            </a:custGeom>
            <a:solidFill>
              <a:srgbClr val="7A7A7A"/>
            </a:solidFill>
            <a:ln w="0">
              <a:noFill/>
              <a:prstDash val="solid"/>
              <a:round/>
              <a:headEnd/>
              <a:tailEnd/>
            </a:ln>
          </p:spPr>
          <p:txBody>
            <a:bodyPr vert="horz" wrap="square" lIns="67232" tIns="33616" rIns="67232" bIns="33616" numCol="1" anchor="t" anchorCtr="0" compatLnSpc="1">
              <a:prstTxWarp prst="textNoShape">
                <a:avLst/>
              </a:prstTxWarp>
            </a:bodyPr>
            <a:lstStyle/>
            <a:p>
              <a:pPr defTabSz="685775"/>
              <a:endParaRPr lang="en-US" sz="1324">
                <a:latin typeface="Segoe UI"/>
              </a:endParaRPr>
            </a:p>
          </p:txBody>
        </p:sp>
        <p:sp>
          <p:nvSpPr>
            <p:cNvPr id="38" name="Freeform 24"/>
            <p:cNvSpPr>
              <a:spLocks/>
            </p:cNvSpPr>
            <p:nvPr/>
          </p:nvSpPr>
          <p:spPr bwMode="auto">
            <a:xfrm>
              <a:off x="2521230" y="1015347"/>
              <a:ext cx="1839913" cy="1836737"/>
            </a:xfrm>
            <a:custGeom>
              <a:avLst/>
              <a:gdLst>
                <a:gd name="T0" fmla="*/ 588 w 14003"/>
                <a:gd name="T1" fmla="*/ 0 h 14003"/>
                <a:gd name="T2" fmla="*/ 0 w 14003"/>
                <a:gd name="T3" fmla="*/ 588 h 14003"/>
                <a:gd name="T4" fmla="*/ 0 w 14003"/>
                <a:gd name="T5" fmla="*/ 13415 h 14003"/>
                <a:gd name="T6" fmla="*/ 588 w 14003"/>
                <a:gd name="T7" fmla="*/ 14003 h 14003"/>
                <a:gd name="T8" fmla="*/ 13415 w 14003"/>
                <a:gd name="T9" fmla="*/ 14003 h 14003"/>
                <a:gd name="T10" fmla="*/ 14003 w 14003"/>
                <a:gd name="T11" fmla="*/ 13415 h 14003"/>
                <a:gd name="T12" fmla="*/ 14003 w 14003"/>
                <a:gd name="T13" fmla="*/ 588 h 14003"/>
                <a:gd name="T14" fmla="*/ 13415 w 14003"/>
                <a:gd name="T15" fmla="*/ 0 h 14003"/>
                <a:gd name="T16" fmla="*/ 588 w 14003"/>
                <a:gd name="T17" fmla="*/ 0 h 140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003" h="14003">
                  <a:moveTo>
                    <a:pt x="588" y="0"/>
                  </a:moveTo>
                  <a:cubicBezTo>
                    <a:pt x="255" y="0"/>
                    <a:pt x="0" y="274"/>
                    <a:pt x="0" y="588"/>
                  </a:cubicBezTo>
                  <a:lnTo>
                    <a:pt x="0" y="13415"/>
                  </a:lnTo>
                  <a:cubicBezTo>
                    <a:pt x="0" y="13748"/>
                    <a:pt x="275" y="14003"/>
                    <a:pt x="588" y="14003"/>
                  </a:cubicBezTo>
                  <a:lnTo>
                    <a:pt x="13415" y="14003"/>
                  </a:lnTo>
                  <a:cubicBezTo>
                    <a:pt x="13748" y="14003"/>
                    <a:pt x="14003" y="13729"/>
                    <a:pt x="14003" y="13415"/>
                  </a:cubicBezTo>
                  <a:lnTo>
                    <a:pt x="14003" y="588"/>
                  </a:lnTo>
                  <a:cubicBezTo>
                    <a:pt x="14003" y="255"/>
                    <a:pt x="13729" y="0"/>
                    <a:pt x="13415" y="0"/>
                  </a:cubicBezTo>
                  <a:lnTo>
                    <a:pt x="588" y="0"/>
                  </a:lnTo>
                  <a:close/>
                </a:path>
              </a:pathLst>
            </a:custGeom>
            <a:solidFill>
              <a:srgbClr val="FFFFFF"/>
            </a:solidFill>
            <a:ln w="0">
              <a:noFill/>
              <a:prstDash val="solid"/>
              <a:round/>
              <a:headEnd/>
              <a:tailEnd/>
            </a:ln>
          </p:spPr>
          <p:txBody>
            <a:bodyPr vert="horz" wrap="square" lIns="67232" tIns="33616" rIns="67232" bIns="33616" numCol="1" anchor="t" anchorCtr="0" compatLnSpc="1">
              <a:prstTxWarp prst="textNoShape">
                <a:avLst/>
              </a:prstTxWarp>
            </a:bodyPr>
            <a:lstStyle/>
            <a:p>
              <a:pPr defTabSz="685775"/>
              <a:endParaRPr lang="en-US" sz="1324">
                <a:latin typeface="Segoe UI"/>
              </a:endParaRPr>
            </a:p>
          </p:txBody>
        </p:sp>
        <p:sp>
          <p:nvSpPr>
            <p:cNvPr id="39" name="Freeform 25"/>
            <p:cNvSpPr>
              <a:spLocks/>
            </p:cNvSpPr>
            <p:nvPr/>
          </p:nvSpPr>
          <p:spPr bwMode="auto">
            <a:xfrm>
              <a:off x="3046693" y="1288397"/>
              <a:ext cx="792163" cy="1311275"/>
            </a:xfrm>
            <a:custGeom>
              <a:avLst/>
              <a:gdLst>
                <a:gd name="T0" fmla="*/ 5836 w 6031"/>
                <a:gd name="T1" fmla="*/ 3721 h 10008"/>
                <a:gd name="T2" fmla="*/ 3348 w 6031"/>
                <a:gd name="T3" fmla="*/ 3721 h 10008"/>
                <a:gd name="T4" fmla="*/ 4386 w 6031"/>
                <a:gd name="T5" fmla="*/ 255 h 10008"/>
                <a:gd name="T6" fmla="*/ 4288 w 6031"/>
                <a:gd name="T7" fmla="*/ 20 h 10008"/>
                <a:gd name="T8" fmla="*/ 4210 w 6031"/>
                <a:gd name="T9" fmla="*/ 0 h 10008"/>
                <a:gd name="T10" fmla="*/ 4053 w 6031"/>
                <a:gd name="T11" fmla="*/ 78 h 10008"/>
                <a:gd name="T12" fmla="*/ 39 w 6031"/>
                <a:gd name="T13" fmla="*/ 5934 h 10008"/>
                <a:gd name="T14" fmla="*/ 19 w 6031"/>
                <a:gd name="T15" fmla="*/ 6130 h 10008"/>
                <a:gd name="T16" fmla="*/ 195 w 6031"/>
                <a:gd name="T17" fmla="*/ 6228 h 10008"/>
                <a:gd name="T18" fmla="*/ 2604 w 6031"/>
                <a:gd name="T19" fmla="*/ 6228 h 10008"/>
                <a:gd name="T20" fmla="*/ 1527 w 6031"/>
                <a:gd name="T21" fmla="*/ 9753 h 10008"/>
                <a:gd name="T22" fmla="*/ 1625 w 6031"/>
                <a:gd name="T23" fmla="*/ 9988 h 10008"/>
                <a:gd name="T24" fmla="*/ 1703 w 6031"/>
                <a:gd name="T25" fmla="*/ 10008 h 10008"/>
                <a:gd name="T26" fmla="*/ 1860 w 6031"/>
                <a:gd name="T27" fmla="*/ 9929 h 10008"/>
                <a:gd name="T28" fmla="*/ 5992 w 6031"/>
                <a:gd name="T29" fmla="*/ 4015 h 10008"/>
                <a:gd name="T30" fmla="*/ 6031 w 6031"/>
                <a:gd name="T31" fmla="*/ 3897 h 10008"/>
                <a:gd name="T32" fmla="*/ 5836 w 6031"/>
                <a:gd name="T33" fmla="*/ 3721 h 100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031" h="10008">
                  <a:moveTo>
                    <a:pt x="5836" y="3721"/>
                  </a:moveTo>
                  <a:lnTo>
                    <a:pt x="3348" y="3721"/>
                  </a:lnTo>
                  <a:lnTo>
                    <a:pt x="4386" y="255"/>
                  </a:lnTo>
                  <a:cubicBezTo>
                    <a:pt x="4406" y="157"/>
                    <a:pt x="4367" y="59"/>
                    <a:pt x="4288" y="20"/>
                  </a:cubicBezTo>
                  <a:cubicBezTo>
                    <a:pt x="4269" y="0"/>
                    <a:pt x="4230" y="0"/>
                    <a:pt x="4210" y="0"/>
                  </a:cubicBezTo>
                  <a:cubicBezTo>
                    <a:pt x="4151" y="0"/>
                    <a:pt x="4093" y="39"/>
                    <a:pt x="4053" y="78"/>
                  </a:cubicBezTo>
                  <a:lnTo>
                    <a:pt x="39" y="5934"/>
                  </a:lnTo>
                  <a:cubicBezTo>
                    <a:pt x="0" y="5993"/>
                    <a:pt x="0" y="6071"/>
                    <a:pt x="19" y="6130"/>
                  </a:cubicBezTo>
                  <a:cubicBezTo>
                    <a:pt x="58" y="6189"/>
                    <a:pt x="117" y="6228"/>
                    <a:pt x="195" y="6228"/>
                  </a:cubicBezTo>
                  <a:lnTo>
                    <a:pt x="2604" y="6228"/>
                  </a:lnTo>
                  <a:lnTo>
                    <a:pt x="1527" y="9753"/>
                  </a:lnTo>
                  <a:cubicBezTo>
                    <a:pt x="1508" y="9851"/>
                    <a:pt x="1547" y="9949"/>
                    <a:pt x="1625" y="9988"/>
                  </a:cubicBezTo>
                  <a:cubicBezTo>
                    <a:pt x="1645" y="10008"/>
                    <a:pt x="1684" y="10008"/>
                    <a:pt x="1703" y="10008"/>
                  </a:cubicBezTo>
                  <a:cubicBezTo>
                    <a:pt x="1762" y="10008"/>
                    <a:pt x="1821" y="9968"/>
                    <a:pt x="1860" y="9929"/>
                  </a:cubicBezTo>
                  <a:lnTo>
                    <a:pt x="5992" y="4015"/>
                  </a:lnTo>
                  <a:cubicBezTo>
                    <a:pt x="6012" y="3976"/>
                    <a:pt x="6031" y="3936"/>
                    <a:pt x="6031" y="3897"/>
                  </a:cubicBezTo>
                  <a:cubicBezTo>
                    <a:pt x="6031" y="3799"/>
                    <a:pt x="5933" y="3721"/>
                    <a:pt x="5836" y="3721"/>
                  </a:cubicBezTo>
                  <a:close/>
                </a:path>
              </a:pathLst>
            </a:custGeom>
            <a:solidFill>
              <a:srgbClr val="59B4D9"/>
            </a:solidFill>
            <a:ln w="0">
              <a:noFill/>
              <a:prstDash val="solid"/>
              <a:round/>
              <a:headEnd/>
              <a:tailEnd/>
            </a:ln>
          </p:spPr>
          <p:txBody>
            <a:bodyPr vert="horz" wrap="square" lIns="67232" tIns="33616" rIns="67232" bIns="33616" numCol="1" anchor="t" anchorCtr="0" compatLnSpc="1">
              <a:prstTxWarp prst="textNoShape">
                <a:avLst/>
              </a:prstTxWarp>
            </a:bodyPr>
            <a:lstStyle/>
            <a:p>
              <a:pPr defTabSz="685775"/>
              <a:endParaRPr lang="en-US" sz="1324">
                <a:latin typeface="Segoe UI"/>
              </a:endParaRPr>
            </a:p>
          </p:txBody>
        </p:sp>
      </p:grpSp>
    </p:spTree>
    <p:extLst>
      <p:ext uri="{BB962C8B-B14F-4D97-AF65-F5344CB8AC3E}">
        <p14:creationId xmlns:p14="http://schemas.microsoft.com/office/powerpoint/2010/main" val="24946501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763EBC-E070-4C3B-A2AC-6A7DEFE42FB4}"/>
              </a:ext>
            </a:extLst>
          </p:cNvPr>
          <p:cNvSpPr>
            <a:spLocks noGrp="1"/>
          </p:cNvSpPr>
          <p:nvPr>
            <p:ph type="title"/>
          </p:nvPr>
        </p:nvSpPr>
        <p:spPr>
          <a:xfrm>
            <a:off x="677334" y="609600"/>
            <a:ext cx="9267944" cy="700726"/>
          </a:xfrm>
        </p:spPr>
        <p:txBody>
          <a:bodyPr>
            <a:normAutofit fontScale="90000"/>
          </a:bodyPr>
          <a:lstStyle/>
          <a:p>
            <a:r>
              <a:rPr lang="en-US" b="1" dirty="0">
                <a:solidFill>
                  <a:schemeClr val="tx1"/>
                </a:solidFill>
                <a:latin typeface="Verdana" panose="020B0604030504040204" pitchFamily="34" charset="0"/>
                <a:ea typeface="Verdana" panose="020B0604030504040204" pitchFamily="34" charset="0"/>
                <a:cs typeface="Verdana" panose="020B0604030504040204" pitchFamily="34" charset="0"/>
              </a:rPr>
              <a:t>Azure Data Lake Storage Gen 1</a:t>
            </a:r>
          </a:p>
        </p:txBody>
      </p:sp>
      <p:pic>
        <p:nvPicPr>
          <p:cNvPr id="6" name="Picture 5">
            <a:extLst>
              <a:ext uri="{FF2B5EF4-FFF2-40B4-BE49-F238E27FC236}">
                <a16:creationId xmlns:a16="http://schemas.microsoft.com/office/drawing/2014/main" id="{266EF163-91DC-4EAD-B541-7A2696F0CA5C}"/>
              </a:ext>
            </a:extLst>
          </p:cNvPr>
          <p:cNvPicPr>
            <a:picLocks noChangeAspect="1"/>
          </p:cNvPicPr>
          <p:nvPr/>
        </p:nvPicPr>
        <p:blipFill rotWithShape="1">
          <a:blip r:embed="rId2"/>
          <a:srcRect l="15195" t="22371" r="12406" b="16121"/>
          <a:stretch/>
        </p:blipFill>
        <p:spPr>
          <a:xfrm>
            <a:off x="1149079" y="1723133"/>
            <a:ext cx="8559163" cy="4088352"/>
          </a:xfrm>
          <a:prstGeom prst="rect">
            <a:avLst/>
          </a:prstGeom>
        </p:spPr>
      </p:pic>
      <p:pic>
        <p:nvPicPr>
          <p:cNvPr id="4" name="Picture 3">
            <a:extLst>
              <a:ext uri="{FF2B5EF4-FFF2-40B4-BE49-F238E27FC236}">
                <a16:creationId xmlns:a16="http://schemas.microsoft.com/office/drawing/2014/main" id="{48515E3C-647C-DD4A-B2C7-63CB67F4AAD3}"/>
              </a:ext>
            </a:extLst>
          </p:cNvPr>
          <p:cNvPicPr>
            <a:picLocks noChangeAspect="1"/>
          </p:cNvPicPr>
          <p:nvPr/>
        </p:nvPicPr>
        <p:blipFill>
          <a:blip r:embed="rId3"/>
          <a:stretch>
            <a:fillRect/>
          </a:stretch>
        </p:blipFill>
        <p:spPr>
          <a:xfrm>
            <a:off x="5428659" y="4604512"/>
            <a:ext cx="3760361" cy="516128"/>
          </a:xfrm>
          <a:prstGeom prst="rect">
            <a:avLst/>
          </a:prstGeom>
        </p:spPr>
      </p:pic>
    </p:spTree>
    <p:extLst>
      <p:ext uri="{BB962C8B-B14F-4D97-AF65-F5344CB8AC3E}">
        <p14:creationId xmlns:p14="http://schemas.microsoft.com/office/powerpoint/2010/main" val="20624730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3DA712-9148-4E45-9089-6A9EE52838C6}"/>
              </a:ext>
            </a:extLst>
          </p:cNvPr>
          <p:cNvSpPr>
            <a:spLocks noGrp="1"/>
          </p:cNvSpPr>
          <p:nvPr>
            <p:ph type="title"/>
          </p:nvPr>
        </p:nvSpPr>
        <p:spPr>
          <a:xfrm>
            <a:off x="677333" y="609600"/>
            <a:ext cx="8966287" cy="559324"/>
          </a:xfrm>
        </p:spPr>
        <p:txBody>
          <a:bodyPr>
            <a:normAutofit fontScale="90000"/>
          </a:bodyPr>
          <a:lstStyle/>
          <a:p>
            <a:r>
              <a:rPr lang="en-US" b="1" dirty="0">
                <a:solidFill>
                  <a:schemeClr val="tx1"/>
                </a:solidFill>
                <a:latin typeface="Verdana" panose="020B0604030504040204" pitchFamily="34" charset="0"/>
                <a:ea typeface="Verdana" panose="020B0604030504040204" pitchFamily="34" charset="0"/>
                <a:cs typeface="Verdana" panose="020B0604030504040204" pitchFamily="34" charset="0"/>
              </a:rPr>
              <a:t>ADLS Gen1 + BLOB = ADLS Gen 2</a:t>
            </a:r>
          </a:p>
        </p:txBody>
      </p:sp>
      <p:graphicFrame>
        <p:nvGraphicFramePr>
          <p:cNvPr id="4" name="Table 3">
            <a:extLst>
              <a:ext uri="{FF2B5EF4-FFF2-40B4-BE49-F238E27FC236}">
                <a16:creationId xmlns:a16="http://schemas.microsoft.com/office/drawing/2014/main" id="{3C9B6A70-FE8D-4685-92C5-EB18304D50DF}"/>
              </a:ext>
            </a:extLst>
          </p:cNvPr>
          <p:cNvGraphicFramePr>
            <a:graphicFrameLocks noGrp="1"/>
          </p:cNvGraphicFramePr>
          <p:nvPr/>
        </p:nvGraphicFramePr>
        <p:xfrm>
          <a:off x="1385739" y="1832187"/>
          <a:ext cx="9666575" cy="4038526"/>
        </p:xfrm>
        <a:graphic>
          <a:graphicData uri="http://schemas.openxmlformats.org/drawingml/2006/table">
            <a:tbl>
              <a:tblPr firstRow="1" bandRow="1">
                <a:tableStyleId>{5C22544A-7EE6-4342-B048-85BDC9FD1C3A}</a:tableStyleId>
              </a:tblPr>
              <a:tblGrid>
                <a:gridCol w="4320434">
                  <a:extLst>
                    <a:ext uri="{9D8B030D-6E8A-4147-A177-3AD203B41FA5}">
                      <a16:colId xmlns:a16="http://schemas.microsoft.com/office/drawing/2014/main" val="509533741"/>
                    </a:ext>
                  </a:extLst>
                </a:gridCol>
                <a:gridCol w="1906075">
                  <a:extLst>
                    <a:ext uri="{9D8B030D-6E8A-4147-A177-3AD203B41FA5}">
                      <a16:colId xmlns:a16="http://schemas.microsoft.com/office/drawing/2014/main" val="668389762"/>
                    </a:ext>
                  </a:extLst>
                </a:gridCol>
                <a:gridCol w="1601636">
                  <a:extLst>
                    <a:ext uri="{9D8B030D-6E8A-4147-A177-3AD203B41FA5}">
                      <a16:colId xmlns:a16="http://schemas.microsoft.com/office/drawing/2014/main" val="3026767707"/>
                    </a:ext>
                  </a:extLst>
                </a:gridCol>
                <a:gridCol w="1838430">
                  <a:extLst>
                    <a:ext uri="{9D8B030D-6E8A-4147-A177-3AD203B41FA5}">
                      <a16:colId xmlns:a16="http://schemas.microsoft.com/office/drawing/2014/main" val="797337708"/>
                    </a:ext>
                  </a:extLst>
                </a:gridCol>
              </a:tblGrid>
              <a:tr h="864418">
                <a:tc>
                  <a:txBody>
                    <a:bodyPr/>
                    <a:lstStyle/>
                    <a:p>
                      <a:r>
                        <a:rPr lang="en-US" dirty="0">
                          <a:latin typeface="Verdana" panose="020B0604030504040204" pitchFamily="34" charset="0"/>
                          <a:ea typeface="Verdana" panose="020B0604030504040204" pitchFamily="34" charset="0"/>
                          <a:cs typeface="Verdana" panose="020B0604030504040204" pitchFamily="34" charset="0"/>
                        </a:rPr>
                        <a:t>Use</a:t>
                      </a:r>
                    </a:p>
                  </a:txBody>
                  <a:tcPr/>
                </a:tc>
                <a:tc>
                  <a:txBody>
                    <a:bodyPr/>
                    <a:lstStyle/>
                    <a:p>
                      <a:r>
                        <a:rPr lang="en-US" dirty="0">
                          <a:solidFill>
                            <a:schemeClr val="tx1"/>
                          </a:solidFill>
                          <a:latin typeface="Verdana" panose="020B0604030504040204" pitchFamily="34" charset="0"/>
                          <a:ea typeface="Verdana" panose="020B0604030504040204" pitchFamily="34" charset="0"/>
                          <a:cs typeface="Verdana" panose="020B0604030504040204" pitchFamily="34" charset="0"/>
                        </a:rPr>
                        <a:t>Data Lake Store</a:t>
                      </a:r>
                    </a:p>
                  </a:txBody>
                  <a:tcPr/>
                </a:tc>
                <a:tc>
                  <a:txBody>
                    <a:bodyPr/>
                    <a:lstStyle/>
                    <a:p>
                      <a:r>
                        <a:rPr lang="en-US" dirty="0">
                          <a:solidFill>
                            <a:schemeClr val="tx1"/>
                          </a:solidFill>
                          <a:latin typeface="Verdana" panose="020B0604030504040204" pitchFamily="34" charset="0"/>
                          <a:ea typeface="Verdana" panose="020B0604030504040204" pitchFamily="34" charset="0"/>
                          <a:cs typeface="Verdana" panose="020B0604030504040204" pitchFamily="34" charset="0"/>
                        </a:rPr>
                        <a:t>Blob Storage</a:t>
                      </a:r>
                    </a:p>
                  </a:txBody>
                  <a:tcPr/>
                </a:tc>
                <a:tc>
                  <a:txBody>
                    <a:bodyPr/>
                    <a:lstStyle/>
                    <a:p>
                      <a:r>
                        <a:rPr lang="en-US" dirty="0">
                          <a:solidFill>
                            <a:schemeClr val="tx1"/>
                          </a:solidFill>
                          <a:latin typeface="Verdana" panose="020B0604030504040204" pitchFamily="34" charset="0"/>
                          <a:ea typeface="Verdana" panose="020B0604030504040204" pitchFamily="34" charset="0"/>
                          <a:cs typeface="Verdana" panose="020B0604030504040204" pitchFamily="34" charset="0"/>
                        </a:rPr>
                        <a:t>Data Lake Gen 2</a:t>
                      </a:r>
                    </a:p>
                  </a:txBody>
                  <a:tcPr/>
                </a:tc>
                <a:extLst>
                  <a:ext uri="{0D108BD9-81ED-4DB2-BD59-A6C34878D82A}">
                    <a16:rowId xmlns:a16="http://schemas.microsoft.com/office/drawing/2014/main" val="4169015121"/>
                  </a:ext>
                </a:extLst>
              </a:tr>
              <a:tr h="793527">
                <a:tc>
                  <a:txBody>
                    <a:bodyPr/>
                    <a:lstStyle/>
                    <a:p>
                      <a:r>
                        <a:rPr lang="en-US" b="1" dirty="0">
                          <a:latin typeface="Verdana" panose="020B0604030504040204" pitchFamily="34" charset="0"/>
                          <a:ea typeface="Verdana" panose="020B0604030504040204" pitchFamily="34" charset="0"/>
                          <a:cs typeface="Verdana" panose="020B0604030504040204" pitchFamily="34" charset="0"/>
                        </a:rPr>
                        <a:t>Hot/Cold Storage Tiers</a:t>
                      </a:r>
                    </a:p>
                  </a:txBody>
                  <a:tcPr/>
                </a:tc>
                <a:tc>
                  <a:txBody>
                    <a:bodyPr/>
                    <a:lstStyle/>
                    <a:p>
                      <a:r>
                        <a:rPr lang="en-US" dirty="0">
                          <a:solidFill>
                            <a:srgbClr val="FF0000"/>
                          </a:solidFill>
                          <a:latin typeface="Verdana" panose="020B0604030504040204" pitchFamily="34" charset="0"/>
                          <a:ea typeface="Verdana" panose="020B0604030504040204" pitchFamily="34" charset="0"/>
                          <a:cs typeface="Verdana" panose="020B0604030504040204" pitchFamily="34" charset="0"/>
                        </a:rPr>
                        <a:t>No</a:t>
                      </a:r>
                    </a:p>
                  </a:txBody>
                  <a:tcPr/>
                </a:tc>
                <a:tc>
                  <a:txBody>
                    <a:bodyPr/>
                    <a:lstStyle/>
                    <a:p>
                      <a:r>
                        <a:rPr lang="en-US" dirty="0">
                          <a:solidFill>
                            <a:srgbClr val="00B050"/>
                          </a:solidFill>
                          <a:latin typeface="Verdana" panose="020B0604030504040204" pitchFamily="34" charset="0"/>
                          <a:ea typeface="Verdana" panose="020B0604030504040204" pitchFamily="34" charset="0"/>
                          <a:cs typeface="Verdana" panose="020B0604030504040204" pitchFamily="34" charset="0"/>
                        </a:rPr>
                        <a:t>Yes</a:t>
                      </a:r>
                    </a:p>
                  </a:txBody>
                  <a:tcPr/>
                </a:tc>
                <a:tc>
                  <a:txBody>
                    <a:bodyPr/>
                    <a:lstStyle/>
                    <a:p>
                      <a:r>
                        <a:rPr lang="en-US" dirty="0">
                          <a:solidFill>
                            <a:srgbClr val="00B050"/>
                          </a:solidFill>
                          <a:latin typeface="Verdana" panose="020B0604030504040204" pitchFamily="34" charset="0"/>
                          <a:ea typeface="Verdana" panose="020B0604030504040204" pitchFamily="34" charset="0"/>
                          <a:cs typeface="Verdana" panose="020B0604030504040204" pitchFamily="34" charset="0"/>
                        </a:rPr>
                        <a:t>Yes</a:t>
                      </a:r>
                    </a:p>
                  </a:txBody>
                  <a:tcPr/>
                </a:tc>
                <a:extLst>
                  <a:ext uri="{0D108BD9-81ED-4DB2-BD59-A6C34878D82A}">
                    <a16:rowId xmlns:a16="http://schemas.microsoft.com/office/drawing/2014/main" val="2766474"/>
                  </a:ext>
                </a:extLst>
              </a:tr>
              <a:tr h="793527">
                <a:tc>
                  <a:txBody>
                    <a:bodyPr/>
                    <a:lstStyle/>
                    <a:p>
                      <a:r>
                        <a:rPr lang="en-US" b="1" dirty="0">
                          <a:latin typeface="Verdana" panose="020B0604030504040204" pitchFamily="34" charset="0"/>
                          <a:ea typeface="Verdana" panose="020B0604030504040204" pitchFamily="34" charset="0"/>
                          <a:cs typeface="Verdana" panose="020B0604030504040204" pitchFamily="34" charset="0"/>
                        </a:rPr>
                        <a:t>Redundant Storage</a:t>
                      </a:r>
                    </a:p>
                  </a:txBody>
                  <a:tcPr/>
                </a:tc>
                <a:tc>
                  <a:txBody>
                    <a:bodyPr/>
                    <a:lstStyle/>
                    <a:p>
                      <a:r>
                        <a:rPr lang="en-US" dirty="0">
                          <a:solidFill>
                            <a:srgbClr val="FF0000"/>
                          </a:solidFill>
                          <a:latin typeface="Verdana" panose="020B0604030504040204" pitchFamily="34" charset="0"/>
                          <a:ea typeface="Verdana" panose="020B0604030504040204" pitchFamily="34" charset="0"/>
                          <a:cs typeface="Verdana" panose="020B0604030504040204" pitchFamily="34" charset="0"/>
                        </a:rPr>
                        <a:t>No</a:t>
                      </a:r>
                    </a:p>
                  </a:txBody>
                  <a:tcPr/>
                </a:tc>
                <a:tc>
                  <a:txBody>
                    <a:bodyPr/>
                    <a:lstStyle/>
                    <a:p>
                      <a:r>
                        <a:rPr lang="en-US" dirty="0">
                          <a:solidFill>
                            <a:srgbClr val="00B050"/>
                          </a:solidFill>
                          <a:latin typeface="Verdana" panose="020B0604030504040204" pitchFamily="34" charset="0"/>
                          <a:ea typeface="Verdana" panose="020B0604030504040204" pitchFamily="34" charset="0"/>
                          <a:cs typeface="Verdana" panose="020B0604030504040204" pitchFamily="34" charset="0"/>
                        </a:rPr>
                        <a:t>Yes</a:t>
                      </a:r>
                    </a:p>
                  </a:txBody>
                  <a:tcPr/>
                </a:tc>
                <a:tc>
                  <a:txBody>
                    <a:bodyPr/>
                    <a:lstStyle/>
                    <a:p>
                      <a:r>
                        <a:rPr lang="en-US" dirty="0">
                          <a:solidFill>
                            <a:srgbClr val="00B050"/>
                          </a:solidFill>
                          <a:latin typeface="Verdana" panose="020B0604030504040204" pitchFamily="34" charset="0"/>
                          <a:ea typeface="Verdana" panose="020B0604030504040204" pitchFamily="34" charset="0"/>
                          <a:cs typeface="Verdana" panose="020B0604030504040204" pitchFamily="34" charset="0"/>
                        </a:rPr>
                        <a:t>Yes</a:t>
                      </a:r>
                    </a:p>
                  </a:txBody>
                  <a:tcPr/>
                </a:tc>
                <a:extLst>
                  <a:ext uri="{0D108BD9-81ED-4DB2-BD59-A6C34878D82A}">
                    <a16:rowId xmlns:a16="http://schemas.microsoft.com/office/drawing/2014/main" val="1517161562"/>
                  </a:ext>
                </a:extLst>
              </a:tr>
              <a:tr h="793527">
                <a:tc>
                  <a:txBody>
                    <a:bodyPr/>
                    <a:lstStyle/>
                    <a:p>
                      <a:r>
                        <a:rPr lang="en-US" b="1" dirty="0">
                          <a:latin typeface="Verdana" panose="020B0604030504040204" pitchFamily="34" charset="0"/>
                          <a:ea typeface="Verdana" panose="020B0604030504040204" pitchFamily="34" charset="0"/>
                          <a:cs typeface="Verdana" panose="020B0604030504040204" pitchFamily="34" charset="0"/>
                        </a:rPr>
                        <a:t>AD Security</a:t>
                      </a:r>
                    </a:p>
                  </a:txBody>
                  <a:tcPr/>
                </a:tc>
                <a:tc>
                  <a:txBody>
                    <a:bodyPr/>
                    <a:lstStyle/>
                    <a:p>
                      <a:r>
                        <a:rPr lang="en-US" dirty="0">
                          <a:solidFill>
                            <a:srgbClr val="00B050"/>
                          </a:solidFill>
                          <a:latin typeface="Verdana" panose="020B0604030504040204" pitchFamily="34" charset="0"/>
                          <a:ea typeface="Verdana" panose="020B0604030504040204" pitchFamily="34" charset="0"/>
                          <a:cs typeface="Verdana" panose="020B0604030504040204" pitchFamily="34" charset="0"/>
                        </a:rPr>
                        <a:t>Yes</a:t>
                      </a:r>
                    </a:p>
                  </a:txBody>
                  <a:tcPr/>
                </a:tc>
                <a:tc>
                  <a:txBody>
                    <a:bodyPr/>
                    <a:lstStyle/>
                    <a:p>
                      <a:r>
                        <a:rPr lang="en-US" dirty="0">
                          <a:solidFill>
                            <a:srgbClr val="FF0000"/>
                          </a:solidFill>
                          <a:latin typeface="Verdana" panose="020B0604030504040204" pitchFamily="34" charset="0"/>
                          <a:ea typeface="Verdana" panose="020B0604030504040204" pitchFamily="34" charset="0"/>
                          <a:cs typeface="Verdana" panose="020B0604030504040204" pitchFamily="34" charset="0"/>
                        </a:rPr>
                        <a:t>No</a:t>
                      </a:r>
                    </a:p>
                  </a:txBody>
                  <a:tcPr/>
                </a:tc>
                <a:tc>
                  <a:txBody>
                    <a:bodyPr/>
                    <a:lstStyle/>
                    <a:p>
                      <a:r>
                        <a:rPr lang="en-US" dirty="0">
                          <a:solidFill>
                            <a:srgbClr val="00B050"/>
                          </a:solidFill>
                          <a:latin typeface="Verdana" panose="020B0604030504040204" pitchFamily="34" charset="0"/>
                          <a:ea typeface="Verdana" panose="020B0604030504040204" pitchFamily="34" charset="0"/>
                          <a:cs typeface="Verdana" panose="020B0604030504040204" pitchFamily="34" charset="0"/>
                        </a:rPr>
                        <a:t>Yes</a:t>
                      </a:r>
                    </a:p>
                  </a:txBody>
                  <a:tcPr/>
                </a:tc>
                <a:extLst>
                  <a:ext uri="{0D108BD9-81ED-4DB2-BD59-A6C34878D82A}">
                    <a16:rowId xmlns:a16="http://schemas.microsoft.com/office/drawing/2014/main" val="3995148524"/>
                  </a:ext>
                </a:extLst>
              </a:tr>
              <a:tr h="793527">
                <a:tc>
                  <a:txBody>
                    <a:bodyPr/>
                    <a:lstStyle/>
                    <a:p>
                      <a:r>
                        <a:rPr lang="en-US" b="1" dirty="0">
                          <a:latin typeface="Verdana" panose="020B0604030504040204" pitchFamily="34" charset="0"/>
                          <a:ea typeface="Verdana" panose="020B0604030504040204" pitchFamily="34" charset="0"/>
                          <a:cs typeface="Verdana" panose="020B0604030504040204" pitchFamily="34" charset="0"/>
                        </a:rPr>
                        <a:t>HDFS Compatible</a:t>
                      </a:r>
                    </a:p>
                  </a:txBody>
                  <a:tcPr/>
                </a:tc>
                <a:tc>
                  <a:txBody>
                    <a:bodyPr/>
                    <a:lstStyle/>
                    <a:p>
                      <a:r>
                        <a:rPr lang="en-US" dirty="0">
                          <a:solidFill>
                            <a:srgbClr val="00B050"/>
                          </a:solidFill>
                          <a:latin typeface="Verdana" panose="020B0604030504040204" pitchFamily="34" charset="0"/>
                          <a:ea typeface="Verdana" panose="020B0604030504040204" pitchFamily="34" charset="0"/>
                          <a:cs typeface="Verdana" panose="020B0604030504040204" pitchFamily="34" charset="0"/>
                        </a:rPr>
                        <a:t>Yes</a:t>
                      </a:r>
                    </a:p>
                  </a:txBody>
                  <a:tcPr/>
                </a:tc>
                <a:tc>
                  <a:txBody>
                    <a:bodyPr/>
                    <a:lstStyle/>
                    <a:p>
                      <a:r>
                        <a:rPr lang="en-US" dirty="0">
                          <a:solidFill>
                            <a:srgbClr val="FF0000"/>
                          </a:solidFill>
                          <a:latin typeface="Verdana" panose="020B0604030504040204" pitchFamily="34" charset="0"/>
                          <a:ea typeface="Verdana" panose="020B0604030504040204" pitchFamily="34" charset="0"/>
                          <a:cs typeface="Verdana" panose="020B0604030504040204" pitchFamily="34" charset="0"/>
                        </a:rPr>
                        <a:t>No</a:t>
                      </a:r>
                    </a:p>
                  </a:txBody>
                  <a:tcPr/>
                </a:tc>
                <a:tc>
                  <a:txBody>
                    <a:bodyPr/>
                    <a:lstStyle/>
                    <a:p>
                      <a:r>
                        <a:rPr lang="en-US" dirty="0">
                          <a:solidFill>
                            <a:srgbClr val="00B050"/>
                          </a:solidFill>
                          <a:latin typeface="Verdana" panose="020B0604030504040204" pitchFamily="34" charset="0"/>
                          <a:ea typeface="Verdana" panose="020B0604030504040204" pitchFamily="34" charset="0"/>
                          <a:cs typeface="Verdana" panose="020B0604030504040204" pitchFamily="34" charset="0"/>
                        </a:rPr>
                        <a:t>Yes</a:t>
                      </a:r>
                    </a:p>
                  </a:txBody>
                  <a:tcPr/>
                </a:tc>
                <a:extLst>
                  <a:ext uri="{0D108BD9-81ED-4DB2-BD59-A6C34878D82A}">
                    <a16:rowId xmlns:a16="http://schemas.microsoft.com/office/drawing/2014/main" val="375200720"/>
                  </a:ext>
                </a:extLst>
              </a:tr>
            </a:tbl>
          </a:graphicData>
        </a:graphic>
      </p:graphicFrame>
    </p:spTree>
    <p:extLst>
      <p:ext uri="{BB962C8B-B14F-4D97-AF65-F5344CB8AC3E}">
        <p14:creationId xmlns:p14="http://schemas.microsoft.com/office/powerpoint/2010/main" val="32309974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336A0D-AD71-4AFD-B8C9-75D9299DD4EA}"/>
              </a:ext>
            </a:extLst>
          </p:cNvPr>
          <p:cNvSpPr>
            <a:spLocks noGrp="1"/>
          </p:cNvSpPr>
          <p:nvPr>
            <p:ph type="title"/>
          </p:nvPr>
        </p:nvSpPr>
        <p:spPr>
          <a:xfrm>
            <a:off x="677334" y="609600"/>
            <a:ext cx="10078650" cy="663019"/>
          </a:xfrm>
        </p:spPr>
        <p:txBody>
          <a:bodyPr>
            <a:normAutofit/>
          </a:bodyPr>
          <a:lstStyle/>
          <a:p>
            <a:r>
              <a:rPr lang="en-US" sz="3200" b="1" dirty="0">
                <a:solidFill>
                  <a:schemeClr val="tx1"/>
                </a:solidFill>
                <a:latin typeface="Verdana" panose="020B0604030504040204" pitchFamily="34" charset="0"/>
                <a:ea typeface="Verdana" panose="020B0604030504040204" pitchFamily="34" charset="0"/>
                <a:cs typeface="Verdana" panose="020B0604030504040204" pitchFamily="34" charset="0"/>
              </a:rPr>
              <a:t>ADLS Gen1 + BLOB = ADLS Gen2</a:t>
            </a:r>
          </a:p>
        </p:txBody>
      </p:sp>
      <p:pic>
        <p:nvPicPr>
          <p:cNvPr id="4" name="Content Placeholder 3">
            <a:extLst>
              <a:ext uri="{FF2B5EF4-FFF2-40B4-BE49-F238E27FC236}">
                <a16:creationId xmlns:a16="http://schemas.microsoft.com/office/drawing/2014/main" id="{DDBE476A-4F5A-404B-A956-1167604D3B78}"/>
              </a:ext>
            </a:extLst>
          </p:cNvPr>
          <p:cNvPicPr>
            <a:picLocks noGrp="1" noChangeAspect="1"/>
          </p:cNvPicPr>
          <p:nvPr>
            <p:ph idx="1"/>
          </p:nvPr>
        </p:nvPicPr>
        <p:blipFill>
          <a:blip r:embed="rId2"/>
          <a:stretch>
            <a:fillRect/>
          </a:stretch>
        </p:blipFill>
        <p:spPr>
          <a:xfrm>
            <a:off x="1651806" y="1606772"/>
            <a:ext cx="7389651" cy="4158127"/>
          </a:xfrm>
          <a:prstGeom prst="rect">
            <a:avLst/>
          </a:prstGeom>
        </p:spPr>
      </p:pic>
    </p:spTree>
    <p:extLst>
      <p:ext uri="{BB962C8B-B14F-4D97-AF65-F5344CB8AC3E}">
        <p14:creationId xmlns:p14="http://schemas.microsoft.com/office/powerpoint/2010/main" val="14124681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F4BBAE-9EC6-478F-9477-1F67C8BCDB65}"/>
              </a:ext>
            </a:extLst>
          </p:cNvPr>
          <p:cNvSpPr>
            <a:spLocks noGrp="1"/>
          </p:cNvSpPr>
          <p:nvPr>
            <p:ph type="title"/>
          </p:nvPr>
        </p:nvSpPr>
        <p:spPr>
          <a:xfrm>
            <a:off x="1725930" y="2420379"/>
            <a:ext cx="8740142" cy="917880"/>
          </a:xfrm>
        </p:spPr>
        <p:txBody>
          <a:bodyPr/>
          <a:lstStyle/>
          <a:p>
            <a:r>
              <a:rPr lang="en-US"/>
              <a:t>Azure Data Lake Use Cases</a:t>
            </a:r>
            <a:endParaRPr lang="es-ES"/>
          </a:p>
        </p:txBody>
      </p:sp>
    </p:spTree>
    <p:extLst>
      <p:ext uri="{BB962C8B-B14F-4D97-AF65-F5344CB8AC3E}">
        <p14:creationId xmlns:p14="http://schemas.microsoft.com/office/powerpoint/2010/main" val="11699906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a:extLst>
              <a:ext uri="{28A0092B-C50C-407E-A947-70E740481C1C}">
                <a14:useLocalDpi xmlns:a14="http://schemas.microsoft.com/office/drawing/2010/main" val="0"/>
              </a:ext>
            </a:extLst>
          </a:blip>
          <a:stretch>
            <a:fillRect/>
          </a:stretch>
        </p:blipFill>
        <p:spPr>
          <a:xfrm>
            <a:off x="4399021" y="1960622"/>
            <a:ext cx="3393957" cy="339395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7" name="Round Same Side Corner Rectangle 16"/>
          <p:cNvSpPr/>
          <p:nvPr/>
        </p:nvSpPr>
        <p:spPr>
          <a:xfrm rot="10800000">
            <a:off x="4358954" y="4881282"/>
            <a:ext cx="3474092" cy="473296"/>
          </a:xfrm>
          <a:prstGeom prst="round2SameRect">
            <a:avLst>
              <a:gd name="adj1" fmla="val 50000"/>
              <a:gd name="adj2" fmla="val 0"/>
            </a:avLst>
          </a:prstGeom>
          <a:solidFill>
            <a:srgbClr val="000000">
              <a:alpha val="6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2" name="Rounded Rectangle 21"/>
          <p:cNvSpPr/>
          <p:nvPr/>
        </p:nvSpPr>
        <p:spPr>
          <a:xfrm>
            <a:off x="264459" y="5548141"/>
            <a:ext cx="11770659" cy="509471"/>
          </a:xfrm>
          <a:prstGeom prst="roundRect">
            <a:avLst/>
          </a:prstGeom>
          <a:solidFill>
            <a:srgbClr val="34AED7"/>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381005" indent="-381005">
              <a:buFont typeface="Arial" pitchFamily="34" charset="0"/>
              <a:buChar char="•"/>
            </a:pPr>
            <a:r>
              <a:rPr lang="en-US" sz="1400" dirty="0">
                <a:cs typeface="Calibri" pitchFamily="34" charset="0"/>
              </a:rPr>
              <a:t>You can see me on – </a:t>
            </a:r>
            <a:r>
              <a:rPr lang="en-US" sz="1400" dirty="0" err="1">
                <a:cs typeface="Calibri" pitchFamily="34" charset="0"/>
                <a:hlinkClick r:id="rId3"/>
              </a:rPr>
              <a:t>Sashankpappu.com</a:t>
            </a:r>
            <a:endParaRPr lang="en-US" sz="1400" dirty="0">
              <a:cs typeface="Calibri" pitchFamily="34" charset="0"/>
            </a:endParaRPr>
          </a:p>
        </p:txBody>
      </p:sp>
      <p:grpSp>
        <p:nvGrpSpPr>
          <p:cNvPr id="6" name="Group 5"/>
          <p:cNvGrpSpPr/>
          <p:nvPr/>
        </p:nvGrpSpPr>
        <p:grpSpPr>
          <a:xfrm>
            <a:off x="264457" y="889747"/>
            <a:ext cx="3177989" cy="819291"/>
            <a:chOff x="264457" y="1537220"/>
            <a:chExt cx="3177989" cy="819291"/>
          </a:xfrm>
        </p:grpSpPr>
        <p:sp>
          <p:nvSpPr>
            <p:cNvPr id="3" name="Round Same Side Corner Rectangle 2"/>
            <p:cNvSpPr/>
            <p:nvPr/>
          </p:nvSpPr>
          <p:spPr>
            <a:xfrm rot="16200000">
              <a:off x="1443806" y="357872"/>
              <a:ext cx="819291" cy="3177988"/>
            </a:xfrm>
            <a:prstGeom prst="round2SameRect">
              <a:avLst/>
            </a:prstGeom>
            <a:solidFill>
              <a:srgbClr val="ED8E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64457" y="1792978"/>
              <a:ext cx="3177988" cy="338554"/>
            </a:xfrm>
            <a:prstGeom prst="rect">
              <a:avLst/>
            </a:prstGeom>
          </p:spPr>
          <p:txBody>
            <a:bodyPr wrap="square">
              <a:spAutoFit/>
            </a:bodyPr>
            <a:lstStyle/>
            <a:p>
              <a:r>
                <a:rPr lang="en-US" sz="1600" b="1" dirty="0">
                  <a:solidFill>
                    <a:schemeClr val="bg1"/>
                  </a:solidFill>
                  <a:cs typeface="Calibri" pitchFamily="34" charset="0"/>
                </a:rPr>
                <a:t>Azure Data &amp; AI Specialist.</a:t>
              </a:r>
              <a:endParaRPr lang="en-US" sz="1600" i="1" dirty="0">
                <a:solidFill>
                  <a:schemeClr val="bg1"/>
                </a:solidFill>
                <a:cs typeface="Calibri" pitchFamily="34" charset="0"/>
              </a:endParaRPr>
            </a:p>
          </p:txBody>
        </p:sp>
      </p:grpSp>
      <p:grpSp>
        <p:nvGrpSpPr>
          <p:cNvPr id="9" name="Group 8"/>
          <p:cNvGrpSpPr/>
          <p:nvPr/>
        </p:nvGrpSpPr>
        <p:grpSpPr>
          <a:xfrm>
            <a:off x="3455702" y="889747"/>
            <a:ext cx="8592672" cy="819291"/>
            <a:chOff x="3455702" y="470647"/>
            <a:chExt cx="8592672" cy="819291"/>
          </a:xfrm>
        </p:grpSpPr>
        <p:sp>
          <p:nvSpPr>
            <p:cNvPr id="27" name="Round Same Side Corner Rectangle 26"/>
            <p:cNvSpPr/>
            <p:nvPr/>
          </p:nvSpPr>
          <p:spPr>
            <a:xfrm rot="5400000">
              <a:off x="7342392" y="-3416043"/>
              <a:ext cx="819291" cy="8592672"/>
            </a:xfrm>
            <a:prstGeom prst="round2Same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7" name="Rectangle 6"/>
            <p:cNvSpPr/>
            <p:nvPr/>
          </p:nvSpPr>
          <p:spPr>
            <a:xfrm>
              <a:off x="3556000" y="603294"/>
              <a:ext cx="8479119" cy="553998"/>
            </a:xfrm>
            <a:prstGeom prst="rect">
              <a:avLst/>
            </a:prstGeom>
          </p:spPr>
          <p:txBody>
            <a:bodyPr wrap="square">
              <a:spAutoFit/>
            </a:bodyPr>
            <a:lstStyle/>
            <a:p>
              <a:r>
                <a:rPr lang="en-US" sz="1500" i="1" dirty="0">
                  <a:solidFill>
                    <a:schemeClr val="bg1"/>
                  </a:solidFill>
                </a:rPr>
                <a:t>Certified from MIT on ‘Advanced Analytics and Big Data Challenges’. Technology Enthusiast and Data Specialist.  Certified Designer in Computer Vision</a:t>
              </a:r>
              <a:endParaRPr lang="en-US" sz="1500" i="1" dirty="0">
                <a:solidFill>
                  <a:schemeClr val="bg1"/>
                </a:solidFill>
                <a:cs typeface="Calibri" pitchFamily="34" charset="0"/>
              </a:endParaRPr>
            </a:p>
          </p:txBody>
        </p:sp>
      </p:grpSp>
      <p:sp>
        <p:nvSpPr>
          <p:cNvPr id="10" name="Rectangle 9"/>
          <p:cNvSpPr/>
          <p:nvPr/>
        </p:nvSpPr>
        <p:spPr>
          <a:xfrm>
            <a:off x="5264683" y="4933264"/>
            <a:ext cx="1662635" cy="369332"/>
          </a:xfrm>
          <a:prstGeom prst="rect">
            <a:avLst/>
          </a:prstGeom>
        </p:spPr>
        <p:txBody>
          <a:bodyPr wrap="none">
            <a:spAutoFit/>
          </a:bodyPr>
          <a:lstStyle/>
          <a:p>
            <a:pPr algn="ctr"/>
            <a:r>
              <a:rPr lang="en-US" dirty="0">
                <a:solidFill>
                  <a:schemeClr val="bg1"/>
                </a:solidFill>
              </a:rPr>
              <a:t>Sri Nag Sashank</a:t>
            </a:r>
          </a:p>
        </p:txBody>
      </p:sp>
      <p:grpSp>
        <p:nvGrpSpPr>
          <p:cNvPr id="11" name="Group 10"/>
          <p:cNvGrpSpPr/>
          <p:nvPr/>
        </p:nvGrpSpPr>
        <p:grpSpPr>
          <a:xfrm>
            <a:off x="264458" y="1874886"/>
            <a:ext cx="3957919" cy="1352857"/>
            <a:chOff x="264458" y="1874886"/>
            <a:chExt cx="3957919" cy="1352857"/>
          </a:xfrm>
        </p:grpSpPr>
        <p:sp>
          <p:nvSpPr>
            <p:cNvPr id="18" name="Rounded Rectangle 17"/>
            <p:cNvSpPr/>
            <p:nvPr/>
          </p:nvSpPr>
          <p:spPr>
            <a:xfrm>
              <a:off x="264459" y="1874888"/>
              <a:ext cx="3957918" cy="1352855"/>
            </a:xfrm>
            <a:prstGeom prst="roundRect">
              <a:avLst/>
            </a:prstGeom>
          </p:spPr>
          <p:style>
            <a:lnRef idx="2">
              <a:schemeClr val="accent1"/>
            </a:lnRef>
            <a:fillRef idx="1">
              <a:schemeClr val="lt1"/>
            </a:fillRef>
            <a:effectRef idx="0">
              <a:schemeClr val="accent1"/>
            </a:effectRef>
            <a:fontRef idx="minor">
              <a:schemeClr val="dk1"/>
            </a:fontRef>
          </p:style>
          <p:txBody>
            <a:bodyPr lIns="365760" rtlCol="0" anchor="ctr"/>
            <a:lstStyle/>
            <a:p>
              <a:r>
                <a:rPr lang="en-US" sz="1200" dirty="0"/>
                <a:t>• Microsoft Certified Power BI Developer.</a:t>
              </a:r>
              <a:br>
                <a:rPr lang="en-US" sz="1050" dirty="0"/>
              </a:br>
              <a:r>
                <a:rPr lang="en-US" sz="1200" dirty="0"/>
                <a:t>• Microsoft Certified Azure Machine Learning Developer from Microsoft Virtual Academy</a:t>
              </a:r>
              <a:br>
                <a:rPr lang="en-US" sz="1050" dirty="0"/>
              </a:br>
              <a:r>
                <a:rPr lang="en-US" sz="1200" dirty="0"/>
                <a:t>• Certified on Practical Data Analytics with Microsoft Cortana Intelligence Suite.</a:t>
              </a:r>
              <a:endParaRPr lang="en-US" sz="1050" b="1" dirty="0">
                <a:solidFill>
                  <a:sysClr val="windowText" lastClr="000000"/>
                </a:solidFill>
                <a:cs typeface="Calibri" pitchFamily="34" charset="0"/>
              </a:endParaRPr>
            </a:p>
          </p:txBody>
        </p:sp>
        <p:sp>
          <p:nvSpPr>
            <p:cNvPr id="2" name="Round Same Side Corner Rectangle 1"/>
            <p:cNvSpPr/>
            <p:nvPr/>
          </p:nvSpPr>
          <p:spPr>
            <a:xfrm rot="16200000">
              <a:off x="-239397" y="2378741"/>
              <a:ext cx="1352855" cy="345146"/>
            </a:xfrm>
            <a:prstGeom prst="round2SameRect">
              <a:avLst>
                <a:gd name="adj1" fmla="val 50000"/>
                <a:gd name="adj2" fmla="val 0"/>
              </a:avLst>
            </a:prstGeom>
            <a:solidFill>
              <a:srgbClr val="7F7F7F"/>
            </a:solidFill>
          </p:spPr>
          <p:style>
            <a:lnRef idx="2">
              <a:schemeClr val="accent1">
                <a:shade val="50000"/>
              </a:schemeClr>
            </a:lnRef>
            <a:fillRef idx="1">
              <a:schemeClr val="accent1"/>
            </a:fillRef>
            <a:effectRef idx="0">
              <a:schemeClr val="accent1"/>
            </a:effectRef>
            <a:fontRef idx="minor">
              <a:schemeClr val="lt1"/>
            </a:fontRef>
          </p:style>
          <p:txBody>
            <a:bodyPr lIns="0" tIns="0" rIns="0" bIns="91440" rtlCol="0" anchor="ctr"/>
            <a:lstStyle/>
            <a:p>
              <a:pPr algn="ctr"/>
              <a:r>
                <a:rPr lang="en-US" sz="1500" dirty="0"/>
                <a:t>Certifications</a:t>
              </a:r>
            </a:p>
          </p:txBody>
        </p:sp>
      </p:grpSp>
      <p:grpSp>
        <p:nvGrpSpPr>
          <p:cNvPr id="12" name="Group 11"/>
          <p:cNvGrpSpPr/>
          <p:nvPr/>
        </p:nvGrpSpPr>
        <p:grpSpPr>
          <a:xfrm>
            <a:off x="7965138" y="1874886"/>
            <a:ext cx="3957918" cy="1352857"/>
            <a:chOff x="7965138" y="1874886"/>
            <a:chExt cx="3957918" cy="1352857"/>
          </a:xfrm>
        </p:grpSpPr>
        <p:sp>
          <p:nvSpPr>
            <p:cNvPr id="19" name="Rounded Rectangle 18"/>
            <p:cNvSpPr/>
            <p:nvPr/>
          </p:nvSpPr>
          <p:spPr>
            <a:xfrm>
              <a:off x="7965138" y="1874888"/>
              <a:ext cx="3957918" cy="1352855"/>
            </a:xfrm>
            <a:prstGeom prst="roundRect">
              <a:avLst>
                <a:gd name="adj" fmla="val 14111"/>
              </a:avLst>
            </a:prstGeom>
          </p:spPr>
          <p:style>
            <a:lnRef idx="2">
              <a:schemeClr val="accent1"/>
            </a:lnRef>
            <a:fillRef idx="1">
              <a:schemeClr val="lt1"/>
            </a:fillRef>
            <a:effectRef idx="0">
              <a:schemeClr val="accent1"/>
            </a:effectRef>
            <a:fontRef idx="minor">
              <a:schemeClr val="dk1"/>
            </a:fontRef>
          </p:style>
          <p:txBody>
            <a:bodyPr lIns="182880" rtlCol="0" anchor="ctr"/>
            <a:lstStyle/>
            <a:p>
              <a:pPr marL="228600" indent="-228600">
                <a:buFont typeface="Arial" pitchFamily="34" charset="0"/>
                <a:buChar char="•"/>
              </a:pPr>
              <a:r>
                <a:rPr lang="en-US" sz="1400" dirty="0">
                  <a:cs typeface="Calibri" pitchFamily="34" charset="0"/>
                </a:rPr>
                <a:t>9+ years of total experience as Data Specialist and Data Engineer.</a:t>
              </a:r>
            </a:p>
          </p:txBody>
        </p:sp>
        <p:sp>
          <p:nvSpPr>
            <p:cNvPr id="23" name="Round Same Side Corner Rectangle 22"/>
            <p:cNvSpPr/>
            <p:nvPr/>
          </p:nvSpPr>
          <p:spPr>
            <a:xfrm rot="16200000">
              <a:off x="7461284" y="2378741"/>
              <a:ext cx="1352855" cy="345146"/>
            </a:xfrm>
            <a:prstGeom prst="round2SameRect">
              <a:avLst>
                <a:gd name="adj1" fmla="val 50000"/>
                <a:gd name="adj2" fmla="val 0"/>
              </a:avLst>
            </a:prstGeom>
            <a:solidFill>
              <a:srgbClr val="7F7F7F"/>
            </a:solidFill>
          </p:spPr>
          <p:style>
            <a:lnRef idx="2">
              <a:schemeClr val="accent1">
                <a:shade val="50000"/>
              </a:schemeClr>
            </a:lnRef>
            <a:fillRef idx="1">
              <a:schemeClr val="accent1"/>
            </a:fillRef>
            <a:effectRef idx="0">
              <a:schemeClr val="accent1"/>
            </a:effectRef>
            <a:fontRef idx="minor">
              <a:schemeClr val="lt1"/>
            </a:fontRef>
          </p:style>
          <p:txBody>
            <a:bodyPr lIns="0" tIns="0" rIns="0" bIns="91440" rtlCol="0" anchor="ctr"/>
            <a:lstStyle/>
            <a:p>
              <a:pPr algn="ctr"/>
              <a:r>
                <a:rPr lang="en-US" sz="1500" dirty="0"/>
                <a:t>Experience</a:t>
              </a:r>
            </a:p>
          </p:txBody>
        </p:sp>
      </p:grpSp>
      <p:grpSp>
        <p:nvGrpSpPr>
          <p:cNvPr id="13" name="Group 12"/>
          <p:cNvGrpSpPr/>
          <p:nvPr/>
        </p:nvGrpSpPr>
        <p:grpSpPr>
          <a:xfrm>
            <a:off x="264457" y="3441584"/>
            <a:ext cx="3957920" cy="1646552"/>
            <a:chOff x="264457" y="3441584"/>
            <a:chExt cx="3957920" cy="1646552"/>
          </a:xfrm>
        </p:grpSpPr>
        <p:sp>
          <p:nvSpPr>
            <p:cNvPr id="21" name="Rounded Rectangle 20"/>
            <p:cNvSpPr/>
            <p:nvPr/>
          </p:nvSpPr>
          <p:spPr>
            <a:xfrm>
              <a:off x="264459" y="3441584"/>
              <a:ext cx="3957918" cy="1646552"/>
            </a:xfrm>
            <a:prstGeom prst="roundRect">
              <a:avLst>
                <a:gd name="adj" fmla="val 9725"/>
              </a:avLst>
            </a:prstGeom>
          </p:spPr>
          <p:style>
            <a:lnRef idx="2">
              <a:schemeClr val="accent1"/>
            </a:lnRef>
            <a:fillRef idx="1">
              <a:schemeClr val="lt1"/>
            </a:fillRef>
            <a:effectRef idx="0">
              <a:schemeClr val="accent1"/>
            </a:effectRef>
            <a:fontRef idx="minor">
              <a:schemeClr val="dk1"/>
            </a:fontRef>
          </p:style>
          <p:txBody>
            <a:bodyPr lIns="457200" rtlCol="0" anchor="ctr"/>
            <a:lstStyle/>
            <a:p>
              <a:r>
                <a:rPr lang="en-US" sz="1400" dirty="0">
                  <a:cs typeface="Calibri" pitchFamily="34" charset="0"/>
                </a:rPr>
                <a:t>Currently working as Independent Consultant on Azure Data &amp; AI and Enterprise Trainer on Azure Data Analytics , Cortana Intelligence Suite and Cognitive Sciences</a:t>
              </a:r>
            </a:p>
          </p:txBody>
        </p:sp>
        <p:sp>
          <p:nvSpPr>
            <p:cNvPr id="24" name="Round Same Side Corner Rectangle 23"/>
            <p:cNvSpPr/>
            <p:nvPr/>
          </p:nvSpPr>
          <p:spPr>
            <a:xfrm rot="16200000">
              <a:off x="-386246" y="4092287"/>
              <a:ext cx="1646552" cy="345146"/>
            </a:xfrm>
            <a:prstGeom prst="round2SameRect">
              <a:avLst>
                <a:gd name="adj1" fmla="val 50000"/>
                <a:gd name="adj2" fmla="val 0"/>
              </a:avLst>
            </a:prstGeom>
            <a:solidFill>
              <a:srgbClr val="7F7F7F"/>
            </a:solidFill>
          </p:spPr>
          <p:style>
            <a:lnRef idx="2">
              <a:schemeClr val="accent1">
                <a:shade val="50000"/>
              </a:schemeClr>
            </a:lnRef>
            <a:fillRef idx="1">
              <a:schemeClr val="accent1"/>
            </a:fillRef>
            <a:effectRef idx="0">
              <a:schemeClr val="accent1"/>
            </a:effectRef>
            <a:fontRef idx="minor">
              <a:schemeClr val="lt1"/>
            </a:fontRef>
          </p:style>
          <p:txBody>
            <a:bodyPr lIns="0" tIns="0" rIns="0" bIns="91440" rtlCol="0" anchor="ctr"/>
            <a:lstStyle/>
            <a:p>
              <a:pPr algn="ctr"/>
              <a:r>
                <a:rPr lang="en-US" sz="1500" dirty="0"/>
                <a:t>Role</a:t>
              </a:r>
            </a:p>
          </p:txBody>
        </p:sp>
      </p:grpSp>
      <p:grpSp>
        <p:nvGrpSpPr>
          <p:cNvPr id="14" name="Group 13"/>
          <p:cNvGrpSpPr/>
          <p:nvPr/>
        </p:nvGrpSpPr>
        <p:grpSpPr>
          <a:xfrm>
            <a:off x="7965138" y="3441584"/>
            <a:ext cx="3957918" cy="1667458"/>
            <a:chOff x="7965138" y="3441584"/>
            <a:chExt cx="3957918" cy="1667458"/>
          </a:xfrm>
        </p:grpSpPr>
        <p:sp>
          <p:nvSpPr>
            <p:cNvPr id="20" name="Rounded Rectangle 19"/>
            <p:cNvSpPr/>
            <p:nvPr/>
          </p:nvSpPr>
          <p:spPr>
            <a:xfrm>
              <a:off x="7965138" y="3441584"/>
              <a:ext cx="3957918" cy="1666127"/>
            </a:xfrm>
            <a:prstGeom prst="roundRect">
              <a:avLst>
                <a:gd name="adj" fmla="val 10378"/>
              </a:avLst>
            </a:prstGeom>
          </p:spPr>
          <p:style>
            <a:lnRef idx="2">
              <a:schemeClr val="accent1"/>
            </a:lnRef>
            <a:fillRef idx="1">
              <a:schemeClr val="lt1"/>
            </a:fillRef>
            <a:effectRef idx="0">
              <a:schemeClr val="accent1"/>
            </a:effectRef>
            <a:fontRef idx="minor">
              <a:schemeClr val="dk1"/>
            </a:fontRef>
          </p:style>
          <p:txBody>
            <a:bodyPr lIns="457200" rtlCol="0" anchor="ctr"/>
            <a:lstStyle/>
            <a:p>
              <a:r>
                <a:rPr lang="en-US" sz="1400" dirty="0">
                  <a:cs typeface="Calibri" pitchFamily="34" charset="0"/>
                </a:rPr>
                <a:t>Expert </a:t>
              </a:r>
              <a:r>
                <a:rPr lang="en-US" sz="1400" b="1" dirty="0">
                  <a:cs typeface="Calibri" pitchFamily="34" charset="0"/>
                </a:rPr>
                <a:t>facilitator and corporate behavioral trainer </a:t>
              </a:r>
              <a:r>
                <a:rPr lang="en-US" sz="1400" dirty="0">
                  <a:cs typeface="Calibri" pitchFamily="34" charset="0"/>
                </a:rPr>
                <a:t>with 5 years of experience in designing programs, content development , Data Analytics and Machine Learning.</a:t>
              </a:r>
            </a:p>
          </p:txBody>
        </p:sp>
        <p:sp>
          <p:nvSpPr>
            <p:cNvPr id="25" name="Round Same Side Corner Rectangle 24"/>
            <p:cNvSpPr/>
            <p:nvPr/>
          </p:nvSpPr>
          <p:spPr>
            <a:xfrm rot="16200000">
              <a:off x="7307925" y="4106682"/>
              <a:ext cx="1659574" cy="345146"/>
            </a:xfrm>
            <a:prstGeom prst="round2SameRect">
              <a:avLst>
                <a:gd name="adj1" fmla="val 50000"/>
                <a:gd name="adj2" fmla="val 0"/>
              </a:avLst>
            </a:prstGeom>
            <a:solidFill>
              <a:srgbClr val="7F7F7F"/>
            </a:solidFill>
          </p:spPr>
          <p:style>
            <a:lnRef idx="2">
              <a:schemeClr val="accent1">
                <a:shade val="50000"/>
              </a:schemeClr>
            </a:lnRef>
            <a:fillRef idx="1">
              <a:schemeClr val="accent1"/>
            </a:fillRef>
            <a:effectRef idx="0">
              <a:schemeClr val="accent1"/>
            </a:effectRef>
            <a:fontRef idx="minor">
              <a:schemeClr val="lt1"/>
            </a:fontRef>
          </p:style>
          <p:txBody>
            <a:bodyPr lIns="0" tIns="0" rIns="0" bIns="91440" rtlCol="0" anchor="ctr"/>
            <a:lstStyle/>
            <a:p>
              <a:pPr algn="ctr"/>
              <a:r>
                <a:rPr lang="en-US" sz="1500" dirty="0"/>
                <a:t>Training</a:t>
              </a:r>
            </a:p>
          </p:txBody>
        </p:sp>
      </p:grpSp>
      <p:sp>
        <p:nvSpPr>
          <p:cNvPr id="26" name="Title 3"/>
          <p:cNvSpPr txBox="1">
            <a:spLocks/>
          </p:cNvSpPr>
          <p:nvPr/>
        </p:nvSpPr>
        <p:spPr>
          <a:xfrm>
            <a:off x="295275" y="-172589"/>
            <a:ext cx="10972800" cy="1143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latin typeface="Impact" panose="020B0806030902050204" pitchFamily="34" charset="0"/>
              </a:rPr>
              <a:t>Sashank Pappu</a:t>
            </a:r>
          </a:p>
        </p:txBody>
      </p:sp>
      <p:cxnSp>
        <p:nvCxnSpPr>
          <p:cNvPr id="28" name="Straight Connector 27"/>
          <p:cNvCxnSpPr/>
          <p:nvPr/>
        </p:nvCxnSpPr>
        <p:spPr>
          <a:xfrm>
            <a:off x="0" y="704675"/>
            <a:ext cx="12192000" cy="0"/>
          </a:xfrm>
          <a:prstGeom prst="line">
            <a:avLst/>
          </a:prstGeom>
          <a:ln w="12700">
            <a:solidFill>
              <a:srgbClr val="939498"/>
            </a:solidFill>
          </a:ln>
        </p:spPr>
        <p:style>
          <a:lnRef idx="1">
            <a:schemeClr val="accent1"/>
          </a:lnRef>
          <a:fillRef idx="0">
            <a:schemeClr val="accent1"/>
          </a:fillRef>
          <a:effectRef idx="0">
            <a:schemeClr val="accent1"/>
          </a:effectRef>
          <a:fontRef idx="minor">
            <a:schemeClr val="tx1"/>
          </a:fontRef>
        </p:style>
      </p:cxnSp>
      <p:pic>
        <p:nvPicPr>
          <p:cNvPr id="15" name="Picture 14" descr="A person posing for the camera&#10;&#10;Description automatically generated">
            <a:extLst>
              <a:ext uri="{FF2B5EF4-FFF2-40B4-BE49-F238E27FC236}">
                <a16:creationId xmlns:a16="http://schemas.microsoft.com/office/drawing/2014/main" id="{9DA485A9-0F61-4540-A979-3F904D508748}"/>
              </a:ext>
            </a:extLst>
          </p:cNvPr>
          <p:cNvPicPr>
            <a:picLocks noChangeAspect="1"/>
          </p:cNvPicPr>
          <p:nvPr/>
        </p:nvPicPr>
        <p:blipFill>
          <a:blip r:embed="rId4"/>
          <a:stretch>
            <a:fillRect/>
          </a:stretch>
        </p:blipFill>
        <p:spPr>
          <a:xfrm>
            <a:off x="4859194" y="1908551"/>
            <a:ext cx="2581188" cy="3441584"/>
          </a:xfrm>
          <a:prstGeom prst="rect">
            <a:avLst/>
          </a:prstGeom>
        </p:spPr>
      </p:pic>
    </p:spTree>
    <p:extLst>
      <p:ext uri="{BB962C8B-B14F-4D97-AF65-F5344CB8AC3E}">
        <p14:creationId xmlns:p14="http://schemas.microsoft.com/office/powerpoint/2010/main" val="900579705"/>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left)">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0-#ppt_w/2"/>
                                          </p:val>
                                        </p:tav>
                                        <p:tav tm="100000">
                                          <p:val>
                                            <p:strVal val="#ppt_x"/>
                                          </p:val>
                                        </p:tav>
                                      </p:tavLst>
                                    </p:anim>
                                    <p:anim calcmode="lin" valueType="num">
                                      <p:cBhvr additive="base">
                                        <p:cTn id="18"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2"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anim calcmode="lin" valueType="num">
                                      <p:cBhvr additive="base">
                                        <p:cTn id="23" dur="500" fill="hold"/>
                                        <p:tgtEl>
                                          <p:spTgt spid="12"/>
                                        </p:tgtEl>
                                        <p:attrNameLst>
                                          <p:attrName>ppt_x</p:attrName>
                                        </p:attrNameLst>
                                      </p:cBhvr>
                                      <p:tavLst>
                                        <p:tav tm="0">
                                          <p:val>
                                            <p:strVal val="1+#ppt_w/2"/>
                                          </p:val>
                                        </p:tav>
                                        <p:tav tm="100000">
                                          <p:val>
                                            <p:strVal val="#ppt_x"/>
                                          </p:val>
                                        </p:tav>
                                      </p:tavLst>
                                    </p:anim>
                                    <p:anim calcmode="lin" valueType="num">
                                      <p:cBhvr additive="base">
                                        <p:cTn id="24"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8" fill="hold" nodeType="clickEffect">
                                  <p:stCondLst>
                                    <p:cond delay="0"/>
                                  </p:stCondLst>
                                  <p:childTnLst>
                                    <p:set>
                                      <p:cBhvr>
                                        <p:cTn id="28" dur="1" fill="hold">
                                          <p:stCondLst>
                                            <p:cond delay="0"/>
                                          </p:stCondLst>
                                        </p:cTn>
                                        <p:tgtEl>
                                          <p:spTgt spid="13"/>
                                        </p:tgtEl>
                                        <p:attrNameLst>
                                          <p:attrName>style.visibility</p:attrName>
                                        </p:attrNameLst>
                                      </p:cBhvr>
                                      <p:to>
                                        <p:strVal val="visible"/>
                                      </p:to>
                                    </p:set>
                                    <p:anim calcmode="lin" valueType="num">
                                      <p:cBhvr additive="base">
                                        <p:cTn id="29" dur="500" fill="hold"/>
                                        <p:tgtEl>
                                          <p:spTgt spid="13"/>
                                        </p:tgtEl>
                                        <p:attrNameLst>
                                          <p:attrName>ppt_x</p:attrName>
                                        </p:attrNameLst>
                                      </p:cBhvr>
                                      <p:tavLst>
                                        <p:tav tm="0">
                                          <p:val>
                                            <p:strVal val="0-#ppt_w/2"/>
                                          </p:val>
                                        </p:tav>
                                        <p:tav tm="100000">
                                          <p:val>
                                            <p:strVal val="#ppt_x"/>
                                          </p:val>
                                        </p:tav>
                                      </p:tavLst>
                                    </p:anim>
                                    <p:anim calcmode="lin" valueType="num">
                                      <p:cBhvr additive="base">
                                        <p:cTn id="30" dur="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2" fill="hold" nodeType="clickEffect">
                                  <p:stCondLst>
                                    <p:cond delay="0"/>
                                  </p:stCondLst>
                                  <p:childTnLst>
                                    <p:set>
                                      <p:cBhvr>
                                        <p:cTn id="34" dur="1" fill="hold">
                                          <p:stCondLst>
                                            <p:cond delay="0"/>
                                          </p:stCondLst>
                                        </p:cTn>
                                        <p:tgtEl>
                                          <p:spTgt spid="14"/>
                                        </p:tgtEl>
                                        <p:attrNameLst>
                                          <p:attrName>style.visibility</p:attrName>
                                        </p:attrNameLst>
                                      </p:cBhvr>
                                      <p:to>
                                        <p:strVal val="visible"/>
                                      </p:to>
                                    </p:set>
                                    <p:anim calcmode="lin" valueType="num">
                                      <p:cBhvr additive="base">
                                        <p:cTn id="35" dur="500" fill="hold"/>
                                        <p:tgtEl>
                                          <p:spTgt spid="14"/>
                                        </p:tgtEl>
                                        <p:attrNameLst>
                                          <p:attrName>ppt_x</p:attrName>
                                        </p:attrNameLst>
                                      </p:cBhvr>
                                      <p:tavLst>
                                        <p:tav tm="0">
                                          <p:val>
                                            <p:strVal val="1+#ppt_w/2"/>
                                          </p:val>
                                        </p:tav>
                                        <p:tav tm="100000">
                                          <p:val>
                                            <p:strVal val="#ppt_x"/>
                                          </p:val>
                                        </p:tav>
                                      </p:tavLst>
                                    </p:anim>
                                    <p:anim calcmode="lin" valueType="num">
                                      <p:cBhvr additive="base">
                                        <p:cTn id="36" dur="500" fill="hold"/>
                                        <p:tgtEl>
                                          <p:spTgt spid="14"/>
                                        </p:tgtEl>
                                        <p:attrNameLst>
                                          <p:attrName>ppt_y</p:attrName>
                                        </p:attrNameLst>
                                      </p:cBhvr>
                                      <p:tavLst>
                                        <p:tav tm="0">
                                          <p:val>
                                            <p:strVal val="#ppt_y"/>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22"/>
                                        </p:tgtEl>
                                        <p:attrNameLst>
                                          <p:attrName>style.visibility</p:attrName>
                                        </p:attrNameLst>
                                      </p:cBhvr>
                                      <p:to>
                                        <p:strVal val="visible"/>
                                      </p:to>
                                    </p:set>
                                    <p:anim calcmode="lin" valueType="num">
                                      <p:cBhvr additive="base">
                                        <p:cTn id="41" dur="500" fill="hold"/>
                                        <p:tgtEl>
                                          <p:spTgt spid="22"/>
                                        </p:tgtEl>
                                        <p:attrNameLst>
                                          <p:attrName>ppt_x</p:attrName>
                                        </p:attrNameLst>
                                      </p:cBhvr>
                                      <p:tavLst>
                                        <p:tav tm="0">
                                          <p:val>
                                            <p:strVal val="#ppt_x"/>
                                          </p:val>
                                        </p:tav>
                                        <p:tav tm="100000">
                                          <p:val>
                                            <p:strVal val="#ppt_x"/>
                                          </p:val>
                                        </p:tav>
                                      </p:tavLst>
                                    </p:anim>
                                    <p:anim calcmode="lin" valueType="num">
                                      <p:cBhvr additive="base">
                                        <p:cTn id="42"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Rectangle: Rounded Corners 85"/>
          <p:cNvSpPr/>
          <p:nvPr/>
        </p:nvSpPr>
        <p:spPr>
          <a:xfrm>
            <a:off x="3684470" y="2247487"/>
            <a:ext cx="5033544" cy="2222517"/>
          </a:xfrm>
          <a:prstGeom prst="roundRect">
            <a:avLst>
              <a:gd name="adj" fmla="val 5220"/>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75"/>
            <a:endParaRPr lang="en-US" sz="1324">
              <a:solidFill>
                <a:schemeClr val="tx1"/>
              </a:solidFill>
              <a:latin typeface="Segoe UI"/>
            </a:endParaRPr>
          </a:p>
        </p:txBody>
      </p:sp>
      <p:sp>
        <p:nvSpPr>
          <p:cNvPr id="3" name="Rectangle: Rounded Corners 2"/>
          <p:cNvSpPr/>
          <p:nvPr/>
        </p:nvSpPr>
        <p:spPr>
          <a:xfrm>
            <a:off x="3789739" y="2323254"/>
            <a:ext cx="2554783" cy="2070981"/>
          </a:xfrm>
          <a:prstGeom prst="roundRect">
            <a:avLst>
              <a:gd name="adj" fmla="val 4639"/>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75"/>
            <a:endParaRPr lang="en-US" sz="1324">
              <a:solidFill>
                <a:schemeClr val="tx1"/>
              </a:solidFill>
              <a:latin typeface="Segoe UI"/>
            </a:endParaRPr>
          </a:p>
        </p:txBody>
      </p:sp>
      <p:sp>
        <p:nvSpPr>
          <p:cNvPr id="7" name="Rectangle 6"/>
          <p:cNvSpPr/>
          <p:nvPr/>
        </p:nvSpPr>
        <p:spPr>
          <a:xfrm>
            <a:off x="1531668" y="1549201"/>
            <a:ext cx="1316665" cy="4679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a:defRPr/>
            </a:pPr>
            <a:r>
              <a:rPr lang="en-US" sz="1350" kern="0">
                <a:solidFill>
                  <a:schemeClr val="tx1"/>
                </a:solidFill>
                <a:latin typeface="Segoe UI"/>
              </a:rPr>
              <a:t>ON-PREMISES</a:t>
            </a:r>
          </a:p>
        </p:txBody>
      </p:sp>
      <p:sp>
        <p:nvSpPr>
          <p:cNvPr id="26" name="Rectangle 25"/>
          <p:cNvSpPr/>
          <p:nvPr/>
        </p:nvSpPr>
        <p:spPr>
          <a:xfrm>
            <a:off x="4167246" y="1549201"/>
            <a:ext cx="3945689" cy="4679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a:defRPr/>
            </a:pPr>
            <a:r>
              <a:rPr lang="en-US" sz="1350" kern="0">
                <a:solidFill>
                  <a:schemeClr val="tx1"/>
                </a:solidFill>
                <a:latin typeface="Segoe UI"/>
              </a:rPr>
              <a:t>AZURE</a:t>
            </a:r>
          </a:p>
        </p:txBody>
      </p:sp>
      <p:sp>
        <p:nvSpPr>
          <p:cNvPr id="30" name="Rectangle 29"/>
          <p:cNvSpPr/>
          <p:nvPr/>
        </p:nvSpPr>
        <p:spPr>
          <a:xfrm>
            <a:off x="1676190" y="2952248"/>
            <a:ext cx="861533" cy="2344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a:defRPr/>
            </a:pPr>
            <a:r>
              <a:rPr lang="en-US" sz="809" kern="0">
                <a:solidFill>
                  <a:schemeClr val="tx1"/>
                </a:solidFill>
                <a:latin typeface="Segoe UI"/>
              </a:rPr>
              <a:t>Customer Behavior</a:t>
            </a:r>
          </a:p>
        </p:txBody>
      </p:sp>
      <p:sp>
        <p:nvSpPr>
          <p:cNvPr id="54" name="Rectangle 53"/>
          <p:cNvSpPr/>
          <p:nvPr/>
        </p:nvSpPr>
        <p:spPr>
          <a:xfrm>
            <a:off x="2667213" y="3694899"/>
            <a:ext cx="1112868" cy="2737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669">
              <a:defRPr/>
            </a:pPr>
            <a:r>
              <a:rPr lang="en-US" sz="662" kern="0">
                <a:solidFill>
                  <a:schemeClr val="tx1"/>
                </a:solidFill>
                <a:latin typeface="Segoe UI"/>
              </a:rPr>
              <a:t>Move via </a:t>
            </a:r>
            <a:r>
              <a:rPr lang="en-US" sz="662" b="1" kern="0">
                <a:solidFill>
                  <a:schemeClr val="tx1"/>
                </a:solidFill>
                <a:latin typeface="Segoe UI"/>
              </a:rPr>
              <a:t>Data Factory</a:t>
            </a:r>
          </a:p>
        </p:txBody>
      </p:sp>
      <p:sp>
        <p:nvSpPr>
          <p:cNvPr id="55" name="Rectangle 54"/>
          <p:cNvSpPr/>
          <p:nvPr/>
        </p:nvSpPr>
        <p:spPr>
          <a:xfrm>
            <a:off x="4705109" y="2303981"/>
            <a:ext cx="1316009" cy="5603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70" tIns="34285" rIns="68570" bIns="34285" numCol="1" spcCol="0" rtlCol="0" fromWordArt="0" anchor="ctr" anchorCtr="0" forceAA="0" compatLnSpc="1">
            <a:prstTxWarp prst="textNoShape">
              <a:avLst/>
            </a:prstTxWarp>
            <a:noAutofit/>
          </a:bodyPr>
          <a:lstStyle/>
          <a:p>
            <a:pPr defTabSz="685669">
              <a:defRPr/>
            </a:pPr>
            <a:r>
              <a:rPr lang="en-US" sz="1471" kern="0">
                <a:solidFill>
                  <a:schemeClr val="tx1"/>
                </a:solidFill>
                <a:latin typeface="Segoe UI Light"/>
              </a:rPr>
              <a:t>Data Lake</a:t>
            </a:r>
          </a:p>
        </p:txBody>
      </p:sp>
      <p:sp>
        <p:nvSpPr>
          <p:cNvPr id="80" name="Rectangle 79"/>
          <p:cNvSpPr/>
          <p:nvPr/>
        </p:nvSpPr>
        <p:spPr>
          <a:xfrm>
            <a:off x="7847002" y="2916518"/>
            <a:ext cx="647282" cy="1681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70" tIns="34285" rIns="68570" bIns="34285" numCol="1" spcCol="0" rtlCol="0" fromWordArt="0" anchor="b" anchorCtr="0" forceAA="0" compatLnSpc="1">
            <a:prstTxWarp prst="textNoShape">
              <a:avLst/>
            </a:prstTxWarp>
            <a:noAutofit/>
          </a:bodyPr>
          <a:lstStyle/>
          <a:p>
            <a:pPr algn="ctr" defTabSz="685669">
              <a:defRPr/>
            </a:pPr>
            <a:r>
              <a:rPr lang="en-US" sz="809" kern="0">
                <a:solidFill>
                  <a:schemeClr val="tx1"/>
                </a:solidFill>
                <a:latin typeface="Segoe UI"/>
              </a:rPr>
              <a:t>SQL DW</a:t>
            </a:r>
          </a:p>
        </p:txBody>
      </p:sp>
      <p:sp>
        <p:nvSpPr>
          <p:cNvPr id="87" name="Rectangle 86"/>
          <p:cNvSpPr/>
          <p:nvPr/>
        </p:nvSpPr>
        <p:spPr>
          <a:xfrm>
            <a:off x="9155541" y="1549201"/>
            <a:ext cx="1512177" cy="4679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a:defRPr/>
            </a:pPr>
            <a:r>
              <a:rPr lang="en-US" sz="1350" kern="0">
                <a:solidFill>
                  <a:schemeClr val="tx1"/>
                </a:solidFill>
                <a:latin typeface="Segoe UI"/>
              </a:rPr>
              <a:t>CONSUMPTION</a:t>
            </a:r>
          </a:p>
        </p:txBody>
      </p:sp>
      <p:sp>
        <p:nvSpPr>
          <p:cNvPr id="98" name="Freeform 5"/>
          <p:cNvSpPr>
            <a:spLocks noEditPoints="1"/>
          </p:cNvSpPr>
          <p:nvPr/>
        </p:nvSpPr>
        <p:spPr bwMode="auto">
          <a:xfrm>
            <a:off x="9604808" y="2189124"/>
            <a:ext cx="331223" cy="292115"/>
          </a:xfrm>
          <a:custGeom>
            <a:avLst/>
            <a:gdLst>
              <a:gd name="T0" fmla="*/ 111 w 145"/>
              <a:gd name="T1" fmla="*/ 115 h 128"/>
              <a:gd name="T2" fmla="*/ 72 w 145"/>
              <a:gd name="T3" fmla="*/ 128 h 128"/>
              <a:gd name="T4" fmla="*/ 21 w 145"/>
              <a:gd name="T5" fmla="*/ 103 h 128"/>
              <a:gd name="T6" fmla="*/ 34 w 145"/>
              <a:gd name="T7" fmla="*/ 14 h 128"/>
              <a:gd name="T8" fmla="*/ 72 w 145"/>
              <a:gd name="T9" fmla="*/ 0 h 128"/>
              <a:gd name="T10" fmla="*/ 123 w 145"/>
              <a:gd name="T11" fmla="*/ 26 h 128"/>
              <a:gd name="T12" fmla="*/ 111 w 145"/>
              <a:gd name="T13" fmla="*/ 115 h 128"/>
              <a:gd name="T14" fmla="*/ 117 w 145"/>
              <a:gd name="T15" fmla="*/ 30 h 128"/>
              <a:gd name="T16" fmla="*/ 116 w 145"/>
              <a:gd name="T17" fmla="*/ 29 h 128"/>
              <a:gd name="T18" fmla="*/ 81 w 145"/>
              <a:gd name="T19" fmla="*/ 39 h 128"/>
              <a:gd name="T20" fmla="*/ 99 w 145"/>
              <a:gd name="T21" fmla="*/ 57 h 128"/>
              <a:gd name="T22" fmla="*/ 114 w 145"/>
              <a:gd name="T23" fmla="*/ 60 h 128"/>
              <a:gd name="T24" fmla="*/ 117 w 145"/>
              <a:gd name="T25" fmla="*/ 71 h 128"/>
              <a:gd name="T26" fmla="*/ 126 w 145"/>
              <a:gd name="T27" fmla="*/ 79 h 128"/>
              <a:gd name="T28" fmla="*/ 117 w 145"/>
              <a:gd name="T29" fmla="*/ 30 h 128"/>
              <a:gd name="T30" fmla="*/ 119 w 145"/>
              <a:gd name="T31" fmla="*/ 95 h 128"/>
              <a:gd name="T32" fmla="*/ 125 w 145"/>
              <a:gd name="T33" fmla="*/ 83 h 128"/>
              <a:gd name="T34" fmla="*/ 114 w 145"/>
              <a:gd name="T35" fmla="*/ 76 h 128"/>
              <a:gd name="T36" fmla="*/ 113 w 145"/>
              <a:gd name="T37" fmla="*/ 76 h 128"/>
              <a:gd name="T38" fmla="*/ 96 w 145"/>
              <a:gd name="T39" fmla="*/ 74 h 128"/>
              <a:gd name="T40" fmla="*/ 95 w 145"/>
              <a:gd name="T41" fmla="*/ 60 h 128"/>
              <a:gd name="T42" fmla="*/ 73 w 145"/>
              <a:gd name="T43" fmla="*/ 42 h 128"/>
              <a:gd name="T44" fmla="*/ 58 w 145"/>
              <a:gd name="T45" fmla="*/ 54 h 128"/>
              <a:gd name="T46" fmla="*/ 56 w 145"/>
              <a:gd name="T47" fmla="*/ 56 h 128"/>
              <a:gd name="T48" fmla="*/ 56 w 145"/>
              <a:gd name="T49" fmla="*/ 73 h 128"/>
              <a:gd name="T50" fmla="*/ 59 w 145"/>
              <a:gd name="T51" fmla="*/ 76 h 128"/>
              <a:gd name="T52" fmla="*/ 75 w 145"/>
              <a:gd name="T53" fmla="*/ 86 h 128"/>
              <a:gd name="T54" fmla="*/ 89 w 145"/>
              <a:gd name="T55" fmla="*/ 89 h 128"/>
              <a:gd name="T56" fmla="*/ 91 w 145"/>
              <a:gd name="T57" fmla="*/ 94 h 128"/>
              <a:gd name="T58" fmla="*/ 119 w 145"/>
              <a:gd name="T59" fmla="*/ 95 h 128"/>
              <a:gd name="T60" fmla="*/ 73 w 145"/>
              <a:gd name="T61" fmla="*/ 9 h 128"/>
              <a:gd name="T62" fmla="*/ 56 w 145"/>
              <a:gd name="T63" fmla="*/ 11 h 128"/>
              <a:gd name="T64" fmla="*/ 72 w 145"/>
              <a:gd name="T65" fmla="*/ 28 h 128"/>
              <a:gd name="T66" fmla="*/ 109 w 145"/>
              <a:gd name="T67" fmla="*/ 22 h 128"/>
              <a:gd name="T68" fmla="*/ 73 w 145"/>
              <a:gd name="T69" fmla="*/ 9 h 128"/>
              <a:gd name="T70" fmla="*/ 32 w 145"/>
              <a:gd name="T71" fmla="*/ 25 h 128"/>
              <a:gd name="T72" fmla="*/ 36 w 145"/>
              <a:gd name="T73" fmla="*/ 49 h 128"/>
              <a:gd name="T74" fmla="*/ 45 w 145"/>
              <a:gd name="T75" fmla="*/ 48 h 128"/>
              <a:gd name="T76" fmla="*/ 47 w 145"/>
              <a:gd name="T77" fmla="*/ 46 h 128"/>
              <a:gd name="T78" fmla="*/ 63 w 145"/>
              <a:gd name="T79" fmla="*/ 33 h 128"/>
              <a:gd name="T80" fmla="*/ 48 w 145"/>
              <a:gd name="T81" fmla="*/ 14 h 128"/>
              <a:gd name="T82" fmla="*/ 38 w 145"/>
              <a:gd name="T83" fmla="*/ 20 h 128"/>
              <a:gd name="T84" fmla="*/ 32 w 145"/>
              <a:gd name="T85" fmla="*/ 25 h 128"/>
              <a:gd name="T86" fmla="*/ 27 w 145"/>
              <a:gd name="T87" fmla="*/ 96 h 128"/>
              <a:gd name="T88" fmla="*/ 31 w 145"/>
              <a:gd name="T89" fmla="*/ 77 h 128"/>
              <a:gd name="T90" fmla="*/ 29 w 145"/>
              <a:gd name="T91" fmla="*/ 75 h 128"/>
              <a:gd name="T92" fmla="*/ 29 w 145"/>
              <a:gd name="T93" fmla="*/ 55 h 128"/>
              <a:gd name="T94" fmla="*/ 27 w 145"/>
              <a:gd name="T95" fmla="*/ 33 h 128"/>
              <a:gd name="T96" fmla="*/ 27 w 145"/>
              <a:gd name="T97" fmla="*/ 96 h 128"/>
              <a:gd name="T98" fmla="*/ 111 w 145"/>
              <a:gd name="T99" fmla="*/ 104 h 128"/>
              <a:gd name="T100" fmla="*/ 89 w 145"/>
              <a:gd name="T101" fmla="*/ 102 h 128"/>
              <a:gd name="T102" fmla="*/ 88 w 145"/>
              <a:gd name="T103" fmla="*/ 104 h 128"/>
              <a:gd name="T104" fmla="*/ 72 w 145"/>
              <a:gd name="T105" fmla="*/ 102 h 128"/>
              <a:gd name="T106" fmla="*/ 69 w 145"/>
              <a:gd name="T107" fmla="*/ 94 h 128"/>
              <a:gd name="T108" fmla="*/ 53 w 145"/>
              <a:gd name="T109" fmla="*/ 84 h 128"/>
              <a:gd name="T110" fmla="*/ 48 w 145"/>
              <a:gd name="T111" fmla="*/ 81 h 128"/>
              <a:gd name="T112" fmla="*/ 40 w 145"/>
              <a:gd name="T113" fmla="*/ 82 h 128"/>
              <a:gd name="T114" fmla="*/ 37 w 145"/>
              <a:gd name="T115" fmla="*/ 107 h 128"/>
              <a:gd name="T116" fmla="*/ 72 w 145"/>
              <a:gd name="T117" fmla="*/ 120 h 128"/>
              <a:gd name="T118" fmla="*/ 106 w 145"/>
              <a:gd name="T119" fmla="*/ 109 h 128"/>
              <a:gd name="T120" fmla="*/ 111 w 145"/>
              <a:gd name="T121" fmla="*/ 10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45" h="128">
                <a:moveTo>
                  <a:pt x="111" y="115"/>
                </a:moveTo>
                <a:cubicBezTo>
                  <a:pt x="100" y="125"/>
                  <a:pt x="86" y="128"/>
                  <a:pt x="72" y="128"/>
                </a:cubicBezTo>
                <a:cubicBezTo>
                  <a:pt x="53" y="128"/>
                  <a:pt x="34" y="120"/>
                  <a:pt x="21" y="103"/>
                </a:cubicBezTo>
                <a:cubicBezTo>
                  <a:pt x="0" y="75"/>
                  <a:pt x="6" y="35"/>
                  <a:pt x="34" y="14"/>
                </a:cubicBezTo>
                <a:cubicBezTo>
                  <a:pt x="45" y="4"/>
                  <a:pt x="58" y="0"/>
                  <a:pt x="72" y="0"/>
                </a:cubicBezTo>
                <a:cubicBezTo>
                  <a:pt x="91" y="0"/>
                  <a:pt x="111" y="9"/>
                  <a:pt x="123" y="26"/>
                </a:cubicBezTo>
                <a:cubicBezTo>
                  <a:pt x="145" y="54"/>
                  <a:pt x="139" y="94"/>
                  <a:pt x="111" y="115"/>
                </a:cubicBezTo>
                <a:close/>
                <a:moveTo>
                  <a:pt x="117" y="30"/>
                </a:moveTo>
                <a:cubicBezTo>
                  <a:pt x="117" y="30"/>
                  <a:pt x="116" y="30"/>
                  <a:pt x="116" y="29"/>
                </a:cubicBezTo>
                <a:cubicBezTo>
                  <a:pt x="114" y="29"/>
                  <a:pt x="100" y="29"/>
                  <a:pt x="81" y="39"/>
                </a:cubicBezTo>
                <a:cubicBezTo>
                  <a:pt x="87" y="45"/>
                  <a:pt x="94" y="51"/>
                  <a:pt x="99" y="57"/>
                </a:cubicBezTo>
                <a:cubicBezTo>
                  <a:pt x="104" y="54"/>
                  <a:pt x="111" y="54"/>
                  <a:pt x="114" y="60"/>
                </a:cubicBezTo>
                <a:cubicBezTo>
                  <a:pt x="117" y="63"/>
                  <a:pt x="118" y="68"/>
                  <a:pt x="117" y="71"/>
                </a:cubicBezTo>
                <a:cubicBezTo>
                  <a:pt x="121" y="75"/>
                  <a:pt x="124" y="77"/>
                  <a:pt x="126" y="79"/>
                </a:cubicBezTo>
                <a:cubicBezTo>
                  <a:pt x="130" y="62"/>
                  <a:pt x="128" y="45"/>
                  <a:pt x="117" y="30"/>
                </a:cubicBezTo>
                <a:close/>
                <a:moveTo>
                  <a:pt x="119" y="95"/>
                </a:moveTo>
                <a:cubicBezTo>
                  <a:pt x="122" y="91"/>
                  <a:pt x="124" y="87"/>
                  <a:pt x="125" y="83"/>
                </a:cubicBezTo>
                <a:cubicBezTo>
                  <a:pt x="123" y="82"/>
                  <a:pt x="119" y="79"/>
                  <a:pt x="114" y="76"/>
                </a:cubicBezTo>
                <a:cubicBezTo>
                  <a:pt x="114" y="76"/>
                  <a:pt x="114" y="76"/>
                  <a:pt x="113" y="76"/>
                </a:cubicBezTo>
                <a:cubicBezTo>
                  <a:pt x="108" y="80"/>
                  <a:pt x="100" y="79"/>
                  <a:pt x="96" y="74"/>
                </a:cubicBezTo>
                <a:cubicBezTo>
                  <a:pt x="94" y="70"/>
                  <a:pt x="93" y="65"/>
                  <a:pt x="95" y="60"/>
                </a:cubicBezTo>
                <a:cubicBezTo>
                  <a:pt x="88" y="54"/>
                  <a:pt x="80" y="48"/>
                  <a:pt x="73" y="42"/>
                </a:cubicBezTo>
                <a:cubicBezTo>
                  <a:pt x="69" y="45"/>
                  <a:pt x="63" y="49"/>
                  <a:pt x="58" y="54"/>
                </a:cubicBezTo>
                <a:cubicBezTo>
                  <a:pt x="58" y="55"/>
                  <a:pt x="57" y="56"/>
                  <a:pt x="56" y="56"/>
                </a:cubicBezTo>
                <a:cubicBezTo>
                  <a:pt x="59" y="62"/>
                  <a:pt x="59" y="68"/>
                  <a:pt x="56" y="73"/>
                </a:cubicBezTo>
                <a:cubicBezTo>
                  <a:pt x="57" y="74"/>
                  <a:pt x="58" y="75"/>
                  <a:pt x="59" y="76"/>
                </a:cubicBezTo>
                <a:cubicBezTo>
                  <a:pt x="64" y="80"/>
                  <a:pt x="69" y="83"/>
                  <a:pt x="75" y="86"/>
                </a:cubicBezTo>
                <a:cubicBezTo>
                  <a:pt x="79" y="84"/>
                  <a:pt x="86" y="85"/>
                  <a:pt x="89" y="89"/>
                </a:cubicBezTo>
                <a:cubicBezTo>
                  <a:pt x="90" y="91"/>
                  <a:pt x="91" y="93"/>
                  <a:pt x="91" y="94"/>
                </a:cubicBezTo>
                <a:cubicBezTo>
                  <a:pt x="105" y="98"/>
                  <a:pt x="115" y="96"/>
                  <a:pt x="119" y="95"/>
                </a:cubicBezTo>
                <a:close/>
                <a:moveTo>
                  <a:pt x="73" y="9"/>
                </a:moveTo>
                <a:cubicBezTo>
                  <a:pt x="67" y="9"/>
                  <a:pt x="61" y="9"/>
                  <a:pt x="56" y="11"/>
                </a:cubicBezTo>
                <a:cubicBezTo>
                  <a:pt x="61" y="17"/>
                  <a:pt x="66" y="23"/>
                  <a:pt x="72" y="28"/>
                </a:cubicBezTo>
                <a:cubicBezTo>
                  <a:pt x="86" y="20"/>
                  <a:pt x="100" y="20"/>
                  <a:pt x="109" y="22"/>
                </a:cubicBezTo>
                <a:cubicBezTo>
                  <a:pt x="97" y="14"/>
                  <a:pt x="85" y="9"/>
                  <a:pt x="73" y="9"/>
                </a:cubicBezTo>
                <a:close/>
                <a:moveTo>
                  <a:pt x="32" y="25"/>
                </a:moveTo>
                <a:cubicBezTo>
                  <a:pt x="31" y="30"/>
                  <a:pt x="31" y="39"/>
                  <a:pt x="36" y="49"/>
                </a:cubicBezTo>
                <a:cubicBezTo>
                  <a:pt x="39" y="48"/>
                  <a:pt x="42" y="48"/>
                  <a:pt x="45" y="48"/>
                </a:cubicBezTo>
                <a:cubicBezTo>
                  <a:pt x="46" y="48"/>
                  <a:pt x="47" y="47"/>
                  <a:pt x="47" y="46"/>
                </a:cubicBezTo>
                <a:cubicBezTo>
                  <a:pt x="53" y="41"/>
                  <a:pt x="58" y="37"/>
                  <a:pt x="63" y="33"/>
                </a:cubicBezTo>
                <a:cubicBezTo>
                  <a:pt x="57" y="27"/>
                  <a:pt x="52" y="21"/>
                  <a:pt x="48" y="14"/>
                </a:cubicBezTo>
                <a:cubicBezTo>
                  <a:pt x="44" y="17"/>
                  <a:pt x="41" y="18"/>
                  <a:pt x="38" y="20"/>
                </a:cubicBezTo>
                <a:cubicBezTo>
                  <a:pt x="36" y="22"/>
                  <a:pt x="35" y="23"/>
                  <a:pt x="32" y="25"/>
                </a:cubicBezTo>
                <a:close/>
                <a:moveTo>
                  <a:pt x="27" y="96"/>
                </a:moveTo>
                <a:cubicBezTo>
                  <a:pt x="28" y="90"/>
                  <a:pt x="29" y="83"/>
                  <a:pt x="31" y="77"/>
                </a:cubicBezTo>
                <a:cubicBezTo>
                  <a:pt x="30" y="76"/>
                  <a:pt x="30" y="76"/>
                  <a:pt x="29" y="75"/>
                </a:cubicBezTo>
                <a:cubicBezTo>
                  <a:pt x="25" y="70"/>
                  <a:pt x="25" y="61"/>
                  <a:pt x="29" y="55"/>
                </a:cubicBezTo>
                <a:cubicBezTo>
                  <a:pt x="25" y="46"/>
                  <a:pt x="26" y="38"/>
                  <a:pt x="27" y="33"/>
                </a:cubicBezTo>
                <a:cubicBezTo>
                  <a:pt x="14" y="51"/>
                  <a:pt x="13" y="77"/>
                  <a:pt x="27" y="96"/>
                </a:cubicBezTo>
                <a:close/>
                <a:moveTo>
                  <a:pt x="111" y="104"/>
                </a:moveTo>
                <a:cubicBezTo>
                  <a:pt x="106" y="104"/>
                  <a:pt x="98" y="104"/>
                  <a:pt x="89" y="102"/>
                </a:cubicBezTo>
                <a:cubicBezTo>
                  <a:pt x="89" y="102"/>
                  <a:pt x="88" y="103"/>
                  <a:pt x="88" y="104"/>
                </a:cubicBezTo>
                <a:cubicBezTo>
                  <a:pt x="83" y="108"/>
                  <a:pt x="75" y="107"/>
                  <a:pt x="72" y="102"/>
                </a:cubicBezTo>
                <a:cubicBezTo>
                  <a:pt x="70" y="100"/>
                  <a:pt x="69" y="97"/>
                  <a:pt x="69" y="94"/>
                </a:cubicBezTo>
                <a:cubicBezTo>
                  <a:pt x="64" y="92"/>
                  <a:pt x="59" y="88"/>
                  <a:pt x="53" y="84"/>
                </a:cubicBezTo>
                <a:cubicBezTo>
                  <a:pt x="51" y="83"/>
                  <a:pt x="49" y="82"/>
                  <a:pt x="48" y="81"/>
                </a:cubicBezTo>
                <a:cubicBezTo>
                  <a:pt x="45" y="82"/>
                  <a:pt x="43" y="82"/>
                  <a:pt x="40" y="82"/>
                </a:cubicBezTo>
                <a:cubicBezTo>
                  <a:pt x="37" y="91"/>
                  <a:pt x="36" y="101"/>
                  <a:pt x="37" y="107"/>
                </a:cubicBezTo>
                <a:cubicBezTo>
                  <a:pt x="47" y="116"/>
                  <a:pt x="60" y="120"/>
                  <a:pt x="72" y="120"/>
                </a:cubicBezTo>
                <a:cubicBezTo>
                  <a:pt x="84" y="120"/>
                  <a:pt x="96" y="116"/>
                  <a:pt x="106" y="109"/>
                </a:cubicBezTo>
                <a:cubicBezTo>
                  <a:pt x="109" y="107"/>
                  <a:pt x="109" y="106"/>
                  <a:pt x="111" y="104"/>
                </a:cubicBezTo>
                <a:close/>
              </a:path>
            </a:pathLst>
          </a:custGeom>
          <a:solidFill>
            <a:schemeClr val="tx1"/>
          </a:solidFill>
          <a:ln>
            <a:noFill/>
          </a:ln>
        </p:spPr>
        <p:txBody>
          <a:bodyPr vert="horz" wrap="square" lIns="68570" tIns="34285" rIns="68570" bIns="34285" numCol="1" anchor="t" anchorCtr="0" compatLnSpc="1">
            <a:prstTxWarp prst="textNoShape">
              <a:avLst/>
            </a:prstTxWarp>
          </a:bodyPr>
          <a:lstStyle/>
          <a:p>
            <a:pPr defTabSz="685669">
              <a:defRPr/>
            </a:pPr>
            <a:endParaRPr lang="en-US" sz="662" kern="0">
              <a:latin typeface="Segoe UI"/>
            </a:endParaRPr>
          </a:p>
        </p:txBody>
      </p:sp>
      <p:sp>
        <p:nvSpPr>
          <p:cNvPr id="99" name="Rectangle 98"/>
          <p:cNvSpPr/>
          <p:nvPr/>
        </p:nvSpPr>
        <p:spPr>
          <a:xfrm>
            <a:off x="9333139" y="2405975"/>
            <a:ext cx="874556" cy="2737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a:defRPr/>
            </a:pPr>
            <a:r>
              <a:rPr lang="en-US" sz="662" kern="0">
                <a:solidFill>
                  <a:schemeClr val="tx1"/>
                </a:solidFill>
                <a:latin typeface="Segoe UI"/>
              </a:rPr>
              <a:t>Web Portals</a:t>
            </a:r>
          </a:p>
        </p:txBody>
      </p:sp>
      <p:sp>
        <p:nvSpPr>
          <p:cNvPr id="100" name="Freeform 99"/>
          <p:cNvSpPr>
            <a:spLocks/>
          </p:cNvSpPr>
          <p:nvPr/>
        </p:nvSpPr>
        <p:spPr bwMode="auto">
          <a:xfrm>
            <a:off x="9683268" y="3287119"/>
            <a:ext cx="174302" cy="313208"/>
          </a:xfrm>
          <a:custGeom>
            <a:avLst/>
            <a:gdLst>
              <a:gd name="connsiteX0" fmla="*/ 930274 w 1860550"/>
              <a:gd name="connsiteY0" fmla="*/ 2997199 h 3343276"/>
              <a:gd name="connsiteX1" fmla="*/ 898524 w 1860550"/>
              <a:gd name="connsiteY1" fmla="*/ 3030537 h 3343276"/>
              <a:gd name="connsiteX2" fmla="*/ 930274 w 1860550"/>
              <a:gd name="connsiteY2" fmla="*/ 3063875 h 3343276"/>
              <a:gd name="connsiteX3" fmla="*/ 962024 w 1860550"/>
              <a:gd name="connsiteY3" fmla="*/ 3030537 h 3343276"/>
              <a:gd name="connsiteX4" fmla="*/ 930274 w 1860550"/>
              <a:gd name="connsiteY4" fmla="*/ 2997199 h 3343276"/>
              <a:gd name="connsiteX5" fmla="*/ 930275 w 1860550"/>
              <a:gd name="connsiteY5" fmla="*/ 2874962 h 3343276"/>
              <a:gd name="connsiteX6" fmla="*/ 1084263 w 1860550"/>
              <a:gd name="connsiteY6" fmla="*/ 3029744 h 3343276"/>
              <a:gd name="connsiteX7" fmla="*/ 930275 w 1860550"/>
              <a:gd name="connsiteY7" fmla="*/ 3184526 h 3343276"/>
              <a:gd name="connsiteX8" fmla="*/ 776287 w 1860550"/>
              <a:gd name="connsiteY8" fmla="*/ 3029744 h 3343276"/>
              <a:gd name="connsiteX9" fmla="*/ 930275 w 1860550"/>
              <a:gd name="connsiteY9" fmla="*/ 2874962 h 3343276"/>
              <a:gd name="connsiteX10" fmla="*/ 122238 w 1860550"/>
              <a:gd name="connsiteY10" fmla="*/ 2844800 h 3343276"/>
              <a:gd name="connsiteX11" fmla="*/ 122238 w 1860550"/>
              <a:gd name="connsiteY11" fmla="*/ 2858922 h 3343276"/>
              <a:gd name="connsiteX12" fmla="*/ 122238 w 1860550"/>
              <a:gd name="connsiteY12" fmla="*/ 2919914 h 3343276"/>
              <a:gd name="connsiteX13" fmla="*/ 122238 w 1860550"/>
              <a:gd name="connsiteY13" fmla="*/ 2937881 h 3343276"/>
              <a:gd name="connsiteX14" fmla="*/ 122238 w 1860550"/>
              <a:gd name="connsiteY14" fmla="*/ 2976361 h 3343276"/>
              <a:gd name="connsiteX15" fmla="*/ 122238 w 1860550"/>
              <a:gd name="connsiteY15" fmla="*/ 2994458 h 3343276"/>
              <a:gd name="connsiteX16" fmla="*/ 122238 w 1860550"/>
              <a:gd name="connsiteY16" fmla="*/ 3016807 h 3343276"/>
              <a:gd name="connsiteX17" fmla="*/ 122238 w 1860550"/>
              <a:gd name="connsiteY17" fmla="*/ 3032384 h 3343276"/>
              <a:gd name="connsiteX18" fmla="*/ 122238 w 1860550"/>
              <a:gd name="connsiteY18" fmla="*/ 3043919 h 3343276"/>
              <a:gd name="connsiteX19" fmla="*/ 122238 w 1860550"/>
              <a:gd name="connsiteY19" fmla="*/ 3055388 h 3343276"/>
              <a:gd name="connsiteX20" fmla="*/ 122238 w 1860550"/>
              <a:gd name="connsiteY20" fmla="*/ 3067200 h 3343276"/>
              <a:gd name="connsiteX21" fmla="*/ 122238 w 1860550"/>
              <a:gd name="connsiteY21" fmla="*/ 3068809 h 3343276"/>
              <a:gd name="connsiteX22" fmla="*/ 122238 w 1860550"/>
              <a:gd name="connsiteY22" fmla="*/ 3072174 h 3343276"/>
              <a:gd name="connsiteX23" fmla="*/ 268324 w 1860550"/>
              <a:gd name="connsiteY23" fmla="*/ 3221038 h 3343276"/>
              <a:gd name="connsiteX24" fmla="*/ 1589184 w 1860550"/>
              <a:gd name="connsiteY24" fmla="*/ 3221038 h 3343276"/>
              <a:gd name="connsiteX25" fmla="*/ 1738313 w 1860550"/>
              <a:gd name="connsiteY25" fmla="*/ 3072174 h 3343276"/>
              <a:gd name="connsiteX26" fmla="*/ 1738313 w 1860550"/>
              <a:gd name="connsiteY26" fmla="*/ 2997250 h 3343276"/>
              <a:gd name="connsiteX27" fmla="*/ 1738313 w 1860550"/>
              <a:gd name="connsiteY27" fmla="*/ 2940804 h 3343276"/>
              <a:gd name="connsiteX28" fmla="*/ 1738313 w 1860550"/>
              <a:gd name="connsiteY28" fmla="*/ 2900358 h 3343276"/>
              <a:gd name="connsiteX29" fmla="*/ 1738313 w 1860550"/>
              <a:gd name="connsiteY29" fmla="*/ 2873246 h 3343276"/>
              <a:gd name="connsiteX30" fmla="*/ 1738313 w 1860550"/>
              <a:gd name="connsiteY30" fmla="*/ 2848356 h 3343276"/>
              <a:gd name="connsiteX31" fmla="*/ 1738313 w 1860550"/>
              <a:gd name="connsiteY31" fmla="*/ 2844800 h 3343276"/>
              <a:gd name="connsiteX32" fmla="*/ 122238 w 1860550"/>
              <a:gd name="connsiteY32" fmla="*/ 461963 h 3343276"/>
              <a:gd name="connsiteX33" fmla="*/ 122238 w 1860550"/>
              <a:gd name="connsiteY33" fmla="*/ 525582 h 3343276"/>
              <a:gd name="connsiteX34" fmla="*/ 122238 w 1860550"/>
              <a:gd name="connsiteY34" fmla="*/ 2618936 h 3343276"/>
              <a:gd name="connsiteX35" fmla="*/ 122238 w 1860550"/>
              <a:gd name="connsiteY35" fmla="*/ 2722563 h 3343276"/>
              <a:gd name="connsiteX36" fmla="*/ 169032 w 1860550"/>
              <a:gd name="connsiteY36" fmla="*/ 2722563 h 3343276"/>
              <a:gd name="connsiteX37" fmla="*/ 1704747 w 1860550"/>
              <a:gd name="connsiteY37" fmla="*/ 2722563 h 3343276"/>
              <a:gd name="connsiteX38" fmla="*/ 1738313 w 1860550"/>
              <a:gd name="connsiteY38" fmla="*/ 2722563 h 3343276"/>
              <a:gd name="connsiteX39" fmla="*/ 1738313 w 1860550"/>
              <a:gd name="connsiteY39" fmla="*/ 2521894 h 3343276"/>
              <a:gd name="connsiteX40" fmla="*/ 1738313 w 1860550"/>
              <a:gd name="connsiteY40" fmla="*/ 505665 h 3343276"/>
              <a:gd name="connsiteX41" fmla="*/ 1738313 w 1860550"/>
              <a:gd name="connsiteY41" fmla="*/ 461963 h 3343276"/>
              <a:gd name="connsiteX42" fmla="*/ 1691518 w 1860550"/>
              <a:gd name="connsiteY42" fmla="*/ 461963 h 3343276"/>
              <a:gd name="connsiteX43" fmla="*/ 155803 w 1860550"/>
              <a:gd name="connsiteY43" fmla="*/ 461963 h 3343276"/>
              <a:gd name="connsiteX44" fmla="*/ 721442 w 1860550"/>
              <a:gd name="connsiteY44" fmla="*/ 169863 h 3343276"/>
              <a:gd name="connsiteX45" fmla="*/ 1072433 w 1860550"/>
              <a:gd name="connsiteY45" fmla="*/ 169863 h 3343276"/>
              <a:gd name="connsiteX46" fmla="*/ 1133475 w 1860550"/>
              <a:gd name="connsiteY46" fmla="*/ 230982 h 3343276"/>
              <a:gd name="connsiteX47" fmla="*/ 1072433 w 1860550"/>
              <a:gd name="connsiteY47" fmla="*/ 292101 h 3343276"/>
              <a:gd name="connsiteX48" fmla="*/ 721442 w 1860550"/>
              <a:gd name="connsiteY48" fmla="*/ 292101 h 3343276"/>
              <a:gd name="connsiteX49" fmla="*/ 660400 w 1860550"/>
              <a:gd name="connsiteY49" fmla="*/ 230982 h 3343276"/>
              <a:gd name="connsiteX50" fmla="*/ 721442 w 1860550"/>
              <a:gd name="connsiteY50" fmla="*/ 169863 h 3343276"/>
              <a:gd name="connsiteX51" fmla="*/ 1281907 w 1860550"/>
              <a:gd name="connsiteY51" fmla="*/ 149225 h 3343276"/>
              <a:gd name="connsiteX52" fmla="*/ 1363664 w 1860550"/>
              <a:gd name="connsiteY52" fmla="*/ 229394 h 3343276"/>
              <a:gd name="connsiteX53" fmla="*/ 1281907 w 1860550"/>
              <a:gd name="connsiteY53" fmla="*/ 309563 h 3343276"/>
              <a:gd name="connsiteX54" fmla="*/ 1200150 w 1860550"/>
              <a:gd name="connsiteY54" fmla="*/ 229394 h 3343276"/>
              <a:gd name="connsiteX55" fmla="*/ 1281907 w 1860550"/>
              <a:gd name="connsiteY55" fmla="*/ 149225 h 3343276"/>
              <a:gd name="connsiteX56" fmla="*/ 268324 w 1860550"/>
              <a:gd name="connsiteY56" fmla="*/ 122238 h 3343276"/>
              <a:gd name="connsiteX57" fmla="*/ 122238 w 1860550"/>
              <a:gd name="connsiteY57" fmla="*/ 271331 h 3343276"/>
              <a:gd name="connsiteX58" fmla="*/ 122238 w 1860550"/>
              <a:gd name="connsiteY58" fmla="*/ 341313 h 3343276"/>
              <a:gd name="connsiteX59" fmla="*/ 1738313 w 1860550"/>
              <a:gd name="connsiteY59" fmla="*/ 341313 h 3343276"/>
              <a:gd name="connsiteX60" fmla="*/ 1738313 w 1860550"/>
              <a:gd name="connsiteY60" fmla="*/ 314869 h 3343276"/>
              <a:gd name="connsiteX61" fmla="*/ 1738313 w 1860550"/>
              <a:gd name="connsiteY61" fmla="*/ 300855 h 3343276"/>
              <a:gd name="connsiteX62" fmla="*/ 1738313 w 1860550"/>
              <a:gd name="connsiteY62" fmla="*/ 289566 h 3343276"/>
              <a:gd name="connsiteX63" fmla="*/ 1738313 w 1860550"/>
              <a:gd name="connsiteY63" fmla="*/ 280079 h 3343276"/>
              <a:gd name="connsiteX64" fmla="*/ 1738313 w 1860550"/>
              <a:gd name="connsiteY64" fmla="*/ 276573 h 3343276"/>
              <a:gd name="connsiteX65" fmla="*/ 1738313 w 1860550"/>
              <a:gd name="connsiteY65" fmla="*/ 271331 h 3343276"/>
              <a:gd name="connsiteX66" fmla="*/ 1589184 w 1860550"/>
              <a:gd name="connsiteY66" fmla="*/ 122238 h 3343276"/>
              <a:gd name="connsiteX67" fmla="*/ 1469183 w 1860550"/>
              <a:gd name="connsiteY67" fmla="*/ 122238 h 3343276"/>
              <a:gd name="connsiteX68" fmla="*/ 1356679 w 1860550"/>
              <a:gd name="connsiteY68" fmla="*/ 122238 h 3343276"/>
              <a:gd name="connsiteX69" fmla="*/ 1153197 w 1860550"/>
              <a:gd name="connsiteY69" fmla="*/ 122238 h 3343276"/>
              <a:gd name="connsiteX70" fmla="*/ 976803 w 1860550"/>
              <a:gd name="connsiteY70" fmla="*/ 122238 h 3343276"/>
              <a:gd name="connsiteX71" fmla="*/ 825562 w 1860550"/>
              <a:gd name="connsiteY71" fmla="*/ 122238 h 3343276"/>
              <a:gd name="connsiteX72" fmla="*/ 697539 w 1860550"/>
              <a:gd name="connsiteY72" fmla="*/ 122238 h 3343276"/>
              <a:gd name="connsiteX73" fmla="*/ 590799 w 1860550"/>
              <a:gd name="connsiteY73" fmla="*/ 122238 h 3343276"/>
              <a:gd name="connsiteX74" fmla="*/ 503408 w 1860550"/>
              <a:gd name="connsiteY74" fmla="*/ 122238 h 3343276"/>
              <a:gd name="connsiteX75" fmla="*/ 433431 w 1860550"/>
              <a:gd name="connsiteY75" fmla="*/ 122238 h 3343276"/>
              <a:gd name="connsiteX76" fmla="*/ 378933 w 1860550"/>
              <a:gd name="connsiteY76" fmla="*/ 122238 h 3343276"/>
              <a:gd name="connsiteX77" fmla="*/ 337979 w 1860550"/>
              <a:gd name="connsiteY77" fmla="*/ 122238 h 3343276"/>
              <a:gd name="connsiteX78" fmla="*/ 308633 w 1860550"/>
              <a:gd name="connsiteY78" fmla="*/ 122238 h 3343276"/>
              <a:gd name="connsiteX79" fmla="*/ 288962 w 1860550"/>
              <a:gd name="connsiteY79" fmla="*/ 122238 h 3343276"/>
              <a:gd name="connsiteX80" fmla="*/ 277031 w 1860550"/>
              <a:gd name="connsiteY80" fmla="*/ 122238 h 3343276"/>
              <a:gd name="connsiteX81" fmla="*/ 270904 w 1860550"/>
              <a:gd name="connsiteY81" fmla="*/ 122238 h 3343276"/>
              <a:gd name="connsiteX82" fmla="*/ 267968 w 1860550"/>
              <a:gd name="connsiteY82" fmla="*/ 0 h 3343276"/>
              <a:gd name="connsiteX83" fmla="*/ 1589537 w 1860550"/>
              <a:gd name="connsiteY83" fmla="*/ 0 h 3343276"/>
              <a:gd name="connsiteX84" fmla="*/ 1860550 w 1860550"/>
              <a:gd name="connsiteY84" fmla="*/ 270492 h 3343276"/>
              <a:gd name="connsiteX85" fmla="*/ 1860550 w 1860550"/>
              <a:gd name="connsiteY85" fmla="*/ 270501 h 3343276"/>
              <a:gd name="connsiteX86" fmla="*/ 1860550 w 1860550"/>
              <a:gd name="connsiteY86" fmla="*/ 461963 h 3343276"/>
              <a:gd name="connsiteX87" fmla="*/ 1860550 w 1860550"/>
              <a:gd name="connsiteY87" fmla="*/ 525090 h 3343276"/>
              <a:gd name="connsiteX88" fmla="*/ 1860550 w 1860550"/>
              <a:gd name="connsiteY88" fmla="*/ 2619341 h 3343276"/>
              <a:gd name="connsiteX89" fmla="*/ 1860550 w 1860550"/>
              <a:gd name="connsiteY89" fmla="*/ 2722563 h 3343276"/>
              <a:gd name="connsiteX90" fmla="*/ 1860550 w 1860550"/>
              <a:gd name="connsiteY90" fmla="*/ 2754314 h 3343276"/>
              <a:gd name="connsiteX91" fmla="*/ 1860550 w 1860550"/>
              <a:gd name="connsiteY91" fmla="*/ 2838062 h 3343276"/>
              <a:gd name="connsiteX92" fmla="*/ 1860550 w 1860550"/>
              <a:gd name="connsiteY92" fmla="*/ 2859431 h 3343276"/>
              <a:gd name="connsiteX93" fmla="*/ 1860550 w 1860550"/>
              <a:gd name="connsiteY93" fmla="*/ 2924856 h 3343276"/>
              <a:gd name="connsiteX94" fmla="*/ 1860550 w 1860550"/>
              <a:gd name="connsiteY94" fmla="*/ 2938424 h 3343276"/>
              <a:gd name="connsiteX95" fmla="*/ 1860550 w 1860550"/>
              <a:gd name="connsiteY95" fmla="*/ 2987047 h 3343276"/>
              <a:gd name="connsiteX96" fmla="*/ 1860550 w 1860550"/>
              <a:gd name="connsiteY96" fmla="*/ 2995025 h 3343276"/>
              <a:gd name="connsiteX97" fmla="*/ 1860550 w 1860550"/>
              <a:gd name="connsiteY97" fmla="*/ 3028736 h 3343276"/>
              <a:gd name="connsiteX98" fmla="*/ 1860550 w 1860550"/>
              <a:gd name="connsiteY98" fmla="*/ 3032967 h 3343276"/>
              <a:gd name="connsiteX99" fmla="*/ 1860550 w 1860550"/>
              <a:gd name="connsiteY99" fmla="*/ 3054023 h 3343276"/>
              <a:gd name="connsiteX100" fmla="*/ 1860550 w 1860550"/>
              <a:gd name="connsiteY100" fmla="*/ 3055980 h 3343276"/>
              <a:gd name="connsiteX101" fmla="*/ 1860550 w 1860550"/>
              <a:gd name="connsiteY101" fmla="*/ 3067008 h 3343276"/>
              <a:gd name="connsiteX102" fmla="*/ 1860550 w 1860550"/>
              <a:gd name="connsiteY102" fmla="*/ 3067798 h 3343276"/>
              <a:gd name="connsiteX103" fmla="*/ 1860550 w 1860550"/>
              <a:gd name="connsiteY103" fmla="*/ 3072475 h 3343276"/>
              <a:gd name="connsiteX104" fmla="*/ 1860550 w 1860550"/>
              <a:gd name="connsiteY104" fmla="*/ 3072774 h 3343276"/>
              <a:gd name="connsiteX105" fmla="*/ 1694831 w 1860550"/>
              <a:gd name="connsiteY105" fmla="*/ 3321952 h 3343276"/>
              <a:gd name="connsiteX106" fmla="*/ 1593989 w 1860550"/>
              <a:gd name="connsiteY106" fmla="*/ 3342374 h 3343276"/>
              <a:gd name="connsiteX107" fmla="*/ 1589537 w 1860550"/>
              <a:gd name="connsiteY107" fmla="*/ 3343276 h 3343276"/>
              <a:gd name="connsiteX108" fmla="*/ 267968 w 1860550"/>
              <a:gd name="connsiteY108" fmla="*/ 3343276 h 3343276"/>
              <a:gd name="connsiteX109" fmla="*/ 263590 w 1860550"/>
              <a:gd name="connsiteY109" fmla="*/ 3342374 h 3343276"/>
              <a:gd name="connsiteX110" fmla="*/ 164435 w 1860550"/>
              <a:gd name="connsiteY110" fmla="*/ 3321952 h 3343276"/>
              <a:gd name="connsiteX111" fmla="*/ 0 w 1860550"/>
              <a:gd name="connsiteY111" fmla="*/ 3072774 h 3343276"/>
              <a:gd name="connsiteX112" fmla="*/ 0 w 1860550"/>
              <a:gd name="connsiteY112" fmla="*/ 3072475 h 3343276"/>
              <a:gd name="connsiteX113" fmla="*/ 0 w 1860550"/>
              <a:gd name="connsiteY113" fmla="*/ 2956977 h 3343276"/>
              <a:gd name="connsiteX114" fmla="*/ 0 w 1860550"/>
              <a:gd name="connsiteY114" fmla="*/ 2870182 h 3343276"/>
              <a:gd name="connsiteX115" fmla="*/ 0 w 1860550"/>
              <a:gd name="connsiteY115" fmla="*/ 2807991 h 3343276"/>
              <a:gd name="connsiteX116" fmla="*/ 0 w 1860550"/>
              <a:gd name="connsiteY116" fmla="*/ 2787491 h 3343276"/>
              <a:gd name="connsiteX117" fmla="*/ 0 w 1860550"/>
              <a:gd name="connsiteY117" fmla="*/ 2766302 h 3343276"/>
              <a:gd name="connsiteX118" fmla="*/ 0 w 1860550"/>
              <a:gd name="connsiteY118" fmla="*/ 2741016 h 3343276"/>
              <a:gd name="connsiteX119" fmla="*/ 0 w 1860550"/>
              <a:gd name="connsiteY119" fmla="*/ 2728031 h 3343276"/>
              <a:gd name="connsiteX120" fmla="*/ 0 w 1860550"/>
              <a:gd name="connsiteY120" fmla="*/ 2722563 h 3343276"/>
              <a:gd name="connsiteX121" fmla="*/ 0 w 1860550"/>
              <a:gd name="connsiteY121" fmla="*/ 2522258 h 3343276"/>
              <a:gd name="connsiteX122" fmla="*/ 0 w 1860550"/>
              <a:gd name="connsiteY122" fmla="*/ 505164 h 3343276"/>
              <a:gd name="connsiteX123" fmla="*/ 0 w 1860550"/>
              <a:gd name="connsiteY123" fmla="*/ 461963 h 3343276"/>
              <a:gd name="connsiteX124" fmla="*/ 0 w 1860550"/>
              <a:gd name="connsiteY124" fmla="*/ 418277 h 3343276"/>
              <a:gd name="connsiteX125" fmla="*/ 0 w 1860550"/>
              <a:gd name="connsiteY125" fmla="*/ 398763 h 3343276"/>
              <a:gd name="connsiteX126" fmla="*/ 0 w 1860550"/>
              <a:gd name="connsiteY126" fmla="*/ 356020 h 3343276"/>
              <a:gd name="connsiteX127" fmla="*/ 0 w 1860550"/>
              <a:gd name="connsiteY127" fmla="*/ 351269 h 3343276"/>
              <a:gd name="connsiteX128" fmla="*/ 0 w 1860550"/>
              <a:gd name="connsiteY128" fmla="*/ 314287 h 3343276"/>
              <a:gd name="connsiteX129" fmla="*/ 0 w 1860550"/>
              <a:gd name="connsiteY129" fmla="*/ 294426 h 3343276"/>
              <a:gd name="connsiteX130" fmla="*/ 0 w 1860550"/>
              <a:gd name="connsiteY130" fmla="*/ 288973 h 3343276"/>
              <a:gd name="connsiteX131" fmla="*/ 0 w 1860550"/>
              <a:gd name="connsiteY131" fmla="*/ 275975 h 3343276"/>
              <a:gd name="connsiteX132" fmla="*/ 0 w 1860550"/>
              <a:gd name="connsiteY132" fmla="*/ 273484 h 3343276"/>
              <a:gd name="connsiteX133" fmla="*/ 0 w 1860550"/>
              <a:gd name="connsiteY133" fmla="*/ 270501 h 3343276"/>
              <a:gd name="connsiteX134" fmla="*/ 0 w 1860550"/>
              <a:gd name="connsiteY134" fmla="*/ 270492 h 3343276"/>
              <a:gd name="connsiteX135" fmla="*/ 267968 w 1860550"/>
              <a:gd name="connsiteY135" fmla="*/ 0 h 3343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1860550" h="3343276">
                <a:moveTo>
                  <a:pt x="930274" y="2997199"/>
                </a:moveTo>
                <a:cubicBezTo>
                  <a:pt x="912739" y="2997199"/>
                  <a:pt x="898524" y="3012125"/>
                  <a:pt x="898524" y="3030537"/>
                </a:cubicBezTo>
                <a:cubicBezTo>
                  <a:pt x="898524" y="3048949"/>
                  <a:pt x="912739" y="3063875"/>
                  <a:pt x="930274" y="3063875"/>
                </a:cubicBezTo>
                <a:cubicBezTo>
                  <a:pt x="947809" y="3063875"/>
                  <a:pt x="962024" y="3048949"/>
                  <a:pt x="962024" y="3030537"/>
                </a:cubicBezTo>
                <a:cubicBezTo>
                  <a:pt x="962024" y="3012125"/>
                  <a:pt x="947809" y="2997199"/>
                  <a:pt x="930274" y="2997199"/>
                </a:cubicBezTo>
                <a:close/>
                <a:moveTo>
                  <a:pt x="930275" y="2874962"/>
                </a:moveTo>
                <a:cubicBezTo>
                  <a:pt x="1015320" y="2874962"/>
                  <a:pt x="1084263" y="2944260"/>
                  <a:pt x="1084263" y="3029744"/>
                </a:cubicBezTo>
                <a:cubicBezTo>
                  <a:pt x="1084263" y="3115228"/>
                  <a:pt x="1015320" y="3184526"/>
                  <a:pt x="930275" y="3184526"/>
                </a:cubicBezTo>
                <a:cubicBezTo>
                  <a:pt x="845230" y="3184526"/>
                  <a:pt x="776287" y="3115228"/>
                  <a:pt x="776287" y="3029744"/>
                </a:cubicBezTo>
                <a:cubicBezTo>
                  <a:pt x="776287" y="2944260"/>
                  <a:pt x="845230" y="2874962"/>
                  <a:pt x="930275" y="2874962"/>
                </a:cubicBezTo>
                <a:close/>
                <a:moveTo>
                  <a:pt x="122238" y="2844800"/>
                </a:moveTo>
                <a:lnTo>
                  <a:pt x="122238" y="2858922"/>
                </a:lnTo>
                <a:lnTo>
                  <a:pt x="122238" y="2919914"/>
                </a:lnTo>
                <a:lnTo>
                  <a:pt x="122238" y="2937881"/>
                </a:lnTo>
                <a:lnTo>
                  <a:pt x="122238" y="2976361"/>
                </a:lnTo>
                <a:lnTo>
                  <a:pt x="122238" y="2994458"/>
                </a:lnTo>
                <a:lnTo>
                  <a:pt x="122238" y="3016807"/>
                </a:lnTo>
                <a:lnTo>
                  <a:pt x="122238" y="3032384"/>
                </a:lnTo>
                <a:lnTo>
                  <a:pt x="122238" y="3043919"/>
                </a:lnTo>
                <a:lnTo>
                  <a:pt x="122238" y="3055388"/>
                </a:lnTo>
                <a:cubicBezTo>
                  <a:pt x="122238" y="3060983"/>
                  <a:pt x="122238" y="3064714"/>
                  <a:pt x="122238" y="3067200"/>
                </a:cubicBezTo>
                <a:lnTo>
                  <a:pt x="122238" y="3068809"/>
                </a:lnTo>
                <a:lnTo>
                  <a:pt x="122238" y="3072174"/>
                </a:lnTo>
                <a:cubicBezTo>
                  <a:pt x="122238" y="3154201"/>
                  <a:pt x="189194" y="3221038"/>
                  <a:pt x="268324" y="3221038"/>
                </a:cubicBezTo>
                <a:cubicBezTo>
                  <a:pt x="1589184" y="3221038"/>
                  <a:pt x="1589184" y="3221038"/>
                  <a:pt x="1589184" y="3221038"/>
                </a:cubicBezTo>
                <a:cubicBezTo>
                  <a:pt x="1671357" y="3221038"/>
                  <a:pt x="1738313" y="3154201"/>
                  <a:pt x="1738313" y="3072174"/>
                </a:cubicBezTo>
                <a:lnTo>
                  <a:pt x="1738313" y="2997250"/>
                </a:lnTo>
                <a:lnTo>
                  <a:pt x="1738313" y="2940804"/>
                </a:lnTo>
                <a:lnTo>
                  <a:pt x="1738313" y="2900358"/>
                </a:lnTo>
                <a:lnTo>
                  <a:pt x="1738313" y="2873246"/>
                </a:lnTo>
                <a:lnTo>
                  <a:pt x="1738313" y="2848356"/>
                </a:lnTo>
                <a:lnTo>
                  <a:pt x="1738313" y="2844800"/>
                </a:lnTo>
                <a:close/>
                <a:moveTo>
                  <a:pt x="122238" y="461963"/>
                </a:moveTo>
                <a:lnTo>
                  <a:pt x="122238" y="525582"/>
                </a:lnTo>
                <a:cubicBezTo>
                  <a:pt x="122238" y="1639716"/>
                  <a:pt x="122238" y="2266416"/>
                  <a:pt x="122238" y="2618936"/>
                </a:cubicBezTo>
                <a:lnTo>
                  <a:pt x="122238" y="2722563"/>
                </a:lnTo>
                <a:lnTo>
                  <a:pt x="169032" y="2722563"/>
                </a:lnTo>
                <a:cubicBezTo>
                  <a:pt x="1096639" y="2722563"/>
                  <a:pt x="1515558" y="2722563"/>
                  <a:pt x="1704747" y="2722563"/>
                </a:cubicBezTo>
                <a:lnTo>
                  <a:pt x="1738313" y="2722563"/>
                </a:lnTo>
                <a:lnTo>
                  <a:pt x="1738313" y="2521894"/>
                </a:lnTo>
                <a:cubicBezTo>
                  <a:pt x="1738313" y="1330298"/>
                  <a:pt x="1738313" y="769547"/>
                  <a:pt x="1738313" y="505665"/>
                </a:cubicBezTo>
                <a:lnTo>
                  <a:pt x="1738313" y="461963"/>
                </a:lnTo>
                <a:lnTo>
                  <a:pt x="1691518" y="461963"/>
                </a:lnTo>
                <a:cubicBezTo>
                  <a:pt x="763911" y="461963"/>
                  <a:pt x="344992" y="461963"/>
                  <a:pt x="155803" y="461963"/>
                </a:cubicBezTo>
                <a:close/>
                <a:moveTo>
                  <a:pt x="721442" y="169863"/>
                </a:moveTo>
                <a:cubicBezTo>
                  <a:pt x="1072433" y="169863"/>
                  <a:pt x="1072433" y="169863"/>
                  <a:pt x="1072433" y="169863"/>
                </a:cubicBezTo>
                <a:cubicBezTo>
                  <a:pt x="1106006" y="169863"/>
                  <a:pt x="1133475" y="197367"/>
                  <a:pt x="1133475" y="230982"/>
                </a:cubicBezTo>
                <a:cubicBezTo>
                  <a:pt x="1133475" y="264598"/>
                  <a:pt x="1106006" y="292101"/>
                  <a:pt x="1072433" y="292101"/>
                </a:cubicBezTo>
                <a:cubicBezTo>
                  <a:pt x="721442" y="292101"/>
                  <a:pt x="721442" y="292101"/>
                  <a:pt x="721442" y="292101"/>
                </a:cubicBezTo>
                <a:cubicBezTo>
                  <a:pt x="687869" y="292101"/>
                  <a:pt x="660400" y="264598"/>
                  <a:pt x="660400" y="230982"/>
                </a:cubicBezTo>
                <a:cubicBezTo>
                  <a:pt x="660400" y="197367"/>
                  <a:pt x="687869" y="169863"/>
                  <a:pt x="721442" y="169863"/>
                </a:cubicBezTo>
                <a:close/>
                <a:moveTo>
                  <a:pt x="1281907" y="149225"/>
                </a:moveTo>
                <a:cubicBezTo>
                  <a:pt x="1327060" y="149225"/>
                  <a:pt x="1363664" y="185118"/>
                  <a:pt x="1363664" y="229394"/>
                </a:cubicBezTo>
                <a:cubicBezTo>
                  <a:pt x="1363664" y="273670"/>
                  <a:pt x="1327060" y="309563"/>
                  <a:pt x="1281907" y="309563"/>
                </a:cubicBezTo>
                <a:cubicBezTo>
                  <a:pt x="1236754" y="309563"/>
                  <a:pt x="1200150" y="273670"/>
                  <a:pt x="1200150" y="229394"/>
                </a:cubicBezTo>
                <a:cubicBezTo>
                  <a:pt x="1200150" y="185118"/>
                  <a:pt x="1236754" y="149225"/>
                  <a:pt x="1281907" y="149225"/>
                </a:cubicBezTo>
                <a:close/>
                <a:moveTo>
                  <a:pt x="268324" y="122238"/>
                </a:moveTo>
                <a:cubicBezTo>
                  <a:pt x="189194" y="122238"/>
                  <a:pt x="122238" y="189178"/>
                  <a:pt x="122238" y="271331"/>
                </a:cubicBezTo>
                <a:lnTo>
                  <a:pt x="122238" y="341313"/>
                </a:lnTo>
                <a:cubicBezTo>
                  <a:pt x="1738313" y="341313"/>
                  <a:pt x="1738313" y="341313"/>
                  <a:pt x="1738313" y="341313"/>
                </a:cubicBezTo>
                <a:lnTo>
                  <a:pt x="1738313" y="314869"/>
                </a:lnTo>
                <a:lnTo>
                  <a:pt x="1738313" y="300855"/>
                </a:lnTo>
                <a:lnTo>
                  <a:pt x="1738313" y="289566"/>
                </a:lnTo>
                <a:lnTo>
                  <a:pt x="1738313" y="280079"/>
                </a:lnTo>
                <a:lnTo>
                  <a:pt x="1738313" y="276573"/>
                </a:lnTo>
                <a:lnTo>
                  <a:pt x="1738313" y="271331"/>
                </a:lnTo>
                <a:cubicBezTo>
                  <a:pt x="1738313" y="189178"/>
                  <a:pt x="1671357" y="122238"/>
                  <a:pt x="1589184" y="122238"/>
                </a:cubicBezTo>
                <a:lnTo>
                  <a:pt x="1469183" y="122238"/>
                </a:lnTo>
                <a:lnTo>
                  <a:pt x="1356679" y="122238"/>
                </a:lnTo>
                <a:lnTo>
                  <a:pt x="1153197" y="122238"/>
                </a:lnTo>
                <a:lnTo>
                  <a:pt x="976803" y="122238"/>
                </a:lnTo>
                <a:lnTo>
                  <a:pt x="825562" y="122238"/>
                </a:lnTo>
                <a:lnTo>
                  <a:pt x="697539" y="122238"/>
                </a:lnTo>
                <a:lnTo>
                  <a:pt x="590799" y="122238"/>
                </a:lnTo>
                <a:lnTo>
                  <a:pt x="503408" y="122238"/>
                </a:lnTo>
                <a:lnTo>
                  <a:pt x="433431" y="122238"/>
                </a:lnTo>
                <a:lnTo>
                  <a:pt x="378933" y="122238"/>
                </a:lnTo>
                <a:lnTo>
                  <a:pt x="337979" y="122238"/>
                </a:lnTo>
                <a:lnTo>
                  <a:pt x="308633" y="122238"/>
                </a:lnTo>
                <a:lnTo>
                  <a:pt x="288962" y="122238"/>
                </a:lnTo>
                <a:lnTo>
                  <a:pt x="277031" y="122238"/>
                </a:lnTo>
                <a:lnTo>
                  <a:pt x="270904" y="122238"/>
                </a:lnTo>
                <a:close/>
                <a:moveTo>
                  <a:pt x="267968" y="0"/>
                </a:moveTo>
                <a:cubicBezTo>
                  <a:pt x="1589537" y="0"/>
                  <a:pt x="1589537" y="0"/>
                  <a:pt x="1589537" y="0"/>
                </a:cubicBezTo>
                <a:cubicBezTo>
                  <a:pt x="1738747" y="0"/>
                  <a:pt x="1860550" y="121569"/>
                  <a:pt x="1860550" y="270492"/>
                </a:cubicBezTo>
                <a:lnTo>
                  <a:pt x="1860550" y="270501"/>
                </a:lnTo>
                <a:lnTo>
                  <a:pt x="1860550" y="461963"/>
                </a:lnTo>
                <a:lnTo>
                  <a:pt x="1860550" y="525090"/>
                </a:lnTo>
                <a:cubicBezTo>
                  <a:pt x="1860550" y="1639702"/>
                  <a:pt x="1860550" y="2266671"/>
                  <a:pt x="1860550" y="2619341"/>
                </a:cubicBezTo>
                <a:lnTo>
                  <a:pt x="1860550" y="2722563"/>
                </a:lnTo>
                <a:lnTo>
                  <a:pt x="1860550" y="2754314"/>
                </a:lnTo>
                <a:lnTo>
                  <a:pt x="1860550" y="2838062"/>
                </a:lnTo>
                <a:lnTo>
                  <a:pt x="1860550" y="2859431"/>
                </a:lnTo>
                <a:lnTo>
                  <a:pt x="1860550" y="2924856"/>
                </a:lnTo>
                <a:lnTo>
                  <a:pt x="1860550" y="2938424"/>
                </a:lnTo>
                <a:lnTo>
                  <a:pt x="1860550" y="2987047"/>
                </a:lnTo>
                <a:lnTo>
                  <a:pt x="1860550" y="2995025"/>
                </a:lnTo>
                <a:lnTo>
                  <a:pt x="1860550" y="3028736"/>
                </a:lnTo>
                <a:lnTo>
                  <a:pt x="1860550" y="3032967"/>
                </a:lnTo>
                <a:lnTo>
                  <a:pt x="1860550" y="3054023"/>
                </a:lnTo>
                <a:lnTo>
                  <a:pt x="1860550" y="3055980"/>
                </a:lnTo>
                <a:lnTo>
                  <a:pt x="1860550" y="3067008"/>
                </a:lnTo>
                <a:lnTo>
                  <a:pt x="1860550" y="3067798"/>
                </a:lnTo>
                <a:lnTo>
                  <a:pt x="1860550" y="3072475"/>
                </a:lnTo>
                <a:lnTo>
                  <a:pt x="1860550" y="3072774"/>
                </a:lnTo>
                <a:cubicBezTo>
                  <a:pt x="1860550" y="3184470"/>
                  <a:pt x="1792036" y="3280779"/>
                  <a:pt x="1694831" y="3321952"/>
                </a:cubicBezTo>
                <a:lnTo>
                  <a:pt x="1593989" y="3342374"/>
                </a:lnTo>
                <a:lnTo>
                  <a:pt x="1589537" y="3343276"/>
                </a:lnTo>
                <a:cubicBezTo>
                  <a:pt x="267968" y="3343276"/>
                  <a:pt x="267968" y="3343276"/>
                  <a:pt x="267968" y="3343276"/>
                </a:cubicBezTo>
                <a:lnTo>
                  <a:pt x="263590" y="3342374"/>
                </a:lnTo>
                <a:lnTo>
                  <a:pt x="164435" y="3321952"/>
                </a:lnTo>
                <a:cubicBezTo>
                  <a:pt x="68515" y="3280779"/>
                  <a:pt x="0" y="3184470"/>
                  <a:pt x="0" y="3072774"/>
                </a:cubicBezTo>
                <a:lnTo>
                  <a:pt x="0" y="3072475"/>
                </a:lnTo>
                <a:lnTo>
                  <a:pt x="0" y="2956977"/>
                </a:lnTo>
                <a:lnTo>
                  <a:pt x="0" y="2870182"/>
                </a:lnTo>
                <a:lnTo>
                  <a:pt x="0" y="2807991"/>
                </a:lnTo>
                <a:lnTo>
                  <a:pt x="0" y="2787491"/>
                </a:lnTo>
                <a:lnTo>
                  <a:pt x="0" y="2766302"/>
                </a:lnTo>
                <a:lnTo>
                  <a:pt x="0" y="2741016"/>
                </a:lnTo>
                <a:lnTo>
                  <a:pt x="0" y="2728031"/>
                </a:lnTo>
                <a:lnTo>
                  <a:pt x="0" y="2722563"/>
                </a:lnTo>
                <a:lnTo>
                  <a:pt x="0" y="2522258"/>
                </a:lnTo>
                <a:cubicBezTo>
                  <a:pt x="0" y="1330151"/>
                  <a:pt x="0" y="769160"/>
                  <a:pt x="0" y="505164"/>
                </a:cubicBezTo>
                <a:lnTo>
                  <a:pt x="0" y="461963"/>
                </a:lnTo>
                <a:lnTo>
                  <a:pt x="0" y="418277"/>
                </a:lnTo>
                <a:lnTo>
                  <a:pt x="0" y="398763"/>
                </a:lnTo>
                <a:lnTo>
                  <a:pt x="0" y="356020"/>
                </a:lnTo>
                <a:lnTo>
                  <a:pt x="0" y="351269"/>
                </a:lnTo>
                <a:lnTo>
                  <a:pt x="0" y="314287"/>
                </a:lnTo>
                <a:lnTo>
                  <a:pt x="0" y="294426"/>
                </a:lnTo>
                <a:lnTo>
                  <a:pt x="0" y="288973"/>
                </a:lnTo>
                <a:cubicBezTo>
                  <a:pt x="0" y="282816"/>
                  <a:pt x="0" y="278711"/>
                  <a:pt x="0" y="275975"/>
                </a:cubicBezTo>
                <a:lnTo>
                  <a:pt x="0" y="273484"/>
                </a:lnTo>
                <a:lnTo>
                  <a:pt x="0" y="270501"/>
                </a:lnTo>
                <a:lnTo>
                  <a:pt x="0" y="270492"/>
                </a:lnTo>
                <a:cubicBezTo>
                  <a:pt x="0" y="121569"/>
                  <a:pt x="121804" y="0"/>
                  <a:pt x="267968" y="0"/>
                </a:cubicBezTo>
                <a:close/>
              </a:path>
            </a:pathLst>
          </a:custGeom>
          <a:solidFill>
            <a:schemeClr val="tx1"/>
          </a:solidFill>
          <a:ln>
            <a:noFill/>
          </a:ln>
        </p:spPr>
        <p:txBody>
          <a:bodyPr vert="horz" wrap="square" lIns="69935" tIns="34967" rIns="69935" bIns="34967" numCol="1" anchor="t" anchorCtr="0" compatLnSpc="1">
            <a:prstTxWarp prst="textNoShape">
              <a:avLst/>
            </a:prstTxWarp>
            <a:noAutofit/>
          </a:bodyPr>
          <a:lstStyle/>
          <a:p>
            <a:pPr defTabSz="699422">
              <a:defRPr/>
            </a:pPr>
            <a:endParaRPr lang="en-US" sz="662" kern="0">
              <a:latin typeface="Segoe UI"/>
            </a:endParaRPr>
          </a:p>
        </p:txBody>
      </p:sp>
      <p:sp>
        <p:nvSpPr>
          <p:cNvPr id="101" name="Rectangle 100"/>
          <p:cNvSpPr/>
          <p:nvPr/>
        </p:nvSpPr>
        <p:spPr>
          <a:xfrm>
            <a:off x="9333139" y="3527848"/>
            <a:ext cx="874556" cy="2737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a:defRPr/>
            </a:pPr>
            <a:r>
              <a:rPr lang="en-US" sz="662" kern="0">
                <a:solidFill>
                  <a:schemeClr val="tx1"/>
                </a:solidFill>
                <a:latin typeface="Segoe UI"/>
              </a:rPr>
              <a:t>Mobile Apps</a:t>
            </a:r>
          </a:p>
        </p:txBody>
      </p:sp>
      <p:sp>
        <p:nvSpPr>
          <p:cNvPr id="102" name="Rectangle 101"/>
          <p:cNvSpPr/>
          <p:nvPr/>
        </p:nvSpPr>
        <p:spPr>
          <a:xfrm>
            <a:off x="9314971" y="4390968"/>
            <a:ext cx="910892" cy="1987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70" tIns="34285" rIns="68570" bIns="34285" numCol="1" spcCol="0" rtlCol="0" fromWordArt="0" anchor="ctr" anchorCtr="0" forceAA="0" compatLnSpc="1">
            <a:prstTxWarp prst="textNoShape">
              <a:avLst/>
            </a:prstTxWarp>
            <a:noAutofit/>
          </a:bodyPr>
          <a:lstStyle/>
          <a:p>
            <a:pPr algn="ctr" defTabSz="685669">
              <a:defRPr/>
            </a:pPr>
            <a:r>
              <a:rPr lang="en-US" sz="662" kern="0">
                <a:solidFill>
                  <a:schemeClr val="tx1"/>
                </a:solidFill>
                <a:latin typeface="Segoe UI"/>
              </a:rPr>
              <a:t>Power BI</a:t>
            </a:r>
          </a:p>
        </p:txBody>
      </p:sp>
      <p:grpSp>
        <p:nvGrpSpPr>
          <p:cNvPr id="103" name="Group 102"/>
          <p:cNvGrpSpPr/>
          <p:nvPr/>
        </p:nvGrpSpPr>
        <p:grpSpPr>
          <a:xfrm>
            <a:off x="9612946" y="4207680"/>
            <a:ext cx="314947" cy="201298"/>
            <a:chOff x="7884058" y="5368509"/>
            <a:chExt cx="324905" cy="207663"/>
          </a:xfrm>
          <a:solidFill>
            <a:schemeClr val="tx1"/>
          </a:solidFill>
        </p:grpSpPr>
        <p:sp>
          <p:nvSpPr>
            <p:cNvPr id="104" name="Freeform 5"/>
            <p:cNvSpPr>
              <a:spLocks noEditPoints="1"/>
            </p:cNvSpPr>
            <p:nvPr/>
          </p:nvSpPr>
          <p:spPr bwMode="auto">
            <a:xfrm>
              <a:off x="7884058" y="5368509"/>
              <a:ext cx="324905" cy="207663"/>
            </a:xfrm>
            <a:custGeom>
              <a:avLst/>
              <a:gdLst>
                <a:gd name="T0" fmla="*/ 296 w 296"/>
                <a:gd name="T1" fmla="*/ 164 h 188"/>
                <a:gd name="T2" fmla="*/ 296 w 296"/>
                <a:gd name="T3" fmla="*/ 188 h 188"/>
                <a:gd name="T4" fmla="*/ 0 w 296"/>
                <a:gd name="T5" fmla="*/ 188 h 188"/>
                <a:gd name="T6" fmla="*/ 0 w 296"/>
                <a:gd name="T7" fmla="*/ 164 h 188"/>
                <a:gd name="T8" fmla="*/ 21 w 296"/>
                <a:gd name="T9" fmla="*/ 164 h 188"/>
                <a:gd name="T10" fmla="*/ 20 w 296"/>
                <a:gd name="T11" fmla="*/ 22 h 188"/>
                <a:gd name="T12" fmla="*/ 42 w 296"/>
                <a:gd name="T13" fmla="*/ 0 h 188"/>
                <a:gd name="T14" fmla="*/ 222 w 296"/>
                <a:gd name="T15" fmla="*/ 1 h 188"/>
                <a:gd name="T16" fmla="*/ 275 w 296"/>
                <a:gd name="T17" fmla="*/ 54 h 188"/>
                <a:gd name="T18" fmla="*/ 275 w 296"/>
                <a:gd name="T19" fmla="*/ 164 h 188"/>
                <a:gd name="T20" fmla="*/ 296 w 296"/>
                <a:gd name="T21" fmla="*/ 164 h 188"/>
                <a:gd name="T22" fmla="*/ 251 w 296"/>
                <a:gd name="T23" fmla="*/ 164 h 188"/>
                <a:gd name="T24" fmla="*/ 251 w 296"/>
                <a:gd name="T25" fmla="*/ 25 h 188"/>
                <a:gd name="T26" fmla="*/ 45 w 296"/>
                <a:gd name="T27" fmla="*/ 25 h 188"/>
                <a:gd name="T28" fmla="*/ 45 w 296"/>
                <a:gd name="T29" fmla="*/ 164 h 188"/>
                <a:gd name="T30" fmla="*/ 251 w 296"/>
                <a:gd name="T31" fmla="*/ 16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6" h="188">
                  <a:moveTo>
                    <a:pt x="296" y="164"/>
                  </a:moveTo>
                  <a:cubicBezTo>
                    <a:pt x="296" y="172"/>
                    <a:pt x="296" y="180"/>
                    <a:pt x="296" y="188"/>
                  </a:cubicBezTo>
                  <a:cubicBezTo>
                    <a:pt x="197" y="188"/>
                    <a:pt x="99" y="188"/>
                    <a:pt x="0" y="188"/>
                  </a:cubicBezTo>
                  <a:cubicBezTo>
                    <a:pt x="0" y="180"/>
                    <a:pt x="0" y="172"/>
                    <a:pt x="0" y="164"/>
                  </a:cubicBezTo>
                  <a:cubicBezTo>
                    <a:pt x="6" y="164"/>
                    <a:pt x="13" y="164"/>
                    <a:pt x="21" y="164"/>
                  </a:cubicBezTo>
                  <a:cubicBezTo>
                    <a:pt x="21" y="115"/>
                    <a:pt x="21" y="69"/>
                    <a:pt x="20" y="22"/>
                  </a:cubicBezTo>
                  <a:cubicBezTo>
                    <a:pt x="20" y="6"/>
                    <a:pt x="25" y="0"/>
                    <a:pt x="42" y="0"/>
                  </a:cubicBezTo>
                  <a:cubicBezTo>
                    <a:pt x="102" y="1"/>
                    <a:pt x="162" y="1"/>
                    <a:pt x="222" y="1"/>
                  </a:cubicBezTo>
                  <a:cubicBezTo>
                    <a:pt x="275" y="1"/>
                    <a:pt x="275" y="1"/>
                    <a:pt x="275" y="54"/>
                  </a:cubicBezTo>
                  <a:cubicBezTo>
                    <a:pt x="275" y="91"/>
                    <a:pt x="275" y="127"/>
                    <a:pt x="275" y="164"/>
                  </a:cubicBezTo>
                  <a:cubicBezTo>
                    <a:pt x="284" y="164"/>
                    <a:pt x="290" y="164"/>
                    <a:pt x="296" y="164"/>
                  </a:cubicBezTo>
                  <a:close/>
                  <a:moveTo>
                    <a:pt x="251" y="164"/>
                  </a:moveTo>
                  <a:cubicBezTo>
                    <a:pt x="251" y="116"/>
                    <a:pt x="251" y="70"/>
                    <a:pt x="251" y="25"/>
                  </a:cubicBezTo>
                  <a:cubicBezTo>
                    <a:pt x="181" y="25"/>
                    <a:pt x="113" y="25"/>
                    <a:pt x="45" y="25"/>
                  </a:cubicBezTo>
                  <a:cubicBezTo>
                    <a:pt x="45" y="72"/>
                    <a:pt x="45" y="118"/>
                    <a:pt x="45" y="164"/>
                  </a:cubicBezTo>
                  <a:cubicBezTo>
                    <a:pt x="114" y="164"/>
                    <a:pt x="182" y="164"/>
                    <a:pt x="251" y="164"/>
                  </a:cubicBezTo>
                  <a:close/>
                </a:path>
              </a:pathLst>
            </a:custGeom>
            <a:grpFill/>
            <a:ln>
              <a:noFill/>
            </a:ln>
          </p:spPr>
          <p:txBody>
            <a:bodyPr vert="horz" wrap="square" lIns="68561" tIns="34280" rIns="68561" bIns="34280" numCol="1" anchor="t" anchorCtr="0" compatLnSpc="1">
              <a:prstTxWarp prst="textNoShape">
                <a:avLst/>
              </a:prstTxWarp>
            </a:bodyPr>
            <a:lstStyle/>
            <a:p>
              <a:pPr defTabSz="699422">
                <a:defRPr/>
              </a:pPr>
              <a:endParaRPr lang="en-US" sz="662" kern="0">
                <a:latin typeface="Segoe UI"/>
              </a:endParaRPr>
            </a:p>
          </p:txBody>
        </p:sp>
        <p:sp>
          <p:nvSpPr>
            <p:cNvPr id="105" name="Freeform 6"/>
            <p:cNvSpPr>
              <a:spLocks/>
            </p:cNvSpPr>
            <p:nvPr/>
          </p:nvSpPr>
          <p:spPr bwMode="auto">
            <a:xfrm>
              <a:off x="8002832" y="5412187"/>
              <a:ext cx="35248" cy="124138"/>
            </a:xfrm>
            <a:custGeom>
              <a:avLst/>
              <a:gdLst>
                <a:gd name="T0" fmla="*/ 31 w 32"/>
                <a:gd name="T1" fmla="*/ 58 h 112"/>
                <a:gd name="T2" fmla="*/ 32 w 32"/>
                <a:gd name="T3" fmla="*/ 94 h 112"/>
                <a:gd name="T4" fmla="*/ 16 w 32"/>
                <a:gd name="T5" fmla="*/ 112 h 112"/>
                <a:gd name="T6" fmla="*/ 0 w 32"/>
                <a:gd name="T7" fmla="*/ 93 h 112"/>
                <a:gd name="T8" fmla="*/ 0 w 32"/>
                <a:gd name="T9" fmla="*/ 15 h 112"/>
                <a:gd name="T10" fmla="*/ 15 w 32"/>
                <a:gd name="T11" fmla="*/ 0 h 112"/>
                <a:gd name="T12" fmla="*/ 32 w 32"/>
                <a:gd name="T13" fmla="*/ 16 h 112"/>
                <a:gd name="T14" fmla="*/ 31 w 32"/>
                <a:gd name="T15" fmla="*/ 58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12">
                  <a:moveTo>
                    <a:pt x="31" y="58"/>
                  </a:moveTo>
                  <a:cubicBezTo>
                    <a:pt x="31" y="70"/>
                    <a:pt x="31" y="82"/>
                    <a:pt x="32" y="94"/>
                  </a:cubicBezTo>
                  <a:cubicBezTo>
                    <a:pt x="32" y="105"/>
                    <a:pt x="30" y="112"/>
                    <a:pt x="16" y="112"/>
                  </a:cubicBezTo>
                  <a:cubicBezTo>
                    <a:pt x="1" y="112"/>
                    <a:pt x="0" y="104"/>
                    <a:pt x="0" y="93"/>
                  </a:cubicBezTo>
                  <a:cubicBezTo>
                    <a:pt x="1" y="67"/>
                    <a:pt x="1" y="41"/>
                    <a:pt x="0" y="15"/>
                  </a:cubicBezTo>
                  <a:cubicBezTo>
                    <a:pt x="0" y="4"/>
                    <a:pt x="4" y="0"/>
                    <a:pt x="15" y="0"/>
                  </a:cubicBezTo>
                  <a:cubicBezTo>
                    <a:pt x="27" y="0"/>
                    <a:pt x="32" y="4"/>
                    <a:pt x="32" y="16"/>
                  </a:cubicBezTo>
                  <a:cubicBezTo>
                    <a:pt x="31" y="30"/>
                    <a:pt x="31" y="44"/>
                    <a:pt x="31" y="58"/>
                  </a:cubicBezTo>
                  <a:close/>
                </a:path>
              </a:pathLst>
            </a:custGeom>
            <a:grpFill/>
            <a:ln>
              <a:noFill/>
            </a:ln>
          </p:spPr>
          <p:txBody>
            <a:bodyPr vert="horz" wrap="square" lIns="68561" tIns="34280" rIns="68561" bIns="34280" numCol="1" anchor="t" anchorCtr="0" compatLnSpc="1">
              <a:prstTxWarp prst="textNoShape">
                <a:avLst/>
              </a:prstTxWarp>
            </a:bodyPr>
            <a:lstStyle/>
            <a:p>
              <a:pPr defTabSz="699422">
                <a:defRPr/>
              </a:pPr>
              <a:endParaRPr lang="en-US" sz="662" kern="0">
                <a:latin typeface="Segoe UI"/>
              </a:endParaRPr>
            </a:p>
          </p:txBody>
        </p:sp>
        <p:sp>
          <p:nvSpPr>
            <p:cNvPr id="106" name="Freeform 7"/>
            <p:cNvSpPr>
              <a:spLocks/>
            </p:cNvSpPr>
            <p:nvPr/>
          </p:nvSpPr>
          <p:spPr bwMode="auto">
            <a:xfrm>
              <a:off x="8055706" y="5447436"/>
              <a:ext cx="36015" cy="88889"/>
            </a:xfrm>
            <a:custGeom>
              <a:avLst/>
              <a:gdLst>
                <a:gd name="T0" fmla="*/ 31 w 33"/>
                <a:gd name="T1" fmla="*/ 40 h 80"/>
                <a:gd name="T2" fmla="*/ 32 w 33"/>
                <a:gd name="T3" fmla="*/ 62 h 80"/>
                <a:gd name="T4" fmla="*/ 16 w 33"/>
                <a:gd name="T5" fmla="*/ 80 h 80"/>
                <a:gd name="T6" fmla="*/ 0 w 33"/>
                <a:gd name="T7" fmla="*/ 61 h 80"/>
                <a:gd name="T8" fmla="*/ 0 w 33"/>
                <a:gd name="T9" fmla="*/ 17 h 80"/>
                <a:gd name="T10" fmla="*/ 15 w 33"/>
                <a:gd name="T11" fmla="*/ 0 h 80"/>
                <a:gd name="T12" fmla="*/ 32 w 33"/>
                <a:gd name="T13" fmla="*/ 18 h 80"/>
                <a:gd name="T14" fmla="*/ 31 w 33"/>
                <a:gd name="T15" fmla="*/ 4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80">
                  <a:moveTo>
                    <a:pt x="31" y="40"/>
                  </a:moveTo>
                  <a:cubicBezTo>
                    <a:pt x="31" y="47"/>
                    <a:pt x="31" y="54"/>
                    <a:pt x="32" y="62"/>
                  </a:cubicBezTo>
                  <a:cubicBezTo>
                    <a:pt x="32" y="73"/>
                    <a:pt x="30" y="80"/>
                    <a:pt x="16" y="80"/>
                  </a:cubicBezTo>
                  <a:cubicBezTo>
                    <a:pt x="1" y="80"/>
                    <a:pt x="0" y="72"/>
                    <a:pt x="0" y="61"/>
                  </a:cubicBezTo>
                  <a:cubicBezTo>
                    <a:pt x="1" y="46"/>
                    <a:pt x="1" y="32"/>
                    <a:pt x="0" y="17"/>
                  </a:cubicBezTo>
                  <a:cubicBezTo>
                    <a:pt x="0" y="6"/>
                    <a:pt x="2" y="0"/>
                    <a:pt x="15" y="0"/>
                  </a:cubicBezTo>
                  <a:cubicBezTo>
                    <a:pt x="29" y="0"/>
                    <a:pt x="33" y="6"/>
                    <a:pt x="32" y="18"/>
                  </a:cubicBezTo>
                  <a:cubicBezTo>
                    <a:pt x="31" y="25"/>
                    <a:pt x="31" y="33"/>
                    <a:pt x="31" y="40"/>
                  </a:cubicBezTo>
                  <a:close/>
                </a:path>
              </a:pathLst>
            </a:custGeom>
            <a:grpFill/>
            <a:ln>
              <a:noFill/>
            </a:ln>
          </p:spPr>
          <p:txBody>
            <a:bodyPr vert="horz" wrap="square" lIns="68561" tIns="34280" rIns="68561" bIns="34280" numCol="1" anchor="t" anchorCtr="0" compatLnSpc="1">
              <a:prstTxWarp prst="textNoShape">
                <a:avLst/>
              </a:prstTxWarp>
            </a:bodyPr>
            <a:lstStyle/>
            <a:p>
              <a:pPr defTabSz="699422">
                <a:defRPr/>
              </a:pPr>
              <a:endParaRPr lang="en-US" sz="662" kern="0">
                <a:latin typeface="Segoe UI"/>
              </a:endParaRPr>
            </a:p>
          </p:txBody>
        </p:sp>
        <p:sp>
          <p:nvSpPr>
            <p:cNvPr id="107" name="Freeform 8"/>
            <p:cNvSpPr>
              <a:spLocks/>
            </p:cNvSpPr>
            <p:nvPr/>
          </p:nvSpPr>
          <p:spPr bwMode="auto">
            <a:xfrm>
              <a:off x="7943062" y="5478854"/>
              <a:ext cx="49808" cy="57471"/>
            </a:xfrm>
            <a:custGeom>
              <a:avLst/>
              <a:gdLst>
                <a:gd name="T0" fmla="*/ 6 w 45"/>
                <a:gd name="T1" fmla="*/ 26 h 52"/>
                <a:gd name="T2" fmla="*/ 22 w 45"/>
                <a:gd name="T3" fmla="*/ 0 h 52"/>
                <a:gd name="T4" fmla="*/ 37 w 45"/>
                <a:gd name="T5" fmla="*/ 25 h 52"/>
                <a:gd name="T6" fmla="*/ 23 w 45"/>
                <a:gd name="T7" fmla="*/ 52 h 52"/>
                <a:gd name="T8" fmla="*/ 6 w 45"/>
                <a:gd name="T9" fmla="*/ 26 h 52"/>
              </a:gdLst>
              <a:ahLst/>
              <a:cxnLst>
                <a:cxn ang="0">
                  <a:pos x="T0" y="T1"/>
                </a:cxn>
                <a:cxn ang="0">
                  <a:pos x="T2" y="T3"/>
                </a:cxn>
                <a:cxn ang="0">
                  <a:pos x="T4" y="T5"/>
                </a:cxn>
                <a:cxn ang="0">
                  <a:pos x="T6" y="T7"/>
                </a:cxn>
                <a:cxn ang="0">
                  <a:pos x="T8" y="T9"/>
                </a:cxn>
              </a:cxnLst>
              <a:rect l="0" t="0" r="r" b="b"/>
              <a:pathLst>
                <a:path w="45" h="52">
                  <a:moveTo>
                    <a:pt x="6" y="26"/>
                  </a:moveTo>
                  <a:cubicBezTo>
                    <a:pt x="8" y="16"/>
                    <a:pt x="0" y="0"/>
                    <a:pt x="22" y="0"/>
                  </a:cubicBezTo>
                  <a:cubicBezTo>
                    <a:pt x="43" y="0"/>
                    <a:pt x="38" y="14"/>
                    <a:pt x="37" y="25"/>
                  </a:cubicBezTo>
                  <a:cubicBezTo>
                    <a:pt x="36" y="35"/>
                    <a:pt x="45" y="51"/>
                    <a:pt x="23" y="52"/>
                  </a:cubicBezTo>
                  <a:cubicBezTo>
                    <a:pt x="1" y="52"/>
                    <a:pt x="8" y="37"/>
                    <a:pt x="6" y="26"/>
                  </a:cubicBezTo>
                  <a:close/>
                </a:path>
              </a:pathLst>
            </a:custGeom>
            <a:grpFill/>
            <a:ln>
              <a:noFill/>
            </a:ln>
          </p:spPr>
          <p:txBody>
            <a:bodyPr vert="horz" wrap="square" lIns="68561" tIns="34280" rIns="68561" bIns="34280" numCol="1" anchor="t" anchorCtr="0" compatLnSpc="1">
              <a:prstTxWarp prst="textNoShape">
                <a:avLst/>
              </a:prstTxWarp>
            </a:bodyPr>
            <a:lstStyle/>
            <a:p>
              <a:pPr defTabSz="699422">
                <a:defRPr/>
              </a:pPr>
              <a:endParaRPr lang="en-US" sz="662" kern="0">
                <a:latin typeface="Segoe UI"/>
              </a:endParaRPr>
            </a:p>
          </p:txBody>
        </p:sp>
        <p:sp>
          <p:nvSpPr>
            <p:cNvPr id="108" name="Freeform 9"/>
            <p:cNvSpPr>
              <a:spLocks/>
            </p:cNvSpPr>
            <p:nvPr/>
          </p:nvSpPr>
          <p:spPr bwMode="auto">
            <a:xfrm>
              <a:off x="8104749" y="5487282"/>
              <a:ext cx="42145" cy="49042"/>
            </a:xfrm>
            <a:custGeom>
              <a:avLst/>
              <a:gdLst>
                <a:gd name="T0" fmla="*/ 34 w 38"/>
                <a:gd name="T1" fmla="*/ 21 h 44"/>
                <a:gd name="T2" fmla="*/ 19 w 38"/>
                <a:gd name="T3" fmla="*/ 44 h 44"/>
                <a:gd name="T4" fmla="*/ 3 w 38"/>
                <a:gd name="T5" fmla="*/ 22 h 44"/>
                <a:gd name="T6" fmla="*/ 20 w 38"/>
                <a:gd name="T7" fmla="*/ 0 h 44"/>
                <a:gd name="T8" fmla="*/ 34 w 38"/>
                <a:gd name="T9" fmla="*/ 21 h 44"/>
              </a:gdLst>
              <a:ahLst/>
              <a:cxnLst>
                <a:cxn ang="0">
                  <a:pos x="T0" y="T1"/>
                </a:cxn>
                <a:cxn ang="0">
                  <a:pos x="T2" y="T3"/>
                </a:cxn>
                <a:cxn ang="0">
                  <a:pos x="T4" y="T5"/>
                </a:cxn>
                <a:cxn ang="0">
                  <a:pos x="T6" y="T7"/>
                </a:cxn>
                <a:cxn ang="0">
                  <a:pos x="T8" y="T9"/>
                </a:cxn>
              </a:cxnLst>
              <a:rect l="0" t="0" r="r" b="b"/>
              <a:pathLst>
                <a:path w="38" h="44">
                  <a:moveTo>
                    <a:pt x="34" y="21"/>
                  </a:moveTo>
                  <a:cubicBezTo>
                    <a:pt x="34" y="32"/>
                    <a:pt x="38" y="44"/>
                    <a:pt x="19" y="44"/>
                  </a:cubicBezTo>
                  <a:cubicBezTo>
                    <a:pt x="0" y="44"/>
                    <a:pt x="4" y="32"/>
                    <a:pt x="3" y="22"/>
                  </a:cubicBezTo>
                  <a:cubicBezTo>
                    <a:pt x="3" y="10"/>
                    <a:pt x="2" y="0"/>
                    <a:pt x="20" y="0"/>
                  </a:cubicBezTo>
                  <a:cubicBezTo>
                    <a:pt x="37" y="0"/>
                    <a:pt x="34" y="11"/>
                    <a:pt x="34" y="21"/>
                  </a:cubicBezTo>
                  <a:close/>
                </a:path>
              </a:pathLst>
            </a:custGeom>
            <a:grpFill/>
            <a:ln>
              <a:noFill/>
            </a:ln>
          </p:spPr>
          <p:txBody>
            <a:bodyPr vert="horz" wrap="square" lIns="68561" tIns="34280" rIns="68561" bIns="34280" numCol="1" anchor="t" anchorCtr="0" compatLnSpc="1">
              <a:prstTxWarp prst="textNoShape">
                <a:avLst/>
              </a:prstTxWarp>
            </a:bodyPr>
            <a:lstStyle/>
            <a:p>
              <a:pPr defTabSz="699422">
                <a:defRPr/>
              </a:pPr>
              <a:endParaRPr lang="en-US" sz="662" kern="0">
                <a:latin typeface="Segoe UI"/>
              </a:endParaRPr>
            </a:p>
          </p:txBody>
        </p:sp>
      </p:grpSp>
      <p:sp>
        <p:nvSpPr>
          <p:cNvPr id="89" name="Freeform 5"/>
          <p:cNvSpPr>
            <a:spLocks noEditPoints="1"/>
          </p:cNvSpPr>
          <p:nvPr/>
        </p:nvSpPr>
        <p:spPr bwMode="auto">
          <a:xfrm>
            <a:off x="9604808" y="5016333"/>
            <a:ext cx="331223" cy="292115"/>
          </a:xfrm>
          <a:custGeom>
            <a:avLst/>
            <a:gdLst>
              <a:gd name="T0" fmla="*/ 111 w 145"/>
              <a:gd name="T1" fmla="*/ 115 h 128"/>
              <a:gd name="T2" fmla="*/ 72 w 145"/>
              <a:gd name="T3" fmla="*/ 128 h 128"/>
              <a:gd name="T4" fmla="*/ 21 w 145"/>
              <a:gd name="T5" fmla="*/ 103 h 128"/>
              <a:gd name="T6" fmla="*/ 34 w 145"/>
              <a:gd name="T7" fmla="*/ 14 h 128"/>
              <a:gd name="T8" fmla="*/ 72 w 145"/>
              <a:gd name="T9" fmla="*/ 0 h 128"/>
              <a:gd name="T10" fmla="*/ 123 w 145"/>
              <a:gd name="T11" fmla="*/ 26 h 128"/>
              <a:gd name="T12" fmla="*/ 111 w 145"/>
              <a:gd name="T13" fmla="*/ 115 h 128"/>
              <a:gd name="T14" fmla="*/ 117 w 145"/>
              <a:gd name="T15" fmla="*/ 30 h 128"/>
              <a:gd name="T16" fmla="*/ 116 w 145"/>
              <a:gd name="T17" fmla="*/ 29 h 128"/>
              <a:gd name="T18" fmla="*/ 81 w 145"/>
              <a:gd name="T19" fmla="*/ 39 h 128"/>
              <a:gd name="T20" fmla="*/ 99 w 145"/>
              <a:gd name="T21" fmla="*/ 57 h 128"/>
              <a:gd name="T22" fmla="*/ 114 w 145"/>
              <a:gd name="T23" fmla="*/ 60 h 128"/>
              <a:gd name="T24" fmla="*/ 117 w 145"/>
              <a:gd name="T25" fmla="*/ 71 h 128"/>
              <a:gd name="T26" fmla="*/ 126 w 145"/>
              <a:gd name="T27" fmla="*/ 79 h 128"/>
              <a:gd name="T28" fmla="*/ 117 w 145"/>
              <a:gd name="T29" fmla="*/ 30 h 128"/>
              <a:gd name="T30" fmla="*/ 119 w 145"/>
              <a:gd name="T31" fmla="*/ 95 h 128"/>
              <a:gd name="T32" fmla="*/ 125 w 145"/>
              <a:gd name="T33" fmla="*/ 83 h 128"/>
              <a:gd name="T34" fmla="*/ 114 w 145"/>
              <a:gd name="T35" fmla="*/ 76 h 128"/>
              <a:gd name="T36" fmla="*/ 113 w 145"/>
              <a:gd name="T37" fmla="*/ 76 h 128"/>
              <a:gd name="T38" fmla="*/ 96 w 145"/>
              <a:gd name="T39" fmla="*/ 74 h 128"/>
              <a:gd name="T40" fmla="*/ 95 w 145"/>
              <a:gd name="T41" fmla="*/ 60 h 128"/>
              <a:gd name="T42" fmla="*/ 73 w 145"/>
              <a:gd name="T43" fmla="*/ 42 h 128"/>
              <a:gd name="T44" fmla="*/ 58 w 145"/>
              <a:gd name="T45" fmla="*/ 54 h 128"/>
              <a:gd name="T46" fmla="*/ 56 w 145"/>
              <a:gd name="T47" fmla="*/ 56 h 128"/>
              <a:gd name="T48" fmla="*/ 56 w 145"/>
              <a:gd name="T49" fmla="*/ 73 h 128"/>
              <a:gd name="T50" fmla="*/ 59 w 145"/>
              <a:gd name="T51" fmla="*/ 76 h 128"/>
              <a:gd name="T52" fmla="*/ 75 w 145"/>
              <a:gd name="T53" fmla="*/ 86 h 128"/>
              <a:gd name="T54" fmla="*/ 89 w 145"/>
              <a:gd name="T55" fmla="*/ 89 h 128"/>
              <a:gd name="T56" fmla="*/ 91 w 145"/>
              <a:gd name="T57" fmla="*/ 94 h 128"/>
              <a:gd name="T58" fmla="*/ 119 w 145"/>
              <a:gd name="T59" fmla="*/ 95 h 128"/>
              <a:gd name="T60" fmla="*/ 73 w 145"/>
              <a:gd name="T61" fmla="*/ 9 h 128"/>
              <a:gd name="T62" fmla="*/ 56 w 145"/>
              <a:gd name="T63" fmla="*/ 11 h 128"/>
              <a:gd name="T64" fmla="*/ 72 w 145"/>
              <a:gd name="T65" fmla="*/ 28 h 128"/>
              <a:gd name="T66" fmla="*/ 109 w 145"/>
              <a:gd name="T67" fmla="*/ 22 h 128"/>
              <a:gd name="T68" fmla="*/ 73 w 145"/>
              <a:gd name="T69" fmla="*/ 9 h 128"/>
              <a:gd name="T70" fmla="*/ 32 w 145"/>
              <a:gd name="T71" fmla="*/ 25 h 128"/>
              <a:gd name="T72" fmla="*/ 36 w 145"/>
              <a:gd name="T73" fmla="*/ 49 h 128"/>
              <a:gd name="T74" fmla="*/ 45 w 145"/>
              <a:gd name="T75" fmla="*/ 48 h 128"/>
              <a:gd name="T76" fmla="*/ 47 w 145"/>
              <a:gd name="T77" fmla="*/ 46 h 128"/>
              <a:gd name="T78" fmla="*/ 63 w 145"/>
              <a:gd name="T79" fmla="*/ 33 h 128"/>
              <a:gd name="T80" fmla="*/ 48 w 145"/>
              <a:gd name="T81" fmla="*/ 14 h 128"/>
              <a:gd name="T82" fmla="*/ 38 w 145"/>
              <a:gd name="T83" fmla="*/ 20 h 128"/>
              <a:gd name="T84" fmla="*/ 32 w 145"/>
              <a:gd name="T85" fmla="*/ 25 h 128"/>
              <a:gd name="T86" fmla="*/ 27 w 145"/>
              <a:gd name="T87" fmla="*/ 96 h 128"/>
              <a:gd name="T88" fmla="*/ 31 w 145"/>
              <a:gd name="T89" fmla="*/ 77 h 128"/>
              <a:gd name="T90" fmla="*/ 29 w 145"/>
              <a:gd name="T91" fmla="*/ 75 h 128"/>
              <a:gd name="T92" fmla="*/ 29 w 145"/>
              <a:gd name="T93" fmla="*/ 55 h 128"/>
              <a:gd name="T94" fmla="*/ 27 w 145"/>
              <a:gd name="T95" fmla="*/ 33 h 128"/>
              <a:gd name="T96" fmla="*/ 27 w 145"/>
              <a:gd name="T97" fmla="*/ 96 h 128"/>
              <a:gd name="T98" fmla="*/ 111 w 145"/>
              <a:gd name="T99" fmla="*/ 104 h 128"/>
              <a:gd name="T100" fmla="*/ 89 w 145"/>
              <a:gd name="T101" fmla="*/ 102 h 128"/>
              <a:gd name="T102" fmla="*/ 88 w 145"/>
              <a:gd name="T103" fmla="*/ 104 h 128"/>
              <a:gd name="T104" fmla="*/ 72 w 145"/>
              <a:gd name="T105" fmla="*/ 102 h 128"/>
              <a:gd name="T106" fmla="*/ 69 w 145"/>
              <a:gd name="T107" fmla="*/ 94 h 128"/>
              <a:gd name="T108" fmla="*/ 53 w 145"/>
              <a:gd name="T109" fmla="*/ 84 h 128"/>
              <a:gd name="T110" fmla="*/ 48 w 145"/>
              <a:gd name="T111" fmla="*/ 81 h 128"/>
              <a:gd name="T112" fmla="*/ 40 w 145"/>
              <a:gd name="T113" fmla="*/ 82 h 128"/>
              <a:gd name="T114" fmla="*/ 37 w 145"/>
              <a:gd name="T115" fmla="*/ 107 h 128"/>
              <a:gd name="T116" fmla="*/ 72 w 145"/>
              <a:gd name="T117" fmla="*/ 120 h 128"/>
              <a:gd name="T118" fmla="*/ 106 w 145"/>
              <a:gd name="T119" fmla="*/ 109 h 128"/>
              <a:gd name="T120" fmla="*/ 111 w 145"/>
              <a:gd name="T121" fmla="*/ 10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45" h="128">
                <a:moveTo>
                  <a:pt x="111" y="115"/>
                </a:moveTo>
                <a:cubicBezTo>
                  <a:pt x="100" y="125"/>
                  <a:pt x="86" y="128"/>
                  <a:pt x="72" y="128"/>
                </a:cubicBezTo>
                <a:cubicBezTo>
                  <a:pt x="53" y="128"/>
                  <a:pt x="34" y="120"/>
                  <a:pt x="21" y="103"/>
                </a:cubicBezTo>
                <a:cubicBezTo>
                  <a:pt x="0" y="75"/>
                  <a:pt x="6" y="35"/>
                  <a:pt x="34" y="14"/>
                </a:cubicBezTo>
                <a:cubicBezTo>
                  <a:pt x="45" y="4"/>
                  <a:pt x="58" y="0"/>
                  <a:pt x="72" y="0"/>
                </a:cubicBezTo>
                <a:cubicBezTo>
                  <a:pt x="91" y="0"/>
                  <a:pt x="111" y="9"/>
                  <a:pt x="123" y="26"/>
                </a:cubicBezTo>
                <a:cubicBezTo>
                  <a:pt x="145" y="54"/>
                  <a:pt x="139" y="94"/>
                  <a:pt x="111" y="115"/>
                </a:cubicBezTo>
                <a:close/>
                <a:moveTo>
                  <a:pt x="117" y="30"/>
                </a:moveTo>
                <a:cubicBezTo>
                  <a:pt x="117" y="30"/>
                  <a:pt x="116" y="30"/>
                  <a:pt x="116" y="29"/>
                </a:cubicBezTo>
                <a:cubicBezTo>
                  <a:pt x="114" y="29"/>
                  <a:pt x="100" y="29"/>
                  <a:pt x="81" y="39"/>
                </a:cubicBezTo>
                <a:cubicBezTo>
                  <a:pt x="87" y="45"/>
                  <a:pt x="94" y="51"/>
                  <a:pt x="99" y="57"/>
                </a:cubicBezTo>
                <a:cubicBezTo>
                  <a:pt x="104" y="54"/>
                  <a:pt x="111" y="54"/>
                  <a:pt x="114" y="60"/>
                </a:cubicBezTo>
                <a:cubicBezTo>
                  <a:pt x="117" y="63"/>
                  <a:pt x="118" y="68"/>
                  <a:pt x="117" y="71"/>
                </a:cubicBezTo>
                <a:cubicBezTo>
                  <a:pt x="121" y="75"/>
                  <a:pt x="124" y="77"/>
                  <a:pt x="126" y="79"/>
                </a:cubicBezTo>
                <a:cubicBezTo>
                  <a:pt x="130" y="62"/>
                  <a:pt x="128" y="45"/>
                  <a:pt x="117" y="30"/>
                </a:cubicBezTo>
                <a:close/>
                <a:moveTo>
                  <a:pt x="119" y="95"/>
                </a:moveTo>
                <a:cubicBezTo>
                  <a:pt x="122" y="91"/>
                  <a:pt x="124" y="87"/>
                  <a:pt x="125" y="83"/>
                </a:cubicBezTo>
                <a:cubicBezTo>
                  <a:pt x="123" y="82"/>
                  <a:pt x="119" y="79"/>
                  <a:pt x="114" y="76"/>
                </a:cubicBezTo>
                <a:cubicBezTo>
                  <a:pt x="114" y="76"/>
                  <a:pt x="114" y="76"/>
                  <a:pt x="113" y="76"/>
                </a:cubicBezTo>
                <a:cubicBezTo>
                  <a:pt x="108" y="80"/>
                  <a:pt x="100" y="79"/>
                  <a:pt x="96" y="74"/>
                </a:cubicBezTo>
                <a:cubicBezTo>
                  <a:pt x="94" y="70"/>
                  <a:pt x="93" y="65"/>
                  <a:pt x="95" y="60"/>
                </a:cubicBezTo>
                <a:cubicBezTo>
                  <a:pt x="88" y="54"/>
                  <a:pt x="80" y="48"/>
                  <a:pt x="73" y="42"/>
                </a:cubicBezTo>
                <a:cubicBezTo>
                  <a:pt x="69" y="45"/>
                  <a:pt x="63" y="49"/>
                  <a:pt x="58" y="54"/>
                </a:cubicBezTo>
                <a:cubicBezTo>
                  <a:pt x="58" y="55"/>
                  <a:pt x="57" y="56"/>
                  <a:pt x="56" y="56"/>
                </a:cubicBezTo>
                <a:cubicBezTo>
                  <a:pt x="59" y="62"/>
                  <a:pt x="59" y="68"/>
                  <a:pt x="56" y="73"/>
                </a:cubicBezTo>
                <a:cubicBezTo>
                  <a:pt x="57" y="74"/>
                  <a:pt x="58" y="75"/>
                  <a:pt x="59" y="76"/>
                </a:cubicBezTo>
                <a:cubicBezTo>
                  <a:pt x="64" y="80"/>
                  <a:pt x="69" y="83"/>
                  <a:pt x="75" y="86"/>
                </a:cubicBezTo>
                <a:cubicBezTo>
                  <a:pt x="79" y="84"/>
                  <a:pt x="86" y="85"/>
                  <a:pt x="89" y="89"/>
                </a:cubicBezTo>
                <a:cubicBezTo>
                  <a:pt x="90" y="91"/>
                  <a:pt x="91" y="93"/>
                  <a:pt x="91" y="94"/>
                </a:cubicBezTo>
                <a:cubicBezTo>
                  <a:pt x="105" y="98"/>
                  <a:pt x="115" y="96"/>
                  <a:pt x="119" y="95"/>
                </a:cubicBezTo>
                <a:close/>
                <a:moveTo>
                  <a:pt x="73" y="9"/>
                </a:moveTo>
                <a:cubicBezTo>
                  <a:pt x="67" y="9"/>
                  <a:pt x="61" y="9"/>
                  <a:pt x="56" y="11"/>
                </a:cubicBezTo>
                <a:cubicBezTo>
                  <a:pt x="61" y="17"/>
                  <a:pt x="66" y="23"/>
                  <a:pt x="72" y="28"/>
                </a:cubicBezTo>
                <a:cubicBezTo>
                  <a:pt x="86" y="20"/>
                  <a:pt x="100" y="20"/>
                  <a:pt x="109" y="22"/>
                </a:cubicBezTo>
                <a:cubicBezTo>
                  <a:pt x="97" y="14"/>
                  <a:pt x="85" y="9"/>
                  <a:pt x="73" y="9"/>
                </a:cubicBezTo>
                <a:close/>
                <a:moveTo>
                  <a:pt x="32" y="25"/>
                </a:moveTo>
                <a:cubicBezTo>
                  <a:pt x="31" y="30"/>
                  <a:pt x="31" y="39"/>
                  <a:pt x="36" y="49"/>
                </a:cubicBezTo>
                <a:cubicBezTo>
                  <a:pt x="39" y="48"/>
                  <a:pt x="42" y="48"/>
                  <a:pt x="45" y="48"/>
                </a:cubicBezTo>
                <a:cubicBezTo>
                  <a:pt x="46" y="48"/>
                  <a:pt x="47" y="47"/>
                  <a:pt x="47" y="46"/>
                </a:cubicBezTo>
                <a:cubicBezTo>
                  <a:pt x="53" y="41"/>
                  <a:pt x="58" y="37"/>
                  <a:pt x="63" y="33"/>
                </a:cubicBezTo>
                <a:cubicBezTo>
                  <a:pt x="57" y="27"/>
                  <a:pt x="52" y="21"/>
                  <a:pt x="48" y="14"/>
                </a:cubicBezTo>
                <a:cubicBezTo>
                  <a:pt x="44" y="17"/>
                  <a:pt x="41" y="18"/>
                  <a:pt x="38" y="20"/>
                </a:cubicBezTo>
                <a:cubicBezTo>
                  <a:pt x="36" y="22"/>
                  <a:pt x="35" y="23"/>
                  <a:pt x="32" y="25"/>
                </a:cubicBezTo>
                <a:close/>
                <a:moveTo>
                  <a:pt x="27" y="96"/>
                </a:moveTo>
                <a:cubicBezTo>
                  <a:pt x="28" y="90"/>
                  <a:pt x="29" y="83"/>
                  <a:pt x="31" y="77"/>
                </a:cubicBezTo>
                <a:cubicBezTo>
                  <a:pt x="30" y="76"/>
                  <a:pt x="30" y="76"/>
                  <a:pt x="29" y="75"/>
                </a:cubicBezTo>
                <a:cubicBezTo>
                  <a:pt x="25" y="70"/>
                  <a:pt x="25" y="61"/>
                  <a:pt x="29" y="55"/>
                </a:cubicBezTo>
                <a:cubicBezTo>
                  <a:pt x="25" y="46"/>
                  <a:pt x="26" y="38"/>
                  <a:pt x="27" y="33"/>
                </a:cubicBezTo>
                <a:cubicBezTo>
                  <a:pt x="14" y="51"/>
                  <a:pt x="13" y="77"/>
                  <a:pt x="27" y="96"/>
                </a:cubicBezTo>
                <a:close/>
                <a:moveTo>
                  <a:pt x="111" y="104"/>
                </a:moveTo>
                <a:cubicBezTo>
                  <a:pt x="106" y="104"/>
                  <a:pt x="98" y="104"/>
                  <a:pt x="89" y="102"/>
                </a:cubicBezTo>
                <a:cubicBezTo>
                  <a:pt x="89" y="102"/>
                  <a:pt x="88" y="103"/>
                  <a:pt x="88" y="104"/>
                </a:cubicBezTo>
                <a:cubicBezTo>
                  <a:pt x="83" y="108"/>
                  <a:pt x="75" y="107"/>
                  <a:pt x="72" y="102"/>
                </a:cubicBezTo>
                <a:cubicBezTo>
                  <a:pt x="70" y="100"/>
                  <a:pt x="69" y="97"/>
                  <a:pt x="69" y="94"/>
                </a:cubicBezTo>
                <a:cubicBezTo>
                  <a:pt x="64" y="92"/>
                  <a:pt x="59" y="88"/>
                  <a:pt x="53" y="84"/>
                </a:cubicBezTo>
                <a:cubicBezTo>
                  <a:pt x="51" y="83"/>
                  <a:pt x="49" y="82"/>
                  <a:pt x="48" y="81"/>
                </a:cubicBezTo>
                <a:cubicBezTo>
                  <a:pt x="45" y="82"/>
                  <a:pt x="43" y="82"/>
                  <a:pt x="40" y="82"/>
                </a:cubicBezTo>
                <a:cubicBezTo>
                  <a:pt x="37" y="91"/>
                  <a:pt x="36" y="101"/>
                  <a:pt x="37" y="107"/>
                </a:cubicBezTo>
                <a:cubicBezTo>
                  <a:pt x="47" y="116"/>
                  <a:pt x="60" y="120"/>
                  <a:pt x="72" y="120"/>
                </a:cubicBezTo>
                <a:cubicBezTo>
                  <a:pt x="84" y="120"/>
                  <a:pt x="96" y="116"/>
                  <a:pt x="106" y="109"/>
                </a:cubicBezTo>
                <a:cubicBezTo>
                  <a:pt x="109" y="107"/>
                  <a:pt x="109" y="106"/>
                  <a:pt x="111" y="104"/>
                </a:cubicBezTo>
                <a:close/>
              </a:path>
            </a:pathLst>
          </a:custGeom>
          <a:solidFill>
            <a:schemeClr val="tx1"/>
          </a:solidFill>
          <a:ln>
            <a:noFill/>
          </a:ln>
        </p:spPr>
        <p:txBody>
          <a:bodyPr vert="horz" wrap="square" lIns="68570" tIns="34285" rIns="68570" bIns="34285" numCol="1" anchor="t" anchorCtr="0" compatLnSpc="1">
            <a:prstTxWarp prst="textNoShape">
              <a:avLst/>
            </a:prstTxWarp>
          </a:bodyPr>
          <a:lstStyle/>
          <a:p>
            <a:pPr defTabSz="685669">
              <a:defRPr/>
            </a:pPr>
            <a:endParaRPr lang="en-US" sz="662" kern="0">
              <a:latin typeface="Segoe UI"/>
            </a:endParaRPr>
          </a:p>
        </p:txBody>
      </p:sp>
      <p:sp>
        <p:nvSpPr>
          <p:cNvPr id="94" name="Rectangle 93"/>
          <p:cNvSpPr/>
          <p:nvPr/>
        </p:nvSpPr>
        <p:spPr>
          <a:xfrm>
            <a:off x="9333139" y="5303579"/>
            <a:ext cx="874556" cy="2737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a:defRPr/>
            </a:pPr>
            <a:r>
              <a:rPr lang="en-US" sz="662" kern="0">
                <a:solidFill>
                  <a:schemeClr val="tx1"/>
                </a:solidFill>
                <a:latin typeface="Segoe UI"/>
              </a:rPr>
              <a:t>Data Science</a:t>
            </a:r>
          </a:p>
          <a:p>
            <a:pPr algn="ctr" defTabSz="685669">
              <a:defRPr/>
            </a:pPr>
            <a:r>
              <a:rPr lang="en-US" sz="662" kern="0">
                <a:solidFill>
                  <a:schemeClr val="tx1"/>
                </a:solidFill>
                <a:latin typeface="Segoe UI"/>
              </a:rPr>
              <a:t>Notebooks</a:t>
            </a:r>
          </a:p>
        </p:txBody>
      </p:sp>
      <p:sp>
        <p:nvSpPr>
          <p:cNvPr id="116" name="Rectangle 115"/>
          <p:cNvSpPr/>
          <p:nvPr/>
        </p:nvSpPr>
        <p:spPr>
          <a:xfrm>
            <a:off x="4728267" y="2940093"/>
            <a:ext cx="1554623" cy="16036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685669">
              <a:defRPr/>
            </a:pPr>
            <a:r>
              <a:rPr lang="en-US" sz="735" b="1" kern="0">
                <a:solidFill>
                  <a:schemeClr val="tx1"/>
                </a:solidFill>
                <a:latin typeface="Segoe UI"/>
              </a:rPr>
              <a:t>ETL &amp; Analytics</a:t>
            </a:r>
          </a:p>
          <a:p>
            <a:pPr defTabSz="685669">
              <a:defRPr/>
            </a:pPr>
            <a:r>
              <a:rPr lang="en-US" sz="735" kern="0">
                <a:solidFill>
                  <a:schemeClr val="tx1"/>
                </a:solidFill>
                <a:latin typeface="Segoe UI"/>
              </a:rPr>
              <a:t>Cleanup, Normalize, Basic Stats</a:t>
            </a:r>
          </a:p>
          <a:p>
            <a:pPr defTabSz="685669">
              <a:defRPr/>
            </a:pPr>
            <a:endParaRPr lang="en-US" sz="735" kern="0">
              <a:solidFill>
                <a:schemeClr val="tx1"/>
              </a:solidFill>
              <a:latin typeface="Segoe UI"/>
            </a:endParaRPr>
          </a:p>
          <a:p>
            <a:pPr defTabSz="685669">
              <a:defRPr/>
            </a:pPr>
            <a:r>
              <a:rPr lang="en-US" sz="735" b="1" kern="0">
                <a:solidFill>
                  <a:schemeClr val="tx1"/>
                </a:solidFill>
                <a:latin typeface="Segoe UI"/>
              </a:rPr>
              <a:t>Experimentation</a:t>
            </a:r>
          </a:p>
          <a:p>
            <a:pPr defTabSz="685669">
              <a:defRPr/>
            </a:pPr>
            <a:r>
              <a:rPr lang="en-US" sz="735" kern="0">
                <a:solidFill>
                  <a:schemeClr val="tx1"/>
                </a:solidFill>
                <a:latin typeface="Segoe UI"/>
              </a:rPr>
              <a:t>A/B testing at scale. Drive changes based on actual</a:t>
            </a:r>
          </a:p>
          <a:p>
            <a:pPr defTabSz="685669">
              <a:defRPr/>
            </a:pPr>
            <a:r>
              <a:rPr lang="en-US" sz="735" kern="0">
                <a:solidFill>
                  <a:schemeClr val="tx1"/>
                </a:solidFill>
                <a:latin typeface="Segoe UI"/>
              </a:rPr>
              <a:t>Customer behavior</a:t>
            </a:r>
          </a:p>
          <a:p>
            <a:pPr defTabSz="685669">
              <a:defRPr/>
            </a:pPr>
            <a:endParaRPr lang="en-US" sz="735" kern="0">
              <a:solidFill>
                <a:schemeClr val="tx1"/>
              </a:solidFill>
              <a:latin typeface="Segoe UI"/>
            </a:endParaRPr>
          </a:p>
          <a:p>
            <a:pPr defTabSz="685669">
              <a:defRPr/>
            </a:pPr>
            <a:r>
              <a:rPr lang="en-US" sz="735" b="1" kern="0">
                <a:solidFill>
                  <a:schemeClr val="tx1"/>
                </a:solidFill>
                <a:latin typeface="Segoe UI"/>
              </a:rPr>
              <a:t>Machine Learning</a:t>
            </a:r>
          </a:p>
          <a:p>
            <a:pPr defTabSz="685669">
              <a:defRPr/>
            </a:pPr>
            <a:r>
              <a:rPr lang="en-US" sz="735" kern="0">
                <a:solidFill>
                  <a:schemeClr val="tx1"/>
                </a:solidFill>
                <a:latin typeface="Segoe UI"/>
              </a:rPr>
              <a:t>Do ML at Scale (Customer Segmentation &amp; Fraud Detection)</a:t>
            </a:r>
          </a:p>
          <a:p>
            <a:pPr defTabSz="685669">
              <a:defRPr/>
            </a:pPr>
            <a:endParaRPr lang="en-US" sz="735" kern="0">
              <a:solidFill>
                <a:schemeClr val="tx1"/>
              </a:solidFill>
              <a:latin typeface="Segoe UI"/>
            </a:endParaRPr>
          </a:p>
          <a:p>
            <a:pPr defTabSz="685669">
              <a:defRPr/>
            </a:pPr>
            <a:endParaRPr lang="en-US" sz="735" kern="0">
              <a:solidFill>
                <a:schemeClr val="tx1"/>
              </a:solidFill>
              <a:latin typeface="Segoe UI"/>
            </a:endParaRPr>
          </a:p>
        </p:txBody>
      </p:sp>
      <p:sp>
        <p:nvSpPr>
          <p:cNvPr id="67" name="Rectangle 66"/>
          <p:cNvSpPr/>
          <p:nvPr/>
        </p:nvSpPr>
        <p:spPr>
          <a:xfrm>
            <a:off x="3906256" y="2890296"/>
            <a:ext cx="640970" cy="1946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70" tIns="34285" rIns="68570" bIns="34285" numCol="1" spcCol="0" rtlCol="0" fromWordArt="0" anchor="ctr" anchorCtr="0" forceAA="0" compatLnSpc="1">
            <a:prstTxWarp prst="textNoShape">
              <a:avLst/>
            </a:prstTxWarp>
            <a:noAutofit/>
          </a:bodyPr>
          <a:lstStyle/>
          <a:p>
            <a:pPr algn="ctr" defTabSz="685669">
              <a:defRPr/>
            </a:pPr>
            <a:r>
              <a:rPr lang="en-US" sz="772" kern="0">
                <a:solidFill>
                  <a:schemeClr val="tx1"/>
                </a:solidFill>
                <a:latin typeface="Segoe UI"/>
              </a:rPr>
              <a:t>Store</a:t>
            </a:r>
          </a:p>
        </p:txBody>
      </p:sp>
      <p:sp>
        <p:nvSpPr>
          <p:cNvPr id="68" name="Rectangle 67"/>
          <p:cNvSpPr/>
          <p:nvPr/>
        </p:nvSpPr>
        <p:spPr>
          <a:xfrm>
            <a:off x="3906256" y="3546659"/>
            <a:ext cx="640970" cy="1946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70" tIns="34285" rIns="68570" bIns="34285" numCol="1" spcCol="0" rtlCol="0" fromWordArt="0" anchor="ctr" anchorCtr="0" forceAA="0" compatLnSpc="1">
            <a:prstTxWarp prst="textNoShape">
              <a:avLst/>
            </a:prstTxWarp>
            <a:noAutofit/>
          </a:bodyPr>
          <a:lstStyle/>
          <a:p>
            <a:pPr algn="ctr" defTabSz="685669">
              <a:defRPr/>
            </a:pPr>
            <a:r>
              <a:rPr lang="en-US" sz="772" kern="0">
                <a:solidFill>
                  <a:schemeClr val="tx1"/>
                </a:solidFill>
                <a:latin typeface="Segoe UI"/>
              </a:rPr>
              <a:t>Analytics</a:t>
            </a:r>
          </a:p>
        </p:txBody>
      </p:sp>
      <p:sp>
        <p:nvSpPr>
          <p:cNvPr id="79" name="Rectangle 78"/>
          <p:cNvSpPr/>
          <p:nvPr/>
        </p:nvSpPr>
        <p:spPr>
          <a:xfrm>
            <a:off x="6539165" y="3425975"/>
            <a:ext cx="1112868" cy="2737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669">
              <a:defRPr/>
            </a:pPr>
            <a:r>
              <a:rPr lang="en-US" sz="662" kern="0">
                <a:solidFill>
                  <a:schemeClr val="tx1"/>
                </a:solidFill>
                <a:latin typeface="Segoe UI"/>
              </a:rPr>
              <a:t>Move via </a:t>
            </a:r>
            <a:r>
              <a:rPr lang="en-US" sz="662" b="1" kern="0">
                <a:solidFill>
                  <a:schemeClr val="tx1"/>
                </a:solidFill>
                <a:latin typeface="Segoe UI"/>
              </a:rPr>
              <a:t>Data Factory</a:t>
            </a:r>
          </a:p>
        </p:txBody>
      </p:sp>
      <p:sp>
        <p:nvSpPr>
          <p:cNvPr id="6" name="Arrow: Right 5"/>
          <p:cNvSpPr/>
          <p:nvPr/>
        </p:nvSpPr>
        <p:spPr>
          <a:xfrm>
            <a:off x="2808017" y="3157050"/>
            <a:ext cx="812503" cy="530520"/>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75"/>
            <a:endParaRPr lang="en-US" sz="1324">
              <a:solidFill>
                <a:schemeClr val="tx1"/>
              </a:solidFill>
              <a:latin typeface="Segoe UI"/>
            </a:endParaRPr>
          </a:p>
        </p:txBody>
      </p:sp>
      <p:sp>
        <p:nvSpPr>
          <p:cNvPr id="8" name="Left Brace 7"/>
          <p:cNvSpPr/>
          <p:nvPr/>
        </p:nvSpPr>
        <p:spPr>
          <a:xfrm>
            <a:off x="8898965" y="2215815"/>
            <a:ext cx="434176" cy="2958170"/>
          </a:xfrm>
          <a:prstGeom prst="leftBrace">
            <a:avLst>
              <a:gd name="adj1" fmla="val 51435"/>
              <a:gd name="adj2"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685775"/>
            <a:endParaRPr lang="en-US" sz="1324">
              <a:latin typeface="Segoe UI"/>
            </a:endParaRPr>
          </a:p>
        </p:txBody>
      </p:sp>
      <p:sp>
        <p:nvSpPr>
          <p:cNvPr id="88" name="Arrow: Right 87"/>
          <p:cNvSpPr/>
          <p:nvPr/>
        </p:nvSpPr>
        <p:spPr>
          <a:xfrm>
            <a:off x="6657538" y="2888126"/>
            <a:ext cx="812503" cy="530520"/>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75"/>
            <a:endParaRPr lang="en-US" sz="1324">
              <a:solidFill>
                <a:schemeClr val="tx1"/>
              </a:solidFill>
              <a:latin typeface="Segoe UI"/>
            </a:endParaRPr>
          </a:p>
        </p:txBody>
      </p:sp>
      <p:sp>
        <p:nvSpPr>
          <p:cNvPr id="85" name="Rectangle 84"/>
          <p:cNvSpPr/>
          <p:nvPr/>
        </p:nvSpPr>
        <p:spPr>
          <a:xfrm>
            <a:off x="3915011" y="4084103"/>
            <a:ext cx="640970" cy="1946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70" tIns="34285" rIns="68570" bIns="34285" numCol="1" spcCol="0" rtlCol="0" fromWordArt="0" anchor="ctr" anchorCtr="0" forceAA="0" compatLnSpc="1">
            <a:prstTxWarp prst="textNoShape">
              <a:avLst/>
            </a:prstTxWarp>
            <a:noAutofit/>
          </a:bodyPr>
          <a:lstStyle/>
          <a:p>
            <a:pPr algn="ctr" defTabSz="685669">
              <a:defRPr/>
            </a:pPr>
            <a:r>
              <a:rPr lang="en-US" sz="772" kern="0">
                <a:solidFill>
                  <a:schemeClr val="tx1"/>
                </a:solidFill>
                <a:latin typeface="Segoe UI"/>
              </a:rPr>
              <a:t>HDInsight</a:t>
            </a:r>
          </a:p>
        </p:txBody>
      </p:sp>
      <p:sp>
        <p:nvSpPr>
          <p:cNvPr id="112" name="Rectangle 111"/>
          <p:cNvSpPr/>
          <p:nvPr/>
        </p:nvSpPr>
        <p:spPr>
          <a:xfrm>
            <a:off x="7847002" y="3654239"/>
            <a:ext cx="647282" cy="1681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70" tIns="34285" rIns="68570" bIns="34285" numCol="1" spcCol="0" rtlCol="0" fromWordArt="0" anchor="b" anchorCtr="0" forceAA="0" compatLnSpc="1">
            <a:prstTxWarp prst="textNoShape">
              <a:avLst/>
            </a:prstTxWarp>
            <a:noAutofit/>
          </a:bodyPr>
          <a:lstStyle/>
          <a:p>
            <a:pPr algn="ctr" defTabSz="685669">
              <a:defRPr/>
            </a:pPr>
            <a:r>
              <a:rPr lang="en-US" sz="809" kern="0">
                <a:solidFill>
                  <a:schemeClr val="tx1"/>
                </a:solidFill>
                <a:latin typeface="Segoe UI"/>
              </a:rPr>
              <a:t>SQL DB</a:t>
            </a:r>
          </a:p>
        </p:txBody>
      </p:sp>
      <p:sp>
        <p:nvSpPr>
          <p:cNvPr id="151" name="Freeform 16"/>
          <p:cNvSpPr>
            <a:spLocks noChangeAspect="1" noEditPoints="1"/>
          </p:cNvSpPr>
          <p:nvPr/>
        </p:nvSpPr>
        <p:spPr bwMode="auto">
          <a:xfrm>
            <a:off x="1795556" y="2352466"/>
            <a:ext cx="622800" cy="602893"/>
          </a:xfrm>
          <a:custGeom>
            <a:avLst/>
            <a:gdLst>
              <a:gd name="T0" fmla="*/ 363 w 400"/>
              <a:gd name="T1" fmla="*/ 0 h 367"/>
              <a:gd name="T2" fmla="*/ 38 w 400"/>
              <a:gd name="T3" fmla="*/ 0 h 367"/>
              <a:gd name="T4" fmla="*/ 0 w 400"/>
              <a:gd name="T5" fmla="*/ 37 h 367"/>
              <a:gd name="T6" fmla="*/ 0 w 400"/>
              <a:gd name="T7" fmla="*/ 255 h 367"/>
              <a:gd name="T8" fmla="*/ 38 w 400"/>
              <a:gd name="T9" fmla="*/ 292 h 367"/>
              <a:gd name="T10" fmla="*/ 184 w 400"/>
              <a:gd name="T11" fmla="*/ 292 h 367"/>
              <a:gd name="T12" fmla="*/ 230 w 400"/>
              <a:gd name="T13" fmla="*/ 335 h 367"/>
              <a:gd name="T14" fmla="*/ 230 w 400"/>
              <a:gd name="T15" fmla="*/ 367 h 367"/>
              <a:gd name="T16" fmla="*/ 328 w 400"/>
              <a:gd name="T17" fmla="*/ 367 h 367"/>
              <a:gd name="T18" fmla="*/ 328 w 400"/>
              <a:gd name="T19" fmla="*/ 292 h 367"/>
              <a:gd name="T20" fmla="*/ 363 w 400"/>
              <a:gd name="T21" fmla="*/ 292 h 367"/>
              <a:gd name="T22" fmla="*/ 400 w 400"/>
              <a:gd name="T23" fmla="*/ 255 h 367"/>
              <a:gd name="T24" fmla="*/ 400 w 400"/>
              <a:gd name="T25" fmla="*/ 37 h 367"/>
              <a:gd name="T26" fmla="*/ 363 w 400"/>
              <a:gd name="T27" fmla="*/ 0 h 367"/>
              <a:gd name="T28" fmla="*/ 361 w 400"/>
              <a:gd name="T29" fmla="*/ 253 h 367"/>
              <a:gd name="T30" fmla="*/ 328 w 400"/>
              <a:gd name="T31" fmla="*/ 253 h 367"/>
              <a:gd name="T32" fmla="*/ 328 w 400"/>
              <a:gd name="T33" fmla="*/ 197 h 367"/>
              <a:gd name="T34" fmla="*/ 305 w 400"/>
              <a:gd name="T35" fmla="*/ 197 h 367"/>
              <a:gd name="T36" fmla="*/ 305 w 400"/>
              <a:gd name="T37" fmla="*/ 219 h 367"/>
              <a:gd name="T38" fmla="*/ 298 w 400"/>
              <a:gd name="T39" fmla="*/ 219 h 367"/>
              <a:gd name="T40" fmla="*/ 298 w 400"/>
              <a:gd name="T41" fmla="*/ 180 h 367"/>
              <a:gd name="T42" fmla="*/ 275 w 400"/>
              <a:gd name="T43" fmla="*/ 180 h 367"/>
              <a:gd name="T44" fmla="*/ 275 w 400"/>
              <a:gd name="T45" fmla="*/ 219 h 367"/>
              <a:gd name="T46" fmla="*/ 269 w 400"/>
              <a:gd name="T47" fmla="*/ 219 h 367"/>
              <a:gd name="T48" fmla="*/ 269 w 400"/>
              <a:gd name="T49" fmla="*/ 166 h 367"/>
              <a:gd name="T50" fmla="*/ 245 w 400"/>
              <a:gd name="T51" fmla="*/ 166 h 367"/>
              <a:gd name="T52" fmla="*/ 245 w 400"/>
              <a:gd name="T53" fmla="*/ 219 h 367"/>
              <a:gd name="T54" fmla="*/ 239 w 400"/>
              <a:gd name="T55" fmla="*/ 219 h 367"/>
              <a:gd name="T56" fmla="*/ 239 w 400"/>
              <a:gd name="T57" fmla="*/ 111 h 367"/>
              <a:gd name="T58" fmla="*/ 216 w 400"/>
              <a:gd name="T59" fmla="*/ 111 h 367"/>
              <a:gd name="T60" fmla="*/ 216 w 400"/>
              <a:gd name="T61" fmla="*/ 249 h 367"/>
              <a:gd name="T62" fmla="*/ 208 w 400"/>
              <a:gd name="T63" fmla="*/ 249 h 367"/>
              <a:gd name="T64" fmla="*/ 208 w 400"/>
              <a:gd name="T65" fmla="*/ 197 h 367"/>
              <a:gd name="T66" fmla="*/ 183 w 400"/>
              <a:gd name="T67" fmla="*/ 197 h 367"/>
              <a:gd name="T68" fmla="*/ 183 w 400"/>
              <a:gd name="T69" fmla="*/ 253 h 367"/>
              <a:gd name="T70" fmla="*/ 39 w 400"/>
              <a:gd name="T71" fmla="*/ 253 h 367"/>
              <a:gd name="T72" fmla="*/ 39 w 400"/>
              <a:gd name="T73" fmla="*/ 39 h 367"/>
              <a:gd name="T74" fmla="*/ 361 w 400"/>
              <a:gd name="T75" fmla="*/ 39 h 367"/>
              <a:gd name="T76" fmla="*/ 361 w 400"/>
              <a:gd name="T77" fmla="*/ 253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00" h="367">
                <a:moveTo>
                  <a:pt x="363" y="0"/>
                </a:moveTo>
                <a:cubicBezTo>
                  <a:pt x="38" y="0"/>
                  <a:pt x="38" y="0"/>
                  <a:pt x="38" y="0"/>
                </a:cubicBezTo>
                <a:cubicBezTo>
                  <a:pt x="17" y="0"/>
                  <a:pt x="0" y="16"/>
                  <a:pt x="0" y="37"/>
                </a:cubicBezTo>
                <a:cubicBezTo>
                  <a:pt x="0" y="255"/>
                  <a:pt x="0" y="255"/>
                  <a:pt x="0" y="255"/>
                </a:cubicBezTo>
                <a:cubicBezTo>
                  <a:pt x="0" y="275"/>
                  <a:pt x="17" y="292"/>
                  <a:pt x="38" y="292"/>
                </a:cubicBezTo>
                <a:cubicBezTo>
                  <a:pt x="184" y="292"/>
                  <a:pt x="184" y="292"/>
                  <a:pt x="184" y="292"/>
                </a:cubicBezTo>
                <a:cubicBezTo>
                  <a:pt x="191" y="310"/>
                  <a:pt x="230" y="335"/>
                  <a:pt x="230" y="335"/>
                </a:cubicBezTo>
                <a:cubicBezTo>
                  <a:pt x="230" y="367"/>
                  <a:pt x="230" y="367"/>
                  <a:pt x="230" y="367"/>
                </a:cubicBezTo>
                <a:cubicBezTo>
                  <a:pt x="328" y="367"/>
                  <a:pt x="328" y="367"/>
                  <a:pt x="328" y="367"/>
                </a:cubicBezTo>
                <a:cubicBezTo>
                  <a:pt x="328" y="292"/>
                  <a:pt x="328" y="292"/>
                  <a:pt x="328" y="292"/>
                </a:cubicBezTo>
                <a:cubicBezTo>
                  <a:pt x="363" y="292"/>
                  <a:pt x="363" y="292"/>
                  <a:pt x="363" y="292"/>
                </a:cubicBezTo>
                <a:cubicBezTo>
                  <a:pt x="384" y="292"/>
                  <a:pt x="400" y="275"/>
                  <a:pt x="400" y="255"/>
                </a:cubicBezTo>
                <a:cubicBezTo>
                  <a:pt x="400" y="37"/>
                  <a:pt x="400" y="37"/>
                  <a:pt x="400" y="37"/>
                </a:cubicBezTo>
                <a:cubicBezTo>
                  <a:pt x="400" y="16"/>
                  <a:pt x="384" y="0"/>
                  <a:pt x="363" y="0"/>
                </a:cubicBezTo>
                <a:close/>
                <a:moveTo>
                  <a:pt x="361" y="253"/>
                </a:moveTo>
                <a:cubicBezTo>
                  <a:pt x="328" y="253"/>
                  <a:pt x="328" y="253"/>
                  <a:pt x="328" y="253"/>
                </a:cubicBezTo>
                <a:cubicBezTo>
                  <a:pt x="328" y="197"/>
                  <a:pt x="328" y="197"/>
                  <a:pt x="328" y="197"/>
                </a:cubicBezTo>
                <a:cubicBezTo>
                  <a:pt x="328" y="181"/>
                  <a:pt x="305" y="181"/>
                  <a:pt x="305" y="197"/>
                </a:cubicBezTo>
                <a:cubicBezTo>
                  <a:pt x="305" y="219"/>
                  <a:pt x="305" y="219"/>
                  <a:pt x="305" y="219"/>
                </a:cubicBezTo>
                <a:cubicBezTo>
                  <a:pt x="305" y="222"/>
                  <a:pt x="298" y="222"/>
                  <a:pt x="298" y="219"/>
                </a:cubicBezTo>
                <a:cubicBezTo>
                  <a:pt x="298" y="180"/>
                  <a:pt x="298" y="180"/>
                  <a:pt x="298" y="180"/>
                </a:cubicBezTo>
                <a:cubicBezTo>
                  <a:pt x="298" y="165"/>
                  <a:pt x="275" y="165"/>
                  <a:pt x="275" y="180"/>
                </a:cubicBezTo>
                <a:cubicBezTo>
                  <a:pt x="275" y="219"/>
                  <a:pt x="275" y="219"/>
                  <a:pt x="275" y="219"/>
                </a:cubicBezTo>
                <a:cubicBezTo>
                  <a:pt x="275" y="222"/>
                  <a:pt x="269" y="222"/>
                  <a:pt x="269" y="219"/>
                </a:cubicBezTo>
                <a:cubicBezTo>
                  <a:pt x="269" y="166"/>
                  <a:pt x="269" y="166"/>
                  <a:pt x="269" y="166"/>
                </a:cubicBezTo>
                <a:cubicBezTo>
                  <a:pt x="269" y="150"/>
                  <a:pt x="245" y="150"/>
                  <a:pt x="245" y="166"/>
                </a:cubicBezTo>
                <a:cubicBezTo>
                  <a:pt x="245" y="219"/>
                  <a:pt x="245" y="219"/>
                  <a:pt x="245" y="219"/>
                </a:cubicBezTo>
                <a:cubicBezTo>
                  <a:pt x="245" y="222"/>
                  <a:pt x="239" y="222"/>
                  <a:pt x="239" y="219"/>
                </a:cubicBezTo>
                <a:cubicBezTo>
                  <a:pt x="239" y="111"/>
                  <a:pt x="239" y="111"/>
                  <a:pt x="239" y="111"/>
                </a:cubicBezTo>
                <a:cubicBezTo>
                  <a:pt x="239" y="96"/>
                  <a:pt x="216" y="96"/>
                  <a:pt x="216" y="111"/>
                </a:cubicBezTo>
                <a:cubicBezTo>
                  <a:pt x="216" y="249"/>
                  <a:pt x="216" y="249"/>
                  <a:pt x="216" y="249"/>
                </a:cubicBezTo>
                <a:cubicBezTo>
                  <a:pt x="216" y="252"/>
                  <a:pt x="208" y="252"/>
                  <a:pt x="208" y="249"/>
                </a:cubicBezTo>
                <a:cubicBezTo>
                  <a:pt x="208" y="197"/>
                  <a:pt x="208" y="197"/>
                  <a:pt x="208" y="197"/>
                </a:cubicBezTo>
                <a:cubicBezTo>
                  <a:pt x="208" y="178"/>
                  <a:pt x="183" y="179"/>
                  <a:pt x="183" y="197"/>
                </a:cubicBezTo>
                <a:cubicBezTo>
                  <a:pt x="183" y="253"/>
                  <a:pt x="183" y="253"/>
                  <a:pt x="183" y="253"/>
                </a:cubicBezTo>
                <a:cubicBezTo>
                  <a:pt x="39" y="253"/>
                  <a:pt x="39" y="253"/>
                  <a:pt x="39" y="253"/>
                </a:cubicBezTo>
                <a:cubicBezTo>
                  <a:pt x="39" y="39"/>
                  <a:pt x="39" y="39"/>
                  <a:pt x="39" y="39"/>
                </a:cubicBezTo>
                <a:cubicBezTo>
                  <a:pt x="361" y="39"/>
                  <a:pt x="361" y="39"/>
                  <a:pt x="361" y="39"/>
                </a:cubicBezTo>
                <a:cubicBezTo>
                  <a:pt x="361" y="253"/>
                  <a:pt x="361" y="253"/>
                  <a:pt x="361" y="253"/>
                </a:cubicBezTo>
                <a:close/>
              </a:path>
            </a:pathLst>
          </a:custGeom>
          <a:solidFill>
            <a:schemeClr val="tx1"/>
          </a:solidFill>
          <a:ln>
            <a:noFill/>
          </a:ln>
        </p:spPr>
        <p:txBody>
          <a:bodyPr vert="horz" wrap="square" lIns="35703" tIns="17852" rIns="35703" bIns="17852" numCol="1" anchor="t" anchorCtr="0" compatLnSpc="1">
            <a:prstTxWarp prst="textNoShape">
              <a:avLst/>
            </a:prstTxWarp>
          </a:bodyPr>
          <a:lstStyle/>
          <a:p>
            <a:pPr defTabSz="364136">
              <a:defRPr/>
            </a:pPr>
            <a:endParaRPr lang="en-US" sz="1250" kern="0">
              <a:latin typeface="Segoe UI"/>
              <a:ea typeface="MS PGothic" panose="020B0600070205080204" pitchFamily="34" charset="-128"/>
            </a:endParaRPr>
          </a:p>
        </p:txBody>
      </p:sp>
      <p:sp>
        <p:nvSpPr>
          <p:cNvPr id="172" name="Rectangle 171"/>
          <p:cNvSpPr/>
          <p:nvPr/>
        </p:nvSpPr>
        <p:spPr>
          <a:xfrm>
            <a:off x="1676190" y="3896593"/>
            <a:ext cx="861533" cy="2344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a:defRPr/>
            </a:pPr>
            <a:r>
              <a:rPr lang="en-US" sz="809" kern="0">
                <a:solidFill>
                  <a:schemeClr val="tx1"/>
                </a:solidFill>
                <a:latin typeface="Segoe UI"/>
              </a:rPr>
              <a:t>Clickstream</a:t>
            </a:r>
          </a:p>
        </p:txBody>
      </p:sp>
      <p:sp>
        <p:nvSpPr>
          <p:cNvPr id="175" name="Freeform 191"/>
          <p:cNvSpPr>
            <a:spLocks noChangeAspect="1"/>
          </p:cNvSpPr>
          <p:nvPr/>
        </p:nvSpPr>
        <p:spPr bwMode="auto">
          <a:xfrm>
            <a:off x="1864510" y="3456097"/>
            <a:ext cx="484893" cy="477607"/>
          </a:xfrm>
          <a:custGeom>
            <a:avLst/>
            <a:gdLst>
              <a:gd name="connsiteX0" fmla="*/ 938222 w 2721566"/>
              <a:gd name="connsiteY0" fmla="*/ 1618192 h 2743150"/>
              <a:gd name="connsiteX1" fmla="*/ 920717 w 2721566"/>
              <a:gd name="connsiteY1" fmla="*/ 1627693 h 2743150"/>
              <a:gd name="connsiteX2" fmla="*/ 857026 w 2721566"/>
              <a:gd name="connsiteY2" fmla="*/ 1647464 h 2743150"/>
              <a:gd name="connsiteX3" fmla="*/ 847920 w 2721566"/>
              <a:gd name="connsiteY3" fmla="*/ 1648382 h 2743150"/>
              <a:gd name="connsiteX4" fmla="*/ 837756 w 2721566"/>
              <a:gd name="connsiteY4" fmla="*/ 1715659 h 2743150"/>
              <a:gd name="connsiteX5" fmla="*/ 832560 w 2721566"/>
              <a:gd name="connsiteY5" fmla="*/ 1819620 h 2743150"/>
              <a:gd name="connsiteX6" fmla="*/ 1127348 w 2721566"/>
              <a:gd name="connsiteY6" fmla="*/ 2538605 h 2743150"/>
              <a:gd name="connsiteX7" fmla="*/ 1128948 w 2721566"/>
              <a:gd name="connsiteY7" fmla="*/ 2540074 h 2743150"/>
              <a:gd name="connsiteX8" fmla="*/ 1240036 w 2721566"/>
              <a:gd name="connsiteY8" fmla="*/ 2557183 h 2743150"/>
              <a:gd name="connsiteX9" fmla="*/ 1360783 w 2721566"/>
              <a:gd name="connsiteY9" fmla="*/ 2563336 h 2743150"/>
              <a:gd name="connsiteX10" fmla="*/ 2448946 w 2721566"/>
              <a:gd name="connsiteY10" fmla="*/ 1835462 h 2743150"/>
              <a:gd name="connsiteX11" fmla="*/ 2454283 w 2721566"/>
              <a:gd name="connsiteY11" fmla="*/ 1820747 h 2743150"/>
              <a:gd name="connsiteX12" fmla="*/ 2454163 w 2721566"/>
              <a:gd name="connsiteY12" fmla="*/ 1820820 h 2743150"/>
              <a:gd name="connsiteX13" fmla="*/ 2315755 w 2721566"/>
              <a:gd name="connsiteY13" fmla="*/ 1885930 h 2743150"/>
              <a:gd name="connsiteX14" fmla="*/ 2314668 w 2721566"/>
              <a:gd name="connsiteY14" fmla="*/ 1896707 h 2743150"/>
              <a:gd name="connsiteX15" fmla="*/ 2121262 w 2721566"/>
              <a:gd name="connsiteY15" fmla="*/ 2054337 h 2743150"/>
              <a:gd name="connsiteX16" fmla="*/ 1981667 w 2721566"/>
              <a:gd name="connsiteY16" fmla="*/ 1996515 h 2743150"/>
              <a:gd name="connsiteX17" fmla="*/ 1964402 w 2721566"/>
              <a:gd name="connsiteY17" fmla="*/ 1970907 h 2743150"/>
              <a:gd name="connsiteX18" fmla="*/ 1833472 w 2721566"/>
              <a:gd name="connsiteY18" fmla="*/ 1979231 h 2743150"/>
              <a:gd name="connsiteX19" fmla="*/ 1005171 w 2721566"/>
              <a:gd name="connsiteY19" fmla="*/ 1679521 h 2743150"/>
              <a:gd name="connsiteX20" fmla="*/ 1275943 w 2721566"/>
              <a:gd name="connsiteY20" fmla="*/ 976747 h 2743150"/>
              <a:gd name="connsiteX21" fmla="*/ 1198822 w 2721566"/>
              <a:gd name="connsiteY21" fmla="*/ 1035009 h 2743150"/>
              <a:gd name="connsiteX22" fmla="*/ 1083955 w 2721566"/>
              <a:gd name="connsiteY22" fmla="*/ 1151055 h 2743150"/>
              <a:gd name="connsiteX23" fmla="*/ 1101284 w 2721566"/>
              <a:gd name="connsiteY23" fmla="*/ 1182982 h 2743150"/>
              <a:gd name="connsiteX24" fmla="*/ 1127948 w 2721566"/>
              <a:gd name="connsiteY24" fmla="*/ 1315054 h 2743150"/>
              <a:gd name="connsiteX25" fmla="*/ 1070000 w 2721566"/>
              <a:gd name="connsiteY25" fmla="*/ 1504762 h 2743150"/>
              <a:gd name="connsiteX26" fmla="*/ 1069531 w 2721566"/>
              <a:gd name="connsiteY26" fmla="*/ 1505330 h 2743150"/>
              <a:gd name="connsiteX27" fmla="*/ 1135763 w 2721566"/>
              <a:gd name="connsiteY27" fmla="*/ 1563925 h 2743150"/>
              <a:gd name="connsiteX28" fmla="*/ 1833472 w 2721566"/>
              <a:gd name="connsiteY28" fmla="*/ 1807163 h 2743150"/>
              <a:gd name="connsiteX29" fmla="*/ 1933016 w 2721566"/>
              <a:gd name="connsiteY29" fmla="*/ 1800511 h 2743150"/>
              <a:gd name="connsiteX30" fmla="*/ 1939359 w 2721566"/>
              <a:gd name="connsiteY30" fmla="*/ 1780077 h 2743150"/>
              <a:gd name="connsiteX31" fmla="*/ 2121262 w 2721566"/>
              <a:gd name="connsiteY31" fmla="*/ 1659503 h 2743150"/>
              <a:gd name="connsiteX32" fmla="*/ 2260857 w 2721566"/>
              <a:gd name="connsiteY32" fmla="*/ 1717325 h 2743150"/>
              <a:gd name="connsiteX33" fmla="*/ 2263606 w 2721566"/>
              <a:gd name="connsiteY33" fmla="*/ 1721402 h 2743150"/>
              <a:gd name="connsiteX34" fmla="*/ 2267011 w 2721566"/>
              <a:gd name="connsiteY34" fmla="*/ 1720229 h 2743150"/>
              <a:gd name="connsiteX35" fmla="*/ 2395987 w 2721566"/>
              <a:gd name="connsiteY35" fmla="*/ 1656069 h 2743150"/>
              <a:gd name="connsiteX36" fmla="*/ 2524667 w 2721566"/>
              <a:gd name="connsiteY36" fmla="*/ 1566083 h 2743150"/>
              <a:gd name="connsiteX37" fmla="*/ 2528847 w 2721566"/>
              <a:gd name="connsiteY37" fmla="*/ 1538444 h 2743150"/>
              <a:gd name="connsiteX38" fmla="*/ 2391754 w 2721566"/>
              <a:gd name="connsiteY38" fmla="*/ 1531467 h 2743150"/>
              <a:gd name="connsiteX39" fmla="*/ 2095342 w 2721566"/>
              <a:gd name="connsiteY39" fmla="*/ 1475341 h 2743150"/>
              <a:gd name="connsiteX40" fmla="*/ 1956122 w 2721566"/>
              <a:gd name="connsiteY40" fmla="*/ 1430037 h 2743150"/>
              <a:gd name="connsiteX41" fmla="*/ 1947455 w 2721566"/>
              <a:gd name="connsiteY41" fmla="*/ 1435880 h 2743150"/>
              <a:gd name="connsiteX42" fmla="*/ 1867644 w 2721566"/>
              <a:gd name="connsiteY42" fmla="*/ 1451993 h 2743150"/>
              <a:gd name="connsiteX43" fmla="*/ 1678717 w 2721566"/>
              <a:gd name="connsiteY43" fmla="*/ 1326764 h 2743150"/>
              <a:gd name="connsiteX44" fmla="*/ 1667734 w 2721566"/>
              <a:gd name="connsiteY44" fmla="*/ 1291381 h 2743150"/>
              <a:gd name="connsiteX45" fmla="*/ 1564981 w 2721566"/>
              <a:gd name="connsiteY45" fmla="*/ 1226519 h 2743150"/>
              <a:gd name="connsiteX46" fmla="*/ 1339681 w 2721566"/>
              <a:gd name="connsiteY46" fmla="*/ 1042541 h 2743150"/>
              <a:gd name="connsiteX47" fmla="*/ 1839031 w 2721566"/>
              <a:gd name="connsiteY47" fmla="*/ 802822 h 2743150"/>
              <a:gd name="connsiteX48" fmla="*/ 1539738 w 2721566"/>
              <a:gd name="connsiteY48" fmla="*/ 848536 h 2743150"/>
              <a:gd name="connsiteX49" fmla="*/ 1497492 w 2721566"/>
              <a:gd name="connsiteY49" fmla="*/ 864156 h 2743150"/>
              <a:gd name="connsiteX50" fmla="*/ 1530174 w 2721566"/>
              <a:gd name="connsiteY50" fmla="*/ 896941 h 2743150"/>
              <a:gd name="connsiteX51" fmla="*/ 1723667 w 2721566"/>
              <a:gd name="connsiteY51" fmla="*/ 1048242 h 2743150"/>
              <a:gd name="connsiteX52" fmla="*/ 1765091 w 2721566"/>
              <a:gd name="connsiteY52" fmla="*/ 1073360 h 2743150"/>
              <a:gd name="connsiteX53" fmla="*/ 1787834 w 2721566"/>
              <a:gd name="connsiteY53" fmla="*/ 1058026 h 2743150"/>
              <a:gd name="connsiteX54" fmla="*/ 1867644 w 2721566"/>
              <a:gd name="connsiteY54" fmla="*/ 1041913 h 2743150"/>
              <a:gd name="connsiteX55" fmla="*/ 2068519 w 2721566"/>
              <a:gd name="connsiteY55" fmla="*/ 1205631 h 2743150"/>
              <a:gd name="connsiteX56" fmla="*/ 2069865 w 2721566"/>
              <a:gd name="connsiteY56" fmla="*/ 1218984 h 2743150"/>
              <a:gd name="connsiteX57" fmla="*/ 2174899 w 2721566"/>
              <a:gd name="connsiteY57" fmla="*/ 1251806 h 2743150"/>
              <a:gd name="connsiteX58" fmla="*/ 2425742 w 2721566"/>
              <a:gd name="connsiteY58" fmla="*/ 1297108 h 2743150"/>
              <a:gd name="connsiteX59" fmla="*/ 2538295 w 2721566"/>
              <a:gd name="connsiteY59" fmla="*/ 1302486 h 2743150"/>
              <a:gd name="connsiteX60" fmla="*/ 2535655 w 2721566"/>
              <a:gd name="connsiteY60" fmla="*/ 1249725 h 2743150"/>
              <a:gd name="connsiteX61" fmla="*/ 2517759 w 2721566"/>
              <a:gd name="connsiteY61" fmla="*/ 1131394 h 2743150"/>
              <a:gd name="connsiteX62" fmla="*/ 2497854 w 2721566"/>
              <a:gd name="connsiteY62" fmla="*/ 1053274 h 2743150"/>
              <a:gd name="connsiteX63" fmla="*/ 2371258 w 2721566"/>
              <a:gd name="connsiteY63" fmla="*/ 956458 h 2743150"/>
              <a:gd name="connsiteX64" fmla="*/ 1839031 w 2721566"/>
              <a:gd name="connsiteY64" fmla="*/ 802822 h 2743150"/>
              <a:gd name="connsiteX65" fmla="*/ 540853 w 2721566"/>
              <a:gd name="connsiteY65" fmla="*/ 514986 h 2743150"/>
              <a:gd name="connsiteX66" fmla="*/ 525712 w 2721566"/>
              <a:gd name="connsiteY66" fmla="*/ 528873 h 2743150"/>
              <a:gd name="connsiteX67" fmla="*/ 179814 w 2721566"/>
              <a:gd name="connsiteY67" fmla="*/ 1371575 h 2743150"/>
              <a:gd name="connsiteX68" fmla="*/ 609577 w 2721566"/>
              <a:gd name="connsiteY68" fmla="*/ 2291196 h 2743150"/>
              <a:gd name="connsiteX69" fmla="*/ 629751 w 2721566"/>
              <a:gd name="connsiteY69" fmla="*/ 2306419 h 2743150"/>
              <a:gd name="connsiteX70" fmla="*/ 627186 w 2721566"/>
              <a:gd name="connsiteY70" fmla="*/ 2300879 h 2743150"/>
              <a:gd name="connsiteX71" fmla="*/ 536863 w 2721566"/>
              <a:gd name="connsiteY71" fmla="*/ 1819620 h 2743150"/>
              <a:gd name="connsiteX72" fmla="*/ 543586 w 2721566"/>
              <a:gd name="connsiteY72" fmla="*/ 1685426 h 2743150"/>
              <a:gd name="connsiteX73" fmla="*/ 561714 w 2721566"/>
              <a:gd name="connsiteY73" fmla="*/ 1565698 h 2743150"/>
              <a:gd name="connsiteX74" fmla="*/ 548721 w 2721566"/>
              <a:gd name="connsiteY74" fmla="*/ 1554978 h 2743150"/>
              <a:gd name="connsiteX75" fmla="*/ 449342 w 2721566"/>
              <a:gd name="connsiteY75" fmla="*/ 1315054 h 2743150"/>
              <a:gd name="connsiteX76" fmla="*/ 548721 w 2721566"/>
              <a:gd name="connsiteY76" fmla="*/ 1075131 h 2743150"/>
              <a:gd name="connsiteX77" fmla="*/ 586510 w 2721566"/>
              <a:gd name="connsiteY77" fmla="*/ 1043953 h 2743150"/>
              <a:gd name="connsiteX78" fmla="*/ 557759 w 2721566"/>
              <a:gd name="connsiteY78" fmla="*/ 931249 h 2743150"/>
              <a:gd name="connsiteX79" fmla="*/ 531303 w 2721566"/>
              <a:gd name="connsiteY79" fmla="*/ 666735 h 2743150"/>
              <a:gd name="connsiteX80" fmla="*/ 535100 w 2721566"/>
              <a:gd name="connsiteY80" fmla="*/ 565752 h 2743150"/>
              <a:gd name="connsiteX81" fmla="*/ 870476 w 2721566"/>
              <a:gd name="connsiteY81" fmla="*/ 288355 h 2743150"/>
              <a:gd name="connsiteX82" fmla="*/ 797863 w 2721566"/>
              <a:gd name="connsiteY82" fmla="*/ 323653 h 2743150"/>
              <a:gd name="connsiteX83" fmla="*/ 747285 w 2721566"/>
              <a:gd name="connsiteY83" fmla="*/ 354661 h 2743150"/>
              <a:gd name="connsiteX84" fmla="*/ 726331 w 2721566"/>
              <a:gd name="connsiteY84" fmla="*/ 436900 h 2743150"/>
              <a:gd name="connsiteX85" fmla="*/ 703371 w 2721566"/>
              <a:gd name="connsiteY85" fmla="*/ 666735 h 2743150"/>
              <a:gd name="connsiteX86" fmla="*/ 716392 w 2721566"/>
              <a:gd name="connsiteY86" fmla="*/ 840411 h 2743150"/>
              <a:gd name="connsiteX87" fmla="*/ 748231 w 2721566"/>
              <a:gd name="connsiteY87" fmla="*/ 979825 h 2743150"/>
              <a:gd name="connsiteX88" fmla="*/ 788645 w 2721566"/>
              <a:gd name="connsiteY88" fmla="*/ 975751 h 2743150"/>
              <a:gd name="connsiteX89" fmla="*/ 837858 w 2721566"/>
              <a:gd name="connsiteY89" fmla="*/ 980712 h 2743150"/>
              <a:gd name="connsiteX90" fmla="*/ 918259 w 2721566"/>
              <a:gd name="connsiteY90" fmla="*/ 891546 h 2743150"/>
              <a:gd name="connsiteX91" fmla="*/ 1010731 w 2721566"/>
              <a:gd name="connsiteY91" fmla="*/ 806835 h 2743150"/>
              <a:gd name="connsiteX92" fmla="*/ 1091088 w 2721566"/>
              <a:gd name="connsiteY92" fmla="*/ 746269 h 2743150"/>
              <a:gd name="connsiteX93" fmla="*/ 1090355 w 2721566"/>
              <a:gd name="connsiteY93" fmla="*/ 745257 h 2743150"/>
              <a:gd name="connsiteX94" fmla="*/ 908795 w 2721566"/>
              <a:gd name="connsiteY94" fmla="*/ 398035 h 2743150"/>
              <a:gd name="connsiteX95" fmla="*/ 1360783 w 2721566"/>
              <a:gd name="connsiteY95" fmla="*/ 179814 h 2743150"/>
              <a:gd name="connsiteX96" fmla="*/ 1122777 w 2721566"/>
              <a:gd name="connsiteY96" fmla="*/ 204027 h 2743150"/>
              <a:gd name="connsiteX97" fmla="*/ 1095649 w 2721566"/>
              <a:gd name="connsiteY97" fmla="*/ 211066 h 2743150"/>
              <a:gd name="connsiteX98" fmla="*/ 1107447 w 2721566"/>
              <a:gd name="connsiteY98" fmla="*/ 252895 h 2743150"/>
              <a:gd name="connsiteX99" fmla="*/ 1260905 w 2721566"/>
              <a:gd name="connsiteY99" fmla="*/ 573486 h 2743150"/>
              <a:gd name="connsiteX100" fmla="*/ 1297851 w 2721566"/>
              <a:gd name="connsiteY100" fmla="*/ 626931 h 2743150"/>
              <a:gd name="connsiteX101" fmla="*/ 1332168 w 2721566"/>
              <a:gd name="connsiteY101" fmla="*/ 610267 h 2743150"/>
              <a:gd name="connsiteX102" fmla="*/ 1839031 w 2721566"/>
              <a:gd name="connsiteY102" fmla="*/ 507125 h 2743150"/>
              <a:gd name="connsiteX103" fmla="*/ 2203231 w 2721566"/>
              <a:gd name="connsiteY103" fmla="*/ 559150 h 2743150"/>
              <a:gd name="connsiteX104" fmla="*/ 2233085 w 2721566"/>
              <a:gd name="connsiteY104" fmla="*/ 570212 h 2743150"/>
              <a:gd name="connsiteX105" fmla="*/ 2195854 w 2721566"/>
              <a:gd name="connsiteY105" fmla="*/ 528873 h 2743150"/>
              <a:gd name="connsiteX106" fmla="*/ 1360783 w 2721566"/>
              <a:gd name="connsiteY106" fmla="*/ 179814 h 2743150"/>
              <a:gd name="connsiteX107" fmla="*/ 1360783 w 2721566"/>
              <a:gd name="connsiteY107" fmla="*/ 0 h 2743150"/>
              <a:gd name="connsiteX108" fmla="*/ 2721566 w 2721566"/>
              <a:gd name="connsiteY108" fmla="*/ 1371575 h 2743150"/>
              <a:gd name="connsiteX109" fmla="*/ 1360783 w 2721566"/>
              <a:gd name="connsiteY109" fmla="*/ 2743150 h 2743150"/>
              <a:gd name="connsiteX110" fmla="*/ 0 w 2721566"/>
              <a:gd name="connsiteY110" fmla="*/ 1371575 h 2743150"/>
              <a:gd name="connsiteX111" fmla="*/ 599956 w 2721566"/>
              <a:gd name="connsiteY111" fmla="*/ 234244 h 2743150"/>
              <a:gd name="connsiteX112" fmla="*/ 605849 w 2721566"/>
              <a:gd name="connsiteY112" fmla="*/ 230636 h 2743150"/>
              <a:gd name="connsiteX113" fmla="*/ 664406 w 2721566"/>
              <a:gd name="connsiteY113" fmla="*/ 194779 h 2743150"/>
              <a:gd name="connsiteX114" fmla="*/ 712153 w 2721566"/>
              <a:gd name="connsiteY114" fmla="*/ 165541 h 2743150"/>
              <a:gd name="connsiteX115" fmla="*/ 1360783 w 2721566"/>
              <a:gd name="connsiteY115" fmla="*/ 0 h 2743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2721566" h="2743150">
                <a:moveTo>
                  <a:pt x="938222" y="1618192"/>
                </a:moveTo>
                <a:lnTo>
                  <a:pt x="920717" y="1627693"/>
                </a:lnTo>
                <a:cubicBezTo>
                  <a:pt x="900420" y="1636278"/>
                  <a:pt x="879114" y="1642944"/>
                  <a:pt x="857026" y="1647464"/>
                </a:cubicBezTo>
                <a:lnTo>
                  <a:pt x="847920" y="1648382"/>
                </a:lnTo>
                <a:lnTo>
                  <a:pt x="837756" y="1715659"/>
                </a:lnTo>
                <a:cubicBezTo>
                  <a:pt x="834320" y="1749840"/>
                  <a:pt x="832560" y="1784523"/>
                  <a:pt x="832560" y="1819620"/>
                </a:cubicBezTo>
                <a:cubicBezTo>
                  <a:pt x="832560" y="2100401"/>
                  <a:pt x="945213" y="2354601"/>
                  <a:pt x="1127348" y="2538605"/>
                </a:cubicBezTo>
                <a:lnTo>
                  <a:pt x="1128948" y="2540074"/>
                </a:lnTo>
                <a:lnTo>
                  <a:pt x="1240036" y="2557183"/>
                </a:lnTo>
                <a:cubicBezTo>
                  <a:pt x="1279737" y="2561252"/>
                  <a:pt x="1320019" y="2563336"/>
                  <a:pt x="1360783" y="2563336"/>
                </a:cubicBezTo>
                <a:cubicBezTo>
                  <a:pt x="1849956" y="2563336"/>
                  <a:pt x="2269665" y="2263203"/>
                  <a:pt x="2448946" y="1835462"/>
                </a:cubicBezTo>
                <a:lnTo>
                  <a:pt x="2454283" y="1820747"/>
                </a:lnTo>
                <a:lnTo>
                  <a:pt x="2454163" y="1820820"/>
                </a:lnTo>
                <a:lnTo>
                  <a:pt x="2315755" y="1885930"/>
                </a:lnTo>
                <a:lnTo>
                  <a:pt x="2314668" y="1896707"/>
                </a:lnTo>
                <a:cubicBezTo>
                  <a:pt x="2296260" y="1986666"/>
                  <a:pt x="2216663" y="2054337"/>
                  <a:pt x="2121262" y="2054337"/>
                </a:cubicBezTo>
                <a:cubicBezTo>
                  <a:pt x="2066747" y="2054337"/>
                  <a:pt x="2017393" y="2032241"/>
                  <a:pt x="1981667" y="1996515"/>
                </a:cubicBezTo>
                <a:lnTo>
                  <a:pt x="1964402" y="1970907"/>
                </a:lnTo>
                <a:lnTo>
                  <a:pt x="1833472" y="1979231"/>
                </a:lnTo>
                <a:cubicBezTo>
                  <a:pt x="1518836" y="1979231"/>
                  <a:pt x="1230263" y="1866756"/>
                  <a:pt x="1005171" y="1679521"/>
                </a:cubicBezTo>
                <a:close/>
                <a:moveTo>
                  <a:pt x="1275943" y="976747"/>
                </a:moveTo>
                <a:lnTo>
                  <a:pt x="1198822" y="1035009"/>
                </a:lnTo>
                <a:lnTo>
                  <a:pt x="1083955" y="1151055"/>
                </a:lnTo>
                <a:lnTo>
                  <a:pt x="1101284" y="1182982"/>
                </a:lnTo>
                <a:cubicBezTo>
                  <a:pt x="1118453" y="1223576"/>
                  <a:pt x="1127948" y="1268206"/>
                  <a:pt x="1127948" y="1315054"/>
                </a:cubicBezTo>
                <a:cubicBezTo>
                  <a:pt x="1127948" y="1385326"/>
                  <a:pt x="1106585" y="1450609"/>
                  <a:pt x="1070000" y="1504762"/>
                </a:cubicBezTo>
                <a:lnTo>
                  <a:pt x="1069531" y="1505330"/>
                </a:lnTo>
                <a:lnTo>
                  <a:pt x="1135763" y="1563925"/>
                </a:lnTo>
                <a:cubicBezTo>
                  <a:pt x="1327889" y="1716289"/>
                  <a:pt x="1570164" y="1807163"/>
                  <a:pt x="1833472" y="1807163"/>
                </a:cubicBezTo>
                <a:lnTo>
                  <a:pt x="1933016" y="1800511"/>
                </a:lnTo>
                <a:lnTo>
                  <a:pt x="1939359" y="1780077"/>
                </a:lnTo>
                <a:cubicBezTo>
                  <a:pt x="1969329" y="1709221"/>
                  <a:pt x="2039490" y="1659503"/>
                  <a:pt x="2121262" y="1659503"/>
                </a:cubicBezTo>
                <a:cubicBezTo>
                  <a:pt x="2175777" y="1659503"/>
                  <a:pt x="2225132" y="1681600"/>
                  <a:pt x="2260857" y="1717325"/>
                </a:cubicBezTo>
                <a:lnTo>
                  <a:pt x="2263606" y="1721402"/>
                </a:lnTo>
                <a:lnTo>
                  <a:pt x="2267011" y="1720229"/>
                </a:lnTo>
                <a:cubicBezTo>
                  <a:pt x="2311512" y="1701558"/>
                  <a:pt x="2354575" y="1680099"/>
                  <a:pt x="2395987" y="1656069"/>
                </a:cubicBezTo>
                <a:lnTo>
                  <a:pt x="2524667" y="1566083"/>
                </a:lnTo>
                <a:lnTo>
                  <a:pt x="2528847" y="1538444"/>
                </a:lnTo>
                <a:lnTo>
                  <a:pt x="2391754" y="1531467"/>
                </a:lnTo>
                <a:cubicBezTo>
                  <a:pt x="2290200" y="1521072"/>
                  <a:pt x="2191156" y="1502121"/>
                  <a:pt x="2095342" y="1475341"/>
                </a:cubicBezTo>
                <a:lnTo>
                  <a:pt x="1956122" y="1430037"/>
                </a:lnTo>
                <a:lnTo>
                  <a:pt x="1947455" y="1435880"/>
                </a:lnTo>
                <a:cubicBezTo>
                  <a:pt x="1922924" y="1446256"/>
                  <a:pt x="1895954" y="1451993"/>
                  <a:pt x="1867644" y="1451993"/>
                </a:cubicBezTo>
                <a:cubicBezTo>
                  <a:pt x="1782714" y="1451993"/>
                  <a:pt x="1709844" y="1400356"/>
                  <a:pt x="1678717" y="1326764"/>
                </a:cubicBezTo>
                <a:lnTo>
                  <a:pt x="1667734" y="1291381"/>
                </a:lnTo>
                <a:lnTo>
                  <a:pt x="1564981" y="1226519"/>
                </a:lnTo>
                <a:cubicBezTo>
                  <a:pt x="1484969" y="1171328"/>
                  <a:pt x="1409629" y="1109760"/>
                  <a:pt x="1339681" y="1042541"/>
                </a:cubicBezTo>
                <a:close/>
                <a:moveTo>
                  <a:pt x="1839031" y="802822"/>
                </a:moveTo>
                <a:cubicBezTo>
                  <a:pt x="1734808" y="802822"/>
                  <a:pt x="1634285" y="818826"/>
                  <a:pt x="1539738" y="848536"/>
                </a:cubicBezTo>
                <a:lnTo>
                  <a:pt x="1497492" y="864156"/>
                </a:lnTo>
                <a:lnTo>
                  <a:pt x="1530174" y="896941"/>
                </a:lnTo>
                <a:cubicBezTo>
                  <a:pt x="1590527" y="952297"/>
                  <a:pt x="1655217" y="1002924"/>
                  <a:pt x="1723667" y="1048242"/>
                </a:cubicBezTo>
                <a:lnTo>
                  <a:pt x="1765091" y="1073360"/>
                </a:lnTo>
                <a:lnTo>
                  <a:pt x="1787834" y="1058026"/>
                </a:lnTo>
                <a:cubicBezTo>
                  <a:pt x="1812364" y="1047651"/>
                  <a:pt x="1839334" y="1041913"/>
                  <a:pt x="1867644" y="1041913"/>
                </a:cubicBezTo>
                <a:cubicBezTo>
                  <a:pt x="1966729" y="1041913"/>
                  <a:pt x="2049399" y="1112198"/>
                  <a:pt x="2068519" y="1205631"/>
                </a:cubicBezTo>
                <a:lnTo>
                  <a:pt x="2069865" y="1218984"/>
                </a:lnTo>
                <a:lnTo>
                  <a:pt x="2174899" y="1251806"/>
                </a:lnTo>
                <a:cubicBezTo>
                  <a:pt x="2256094" y="1273569"/>
                  <a:pt x="2339900" y="1288863"/>
                  <a:pt x="2425742" y="1297108"/>
                </a:cubicBezTo>
                <a:lnTo>
                  <a:pt x="2538295" y="1302486"/>
                </a:lnTo>
                <a:lnTo>
                  <a:pt x="2535655" y="1249725"/>
                </a:lnTo>
                <a:cubicBezTo>
                  <a:pt x="2531623" y="1209661"/>
                  <a:pt x="2525625" y="1170184"/>
                  <a:pt x="2517759" y="1131394"/>
                </a:cubicBezTo>
                <a:lnTo>
                  <a:pt x="2497854" y="1053274"/>
                </a:lnTo>
                <a:lnTo>
                  <a:pt x="2371258" y="956458"/>
                </a:lnTo>
                <a:cubicBezTo>
                  <a:pt x="2216862" y="859087"/>
                  <a:pt x="2034451" y="802822"/>
                  <a:pt x="1839031" y="802822"/>
                </a:cubicBezTo>
                <a:close/>
                <a:moveTo>
                  <a:pt x="540853" y="514986"/>
                </a:moveTo>
                <a:lnTo>
                  <a:pt x="525712" y="528873"/>
                </a:lnTo>
                <a:cubicBezTo>
                  <a:pt x="311998" y="744539"/>
                  <a:pt x="179814" y="1042480"/>
                  <a:pt x="179814" y="1371575"/>
                </a:cubicBezTo>
                <a:cubicBezTo>
                  <a:pt x="179814" y="1741808"/>
                  <a:pt x="347110" y="2072609"/>
                  <a:pt x="609577" y="2291196"/>
                </a:cubicBezTo>
                <a:lnTo>
                  <a:pt x="629751" y="2306419"/>
                </a:lnTo>
                <a:lnTo>
                  <a:pt x="627186" y="2300879"/>
                </a:lnTo>
                <a:cubicBezTo>
                  <a:pt x="568888" y="2151864"/>
                  <a:pt x="536863" y="1989512"/>
                  <a:pt x="536863" y="1819620"/>
                </a:cubicBezTo>
                <a:cubicBezTo>
                  <a:pt x="536863" y="1774316"/>
                  <a:pt x="539140" y="1729548"/>
                  <a:pt x="543586" y="1685426"/>
                </a:cubicBezTo>
                <a:lnTo>
                  <a:pt x="561714" y="1565698"/>
                </a:lnTo>
                <a:lnTo>
                  <a:pt x="548721" y="1554978"/>
                </a:lnTo>
                <a:cubicBezTo>
                  <a:pt x="487320" y="1493576"/>
                  <a:pt x="449342" y="1408750"/>
                  <a:pt x="449342" y="1315054"/>
                </a:cubicBezTo>
                <a:cubicBezTo>
                  <a:pt x="449342" y="1221358"/>
                  <a:pt x="487320" y="1136533"/>
                  <a:pt x="548721" y="1075131"/>
                </a:cubicBezTo>
                <a:lnTo>
                  <a:pt x="586510" y="1043953"/>
                </a:lnTo>
                <a:lnTo>
                  <a:pt x="557759" y="931249"/>
                </a:lnTo>
                <a:cubicBezTo>
                  <a:pt x="540412" y="845808"/>
                  <a:pt x="531303" y="757344"/>
                  <a:pt x="531303" y="666735"/>
                </a:cubicBezTo>
                <a:cubicBezTo>
                  <a:pt x="531303" y="632757"/>
                  <a:pt x="532584" y="599081"/>
                  <a:pt x="535100" y="565752"/>
                </a:cubicBezTo>
                <a:close/>
                <a:moveTo>
                  <a:pt x="870476" y="288355"/>
                </a:moveTo>
                <a:lnTo>
                  <a:pt x="797863" y="323653"/>
                </a:lnTo>
                <a:lnTo>
                  <a:pt x="747285" y="354661"/>
                </a:lnTo>
                <a:lnTo>
                  <a:pt x="726331" y="436900"/>
                </a:lnTo>
                <a:cubicBezTo>
                  <a:pt x="711277" y="511139"/>
                  <a:pt x="703371" y="588006"/>
                  <a:pt x="703371" y="666735"/>
                </a:cubicBezTo>
                <a:cubicBezTo>
                  <a:pt x="703371" y="725782"/>
                  <a:pt x="707818" y="783782"/>
                  <a:pt x="716392" y="840411"/>
                </a:cubicBezTo>
                <a:lnTo>
                  <a:pt x="748231" y="979825"/>
                </a:lnTo>
                <a:lnTo>
                  <a:pt x="788645" y="975751"/>
                </a:lnTo>
                <a:lnTo>
                  <a:pt x="837858" y="980712"/>
                </a:lnTo>
                <a:lnTo>
                  <a:pt x="918259" y="891546"/>
                </a:lnTo>
                <a:cubicBezTo>
                  <a:pt x="947715" y="861857"/>
                  <a:pt x="978575" y="833583"/>
                  <a:pt x="1010731" y="806835"/>
                </a:cubicBezTo>
                <a:lnTo>
                  <a:pt x="1091088" y="746269"/>
                </a:lnTo>
                <a:lnTo>
                  <a:pt x="1090355" y="745257"/>
                </a:lnTo>
                <a:cubicBezTo>
                  <a:pt x="1017972" y="637265"/>
                  <a:pt x="956882" y="520950"/>
                  <a:pt x="908795" y="398035"/>
                </a:cubicBezTo>
                <a:close/>
                <a:moveTo>
                  <a:pt x="1360783" y="179814"/>
                </a:moveTo>
                <a:cubicBezTo>
                  <a:pt x="1279254" y="179814"/>
                  <a:pt x="1199655" y="188151"/>
                  <a:pt x="1122777" y="204027"/>
                </a:cubicBezTo>
                <a:lnTo>
                  <a:pt x="1095649" y="211066"/>
                </a:lnTo>
                <a:lnTo>
                  <a:pt x="1107447" y="252895"/>
                </a:lnTo>
                <a:cubicBezTo>
                  <a:pt x="1146623" y="366253"/>
                  <a:pt x="1198334" y="473680"/>
                  <a:pt x="1260905" y="573486"/>
                </a:cubicBezTo>
                <a:lnTo>
                  <a:pt x="1297851" y="626931"/>
                </a:lnTo>
                <a:lnTo>
                  <a:pt x="1332168" y="610267"/>
                </a:lnTo>
                <a:cubicBezTo>
                  <a:pt x="1487958" y="543852"/>
                  <a:pt x="1659240" y="507125"/>
                  <a:pt x="1839031" y="507125"/>
                </a:cubicBezTo>
                <a:cubicBezTo>
                  <a:pt x="1965448" y="507125"/>
                  <a:pt x="2087657" y="525282"/>
                  <a:pt x="2203231" y="559150"/>
                </a:cubicBezTo>
                <a:lnTo>
                  <a:pt x="2233085" y="570212"/>
                </a:lnTo>
                <a:lnTo>
                  <a:pt x="2195854" y="528873"/>
                </a:lnTo>
                <a:cubicBezTo>
                  <a:pt x="1982141" y="313207"/>
                  <a:pt x="1686899" y="179814"/>
                  <a:pt x="1360783" y="179814"/>
                </a:cubicBezTo>
                <a:close/>
                <a:moveTo>
                  <a:pt x="1360783" y="0"/>
                </a:moveTo>
                <a:cubicBezTo>
                  <a:pt x="2112323" y="0"/>
                  <a:pt x="2721566" y="614075"/>
                  <a:pt x="2721566" y="1371575"/>
                </a:cubicBezTo>
                <a:cubicBezTo>
                  <a:pt x="2721566" y="2129075"/>
                  <a:pt x="2112323" y="2743150"/>
                  <a:pt x="1360783" y="2743150"/>
                </a:cubicBezTo>
                <a:cubicBezTo>
                  <a:pt x="609243" y="2743150"/>
                  <a:pt x="0" y="2129075"/>
                  <a:pt x="0" y="1371575"/>
                </a:cubicBezTo>
                <a:cubicBezTo>
                  <a:pt x="0" y="898138"/>
                  <a:pt x="237985" y="480726"/>
                  <a:pt x="599956" y="234244"/>
                </a:cubicBezTo>
                <a:lnTo>
                  <a:pt x="605849" y="230636"/>
                </a:lnTo>
                <a:lnTo>
                  <a:pt x="664406" y="194779"/>
                </a:lnTo>
                <a:lnTo>
                  <a:pt x="712153" y="165541"/>
                </a:lnTo>
                <a:cubicBezTo>
                  <a:pt x="904967" y="59968"/>
                  <a:pt x="1125927" y="0"/>
                  <a:pt x="1360783" y="0"/>
                </a:cubicBez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7506" tIns="56019" rIns="0" bIns="56019" numCol="1" spcCol="0" rtlCol="0" fromWordArt="0" anchor="t" anchorCtr="0" forceAA="0" compatLnSpc="1">
            <a:prstTxWarp prst="textNoShape">
              <a:avLst/>
            </a:prstTxWarp>
            <a:noAutofit/>
          </a:bodyPr>
          <a:lstStyle/>
          <a:p>
            <a:pPr defTabSz="356996" fontAlgn="base">
              <a:lnSpc>
                <a:spcPct val="90000"/>
              </a:lnSpc>
              <a:spcBef>
                <a:spcPct val="0"/>
              </a:spcBef>
              <a:spcAft>
                <a:spcPct val="0"/>
              </a:spcAft>
              <a:defRPr/>
            </a:pPr>
            <a:endParaRPr lang="en-US" sz="500" kern="0" err="1">
              <a:latin typeface="Segoe UI"/>
              <a:ea typeface="Segoe UI" pitchFamily="34" charset="0"/>
              <a:cs typeface="Segoe UI" pitchFamily="34" charset="0"/>
            </a:endParaRPr>
          </a:p>
        </p:txBody>
      </p:sp>
      <p:sp>
        <p:nvSpPr>
          <p:cNvPr id="176" name="Freeform 192"/>
          <p:cNvSpPr/>
          <p:nvPr/>
        </p:nvSpPr>
        <p:spPr>
          <a:xfrm>
            <a:off x="1886709" y="4341951"/>
            <a:ext cx="464289" cy="576009"/>
          </a:xfrm>
          <a:custGeom>
            <a:avLst/>
            <a:gdLst>
              <a:gd name="connsiteX0" fmla="*/ 103887 w 207774"/>
              <a:gd name="connsiteY0" fmla="*/ 0 h 257770"/>
              <a:gd name="connsiteX1" fmla="*/ 205663 w 207774"/>
              <a:gd name="connsiteY1" fmla="*/ 24187 h 257770"/>
              <a:gd name="connsiteX2" fmla="*/ 207588 w 207774"/>
              <a:gd name="connsiteY2" fmla="*/ 29753 h 257770"/>
              <a:gd name="connsiteX3" fmla="*/ 207774 w 207774"/>
              <a:gd name="connsiteY3" fmla="*/ 29753 h 257770"/>
              <a:gd name="connsiteX4" fmla="*/ 207774 w 207774"/>
              <a:gd name="connsiteY4" fmla="*/ 30292 h 257770"/>
              <a:gd name="connsiteX5" fmla="*/ 207774 w 207774"/>
              <a:gd name="connsiteY5" fmla="*/ 227478 h 257770"/>
              <a:gd name="connsiteX6" fmla="*/ 103887 w 207774"/>
              <a:gd name="connsiteY6" fmla="*/ 257770 h 257770"/>
              <a:gd name="connsiteX7" fmla="*/ 0 w 207774"/>
              <a:gd name="connsiteY7" fmla="*/ 227478 h 257770"/>
              <a:gd name="connsiteX8" fmla="*/ 0 w 207774"/>
              <a:gd name="connsiteY8" fmla="*/ 30292 h 257770"/>
              <a:gd name="connsiteX9" fmla="*/ 0 w 207774"/>
              <a:gd name="connsiteY9" fmla="*/ 29753 h 257770"/>
              <a:gd name="connsiteX10" fmla="*/ 187 w 207774"/>
              <a:gd name="connsiteY10" fmla="*/ 29753 h 257770"/>
              <a:gd name="connsiteX11" fmla="*/ 2111 w 207774"/>
              <a:gd name="connsiteY11" fmla="*/ 24187 h 257770"/>
              <a:gd name="connsiteX12" fmla="*/ 103887 w 207774"/>
              <a:gd name="connsiteY12" fmla="*/ 0 h 257770"/>
              <a:gd name="connsiteX13" fmla="*/ 101573 w 207774"/>
              <a:gd name="connsiteY13" fmla="*/ 12155 h 257770"/>
              <a:gd name="connsiteX14" fmla="*/ 17226 w 207774"/>
              <a:gd name="connsiteY14" fmla="*/ 37778 h 257770"/>
              <a:gd name="connsiteX15" fmla="*/ 101573 w 207774"/>
              <a:gd name="connsiteY15" fmla="*/ 63401 h 257770"/>
              <a:gd name="connsiteX16" fmla="*/ 185920 w 207774"/>
              <a:gd name="connsiteY16" fmla="*/ 37778 h 257770"/>
              <a:gd name="connsiteX17" fmla="*/ 101573 w 207774"/>
              <a:gd name="connsiteY17" fmla="*/ 12155 h 257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07774" h="257770">
                <a:moveTo>
                  <a:pt x="103887" y="0"/>
                </a:moveTo>
                <a:cubicBezTo>
                  <a:pt x="154090" y="0"/>
                  <a:pt x="195976" y="10384"/>
                  <a:pt x="205663" y="24187"/>
                </a:cubicBezTo>
                <a:lnTo>
                  <a:pt x="207588" y="29753"/>
                </a:lnTo>
                <a:lnTo>
                  <a:pt x="207774" y="29753"/>
                </a:lnTo>
                <a:lnTo>
                  <a:pt x="207774" y="30292"/>
                </a:lnTo>
                <a:lnTo>
                  <a:pt x="207774" y="227478"/>
                </a:lnTo>
                <a:cubicBezTo>
                  <a:pt x="207774" y="244208"/>
                  <a:pt x="161262" y="257770"/>
                  <a:pt x="103887" y="257770"/>
                </a:cubicBezTo>
                <a:cubicBezTo>
                  <a:pt x="46512" y="257770"/>
                  <a:pt x="0" y="244208"/>
                  <a:pt x="0" y="227478"/>
                </a:cubicBezTo>
                <a:lnTo>
                  <a:pt x="0" y="30292"/>
                </a:lnTo>
                <a:lnTo>
                  <a:pt x="0" y="29753"/>
                </a:lnTo>
                <a:lnTo>
                  <a:pt x="187" y="29753"/>
                </a:lnTo>
                <a:lnTo>
                  <a:pt x="2111" y="24187"/>
                </a:lnTo>
                <a:cubicBezTo>
                  <a:pt x="11798" y="10384"/>
                  <a:pt x="53684" y="0"/>
                  <a:pt x="103887" y="0"/>
                </a:cubicBezTo>
                <a:close/>
                <a:moveTo>
                  <a:pt x="101573" y="12155"/>
                </a:moveTo>
                <a:cubicBezTo>
                  <a:pt x="54989" y="12155"/>
                  <a:pt x="17226" y="23627"/>
                  <a:pt x="17226" y="37778"/>
                </a:cubicBezTo>
                <a:cubicBezTo>
                  <a:pt x="17226" y="51929"/>
                  <a:pt x="54989" y="63401"/>
                  <a:pt x="101573" y="63401"/>
                </a:cubicBezTo>
                <a:cubicBezTo>
                  <a:pt x="148157" y="63401"/>
                  <a:pt x="185920" y="51929"/>
                  <a:pt x="185920" y="37778"/>
                </a:cubicBezTo>
                <a:cubicBezTo>
                  <a:pt x="185920" y="23627"/>
                  <a:pt x="148157" y="12155"/>
                  <a:pt x="101573" y="12155"/>
                </a:cubicBezTo>
                <a:close/>
              </a:path>
            </a:pathLst>
          </a:custGeom>
          <a:solidFill>
            <a:schemeClr val="tx1"/>
          </a:solidFill>
          <a:ln w="12700" cap="flat" cmpd="sng" algn="ctr">
            <a:noFill/>
            <a:prstDash val="solid"/>
            <a:miter lim="800000"/>
          </a:ln>
          <a:effectLst/>
        </p:spPr>
        <p:txBody>
          <a:bodyPr wrap="square" lIns="17506" rIns="0" rtlCol="0" anchor="ctr">
            <a:noAutofit/>
          </a:bodyPr>
          <a:lstStyle/>
          <a:p>
            <a:pPr defTabSz="356942">
              <a:defRPr/>
            </a:pPr>
            <a:endParaRPr lang="en-US" sz="500" kern="0">
              <a:latin typeface="Segoe UI"/>
            </a:endParaRPr>
          </a:p>
        </p:txBody>
      </p:sp>
      <p:sp>
        <p:nvSpPr>
          <p:cNvPr id="177" name="Rectangle 176"/>
          <p:cNvSpPr/>
          <p:nvPr/>
        </p:nvSpPr>
        <p:spPr>
          <a:xfrm>
            <a:off x="1671653" y="4965164"/>
            <a:ext cx="861533" cy="2344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a:defRPr/>
            </a:pPr>
            <a:r>
              <a:rPr lang="en-US" sz="809" kern="0">
                <a:solidFill>
                  <a:schemeClr val="tx1"/>
                </a:solidFill>
                <a:latin typeface="Segoe UI"/>
              </a:rPr>
              <a:t>DBs</a:t>
            </a:r>
          </a:p>
        </p:txBody>
      </p:sp>
      <p:grpSp>
        <p:nvGrpSpPr>
          <p:cNvPr id="133" name="Group 132"/>
          <p:cNvGrpSpPr/>
          <p:nvPr/>
        </p:nvGrpSpPr>
        <p:grpSpPr>
          <a:xfrm>
            <a:off x="4077853" y="3208554"/>
            <a:ext cx="350081" cy="348362"/>
            <a:chOff x="8580718" y="793097"/>
            <a:chExt cx="2587625" cy="2574925"/>
          </a:xfrm>
          <a:solidFill>
            <a:schemeClr val="tx1"/>
          </a:solidFill>
        </p:grpSpPr>
        <p:sp>
          <p:nvSpPr>
            <p:cNvPr id="134" name="Freeform 34"/>
            <p:cNvSpPr>
              <a:spLocks/>
            </p:cNvSpPr>
            <p:nvPr/>
          </p:nvSpPr>
          <p:spPr bwMode="auto">
            <a:xfrm>
              <a:off x="9477655" y="1434447"/>
              <a:ext cx="792163" cy="1312862"/>
            </a:xfrm>
            <a:custGeom>
              <a:avLst/>
              <a:gdLst>
                <a:gd name="T0" fmla="*/ 1459 w 1508"/>
                <a:gd name="T1" fmla="*/ 930 h 2501"/>
                <a:gd name="T2" fmla="*/ 837 w 1508"/>
                <a:gd name="T3" fmla="*/ 930 h 2501"/>
                <a:gd name="T4" fmla="*/ 1097 w 1508"/>
                <a:gd name="T5" fmla="*/ 63 h 2501"/>
                <a:gd name="T6" fmla="*/ 1072 w 1508"/>
                <a:gd name="T7" fmla="*/ 4 h 2501"/>
                <a:gd name="T8" fmla="*/ 1053 w 1508"/>
                <a:gd name="T9" fmla="*/ 0 h 2501"/>
                <a:gd name="T10" fmla="*/ 1014 w 1508"/>
                <a:gd name="T11" fmla="*/ 19 h 2501"/>
                <a:gd name="T12" fmla="*/ 10 w 1508"/>
                <a:gd name="T13" fmla="*/ 1483 h 2501"/>
                <a:gd name="T14" fmla="*/ 5 w 1508"/>
                <a:gd name="T15" fmla="*/ 1532 h 2501"/>
                <a:gd name="T16" fmla="*/ 49 w 1508"/>
                <a:gd name="T17" fmla="*/ 1556 h 2501"/>
                <a:gd name="T18" fmla="*/ 651 w 1508"/>
                <a:gd name="T19" fmla="*/ 1556 h 2501"/>
                <a:gd name="T20" fmla="*/ 382 w 1508"/>
                <a:gd name="T21" fmla="*/ 2438 h 2501"/>
                <a:gd name="T22" fmla="*/ 407 w 1508"/>
                <a:gd name="T23" fmla="*/ 2497 h 2501"/>
                <a:gd name="T24" fmla="*/ 426 w 1508"/>
                <a:gd name="T25" fmla="*/ 2501 h 2501"/>
                <a:gd name="T26" fmla="*/ 465 w 1508"/>
                <a:gd name="T27" fmla="*/ 2482 h 2501"/>
                <a:gd name="T28" fmla="*/ 1498 w 1508"/>
                <a:gd name="T29" fmla="*/ 1003 h 2501"/>
                <a:gd name="T30" fmla="*/ 1508 w 1508"/>
                <a:gd name="T31" fmla="*/ 974 h 2501"/>
                <a:gd name="T32" fmla="*/ 1459 w 1508"/>
                <a:gd name="T33" fmla="*/ 930 h 2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08" h="2501">
                  <a:moveTo>
                    <a:pt x="1459" y="930"/>
                  </a:moveTo>
                  <a:lnTo>
                    <a:pt x="837" y="930"/>
                  </a:lnTo>
                  <a:lnTo>
                    <a:pt x="1097" y="63"/>
                  </a:lnTo>
                  <a:cubicBezTo>
                    <a:pt x="1102" y="39"/>
                    <a:pt x="1092" y="14"/>
                    <a:pt x="1072" y="4"/>
                  </a:cubicBezTo>
                  <a:cubicBezTo>
                    <a:pt x="1068" y="0"/>
                    <a:pt x="1058" y="0"/>
                    <a:pt x="1053" y="0"/>
                  </a:cubicBezTo>
                  <a:cubicBezTo>
                    <a:pt x="1038" y="0"/>
                    <a:pt x="1024" y="9"/>
                    <a:pt x="1014" y="19"/>
                  </a:cubicBezTo>
                  <a:lnTo>
                    <a:pt x="10" y="1483"/>
                  </a:lnTo>
                  <a:cubicBezTo>
                    <a:pt x="0" y="1498"/>
                    <a:pt x="0" y="1517"/>
                    <a:pt x="5" y="1532"/>
                  </a:cubicBezTo>
                  <a:cubicBezTo>
                    <a:pt x="15" y="1547"/>
                    <a:pt x="30" y="1556"/>
                    <a:pt x="49" y="1556"/>
                  </a:cubicBezTo>
                  <a:lnTo>
                    <a:pt x="651" y="1556"/>
                  </a:lnTo>
                  <a:lnTo>
                    <a:pt x="382" y="2438"/>
                  </a:lnTo>
                  <a:cubicBezTo>
                    <a:pt x="377" y="2462"/>
                    <a:pt x="387" y="2487"/>
                    <a:pt x="407" y="2497"/>
                  </a:cubicBezTo>
                  <a:cubicBezTo>
                    <a:pt x="412" y="2501"/>
                    <a:pt x="421" y="2501"/>
                    <a:pt x="426" y="2501"/>
                  </a:cubicBezTo>
                  <a:cubicBezTo>
                    <a:pt x="441" y="2501"/>
                    <a:pt x="456" y="2492"/>
                    <a:pt x="465" y="2482"/>
                  </a:cubicBezTo>
                  <a:lnTo>
                    <a:pt x="1498" y="1003"/>
                  </a:lnTo>
                  <a:cubicBezTo>
                    <a:pt x="1503" y="993"/>
                    <a:pt x="1508" y="984"/>
                    <a:pt x="1508" y="974"/>
                  </a:cubicBezTo>
                  <a:cubicBezTo>
                    <a:pt x="1508" y="949"/>
                    <a:pt x="1484" y="930"/>
                    <a:pt x="1459" y="930"/>
                  </a:cubicBezTo>
                  <a:close/>
                </a:path>
              </a:pathLst>
            </a:custGeom>
            <a:grpFill/>
            <a:ln w="0">
              <a:noFill/>
              <a:prstDash val="solid"/>
              <a:round/>
              <a:headEnd/>
              <a:tailEnd/>
            </a:ln>
          </p:spPr>
          <p:txBody>
            <a:bodyPr vert="horz" wrap="square" lIns="67232" tIns="33616" rIns="67232" bIns="33616" numCol="1" anchor="t" anchorCtr="0" compatLnSpc="1">
              <a:prstTxWarp prst="textNoShape">
                <a:avLst/>
              </a:prstTxWarp>
            </a:bodyPr>
            <a:lstStyle/>
            <a:p>
              <a:pPr defTabSz="685775"/>
              <a:endParaRPr lang="en-US" sz="1324">
                <a:latin typeface="Segoe UI"/>
              </a:endParaRPr>
            </a:p>
          </p:txBody>
        </p:sp>
        <p:sp>
          <p:nvSpPr>
            <p:cNvPr id="135" name="Freeform 35"/>
            <p:cNvSpPr>
              <a:spLocks noEditPoints="1"/>
            </p:cNvSpPr>
            <p:nvPr/>
          </p:nvSpPr>
          <p:spPr bwMode="auto">
            <a:xfrm>
              <a:off x="8580718" y="793097"/>
              <a:ext cx="2587625" cy="2574925"/>
            </a:xfrm>
            <a:custGeom>
              <a:avLst/>
              <a:gdLst>
                <a:gd name="T0" fmla="*/ 3231 w 4925"/>
                <a:gd name="T1" fmla="*/ 4866 h 4910"/>
                <a:gd name="T2" fmla="*/ 3422 w 4925"/>
                <a:gd name="T3" fmla="*/ 4910 h 4910"/>
                <a:gd name="T4" fmla="*/ 3579 w 4925"/>
                <a:gd name="T5" fmla="*/ 4881 h 4910"/>
                <a:gd name="T6" fmla="*/ 3833 w 4925"/>
                <a:gd name="T7" fmla="*/ 4646 h 4910"/>
                <a:gd name="T8" fmla="*/ 3899 w 4925"/>
                <a:gd name="T9" fmla="*/ 4509 h 4910"/>
                <a:gd name="T10" fmla="*/ 4063 w 4925"/>
                <a:gd name="T11" fmla="*/ 4509 h 4910"/>
                <a:gd name="T12" fmla="*/ 4509 w 4925"/>
                <a:gd name="T13" fmla="*/ 4063 h 4910"/>
                <a:gd name="T14" fmla="*/ 4509 w 4925"/>
                <a:gd name="T15" fmla="*/ 2794 h 4910"/>
                <a:gd name="T16" fmla="*/ 4866 w 4925"/>
                <a:gd name="T17" fmla="*/ 2031 h 4910"/>
                <a:gd name="T18" fmla="*/ 4881 w 4925"/>
                <a:gd name="T19" fmla="*/ 1679 h 4910"/>
                <a:gd name="T20" fmla="*/ 4646 w 4925"/>
                <a:gd name="T21" fmla="*/ 1424 h 4910"/>
                <a:gd name="T22" fmla="*/ 4509 w 4925"/>
                <a:gd name="T23" fmla="*/ 1358 h 4910"/>
                <a:gd name="T24" fmla="*/ 4509 w 4925"/>
                <a:gd name="T25" fmla="*/ 856 h 4910"/>
                <a:gd name="T26" fmla="*/ 4063 w 4925"/>
                <a:gd name="T27" fmla="*/ 411 h 4910"/>
                <a:gd name="T28" fmla="*/ 2779 w 4925"/>
                <a:gd name="T29" fmla="*/ 411 h 4910"/>
                <a:gd name="T30" fmla="*/ 2026 w 4925"/>
                <a:gd name="T31" fmla="*/ 58 h 4910"/>
                <a:gd name="T32" fmla="*/ 1679 w 4925"/>
                <a:gd name="T33" fmla="*/ 44 h 4910"/>
                <a:gd name="T34" fmla="*/ 1424 w 4925"/>
                <a:gd name="T35" fmla="*/ 279 h 4910"/>
                <a:gd name="T36" fmla="*/ 1360 w 4925"/>
                <a:gd name="T37" fmla="*/ 411 h 4910"/>
                <a:gd name="T38" fmla="*/ 856 w 4925"/>
                <a:gd name="T39" fmla="*/ 411 h 4910"/>
                <a:gd name="T40" fmla="*/ 411 w 4925"/>
                <a:gd name="T41" fmla="*/ 856 h 4910"/>
                <a:gd name="T42" fmla="*/ 411 w 4925"/>
                <a:gd name="T43" fmla="*/ 2478 h 4910"/>
                <a:gd name="T44" fmla="*/ 58 w 4925"/>
                <a:gd name="T45" fmla="*/ 3231 h 4910"/>
                <a:gd name="T46" fmla="*/ 44 w 4925"/>
                <a:gd name="T47" fmla="*/ 3579 h 4910"/>
                <a:gd name="T48" fmla="*/ 279 w 4925"/>
                <a:gd name="T49" fmla="*/ 3833 h 4910"/>
                <a:gd name="T50" fmla="*/ 411 w 4925"/>
                <a:gd name="T51" fmla="*/ 3897 h 4910"/>
                <a:gd name="T52" fmla="*/ 411 w 4925"/>
                <a:gd name="T53" fmla="*/ 4063 h 4910"/>
                <a:gd name="T54" fmla="*/ 856 w 4925"/>
                <a:gd name="T55" fmla="*/ 4509 h 4910"/>
                <a:gd name="T56" fmla="*/ 2468 w 4925"/>
                <a:gd name="T57" fmla="*/ 4509 h 4910"/>
                <a:gd name="T58" fmla="*/ 3231 w 4925"/>
                <a:gd name="T59" fmla="*/ 4866 h 4910"/>
                <a:gd name="T60" fmla="*/ 856 w 4925"/>
                <a:gd name="T61" fmla="*/ 705 h 4910"/>
                <a:gd name="T62" fmla="*/ 4063 w 4925"/>
                <a:gd name="T63" fmla="*/ 705 h 4910"/>
                <a:gd name="T64" fmla="*/ 4210 w 4925"/>
                <a:gd name="T65" fmla="*/ 851 h 4910"/>
                <a:gd name="T66" fmla="*/ 4210 w 4925"/>
                <a:gd name="T67" fmla="*/ 4058 h 4910"/>
                <a:gd name="T68" fmla="*/ 4063 w 4925"/>
                <a:gd name="T69" fmla="*/ 4205 h 4910"/>
                <a:gd name="T70" fmla="*/ 856 w 4925"/>
                <a:gd name="T71" fmla="*/ 4205 h 4910"/>
                <a:gd name="T72" fmla="*/ 709 w 4925"/>
                <a:gd name="T73" fmla="*/ 4058 h 4910"/>
                <a:gd name="T74" fmla="*/ 709 w 4925"/>
                <a:gd name="T75" fmla="*/ 851 h 4910"/>
                <a:gd name="T76" fmla="*/ 856 w 4925"/>
                <a:gd name="T77" fmla="*/ 705 h 49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925" h="4910">
                  <a:moveTo>
                    <a:pt x="3231" y="4866"/>
                  </a:moveTo>
                  <a:cubicBezTo>
                    <a:pt x="3290" y="4896"/>
                    <a:pt x="3358" y="4910"/>
                    <a:pt x="3422" y="4910"/>
                  </a:cubicBezTo>
                  <a:cubicBezTo>
                    <a:pt x="3476" y="4910"/>
                    <a:pt x="3525" y="4900"/>
                    <a:pt x="3579" y="4881"/>
                  </a:cubicBezTo>
                  <a:cubicBezTo>
                    <a:pt x="3691" y="4842"/>
                    <a:pt x="3784" y="4758"/>
                    <a:pt x="3833" y="4646"/>
                  </a:cubicBezTo>
                  <a:lnTo>
                    <a:pt x="3899" y="4509"/>
                  </a:lnTo>
                  <a:lnTo>
                    <a:pt x="4063" y="4509"/>
                  </a:lnTo>
                  <a:cubicBezTo>
                    <a:pt x="4308" y="4509"/>
                    <a:pt x="4509" y="4308"/>
                    <a:pt x="4509" y="4063"/>
                  </a:cubicBezTo>
                  <a:lnTo>
                    <a:pt x="4509" y="2794"/>
                  </a:lnTo>
                  <a:lnTo>
                    <a:pt x="4866" y="2031"/>
                  </a:lnTo>
                  <a:cubicBezTo>
                    <a:pt x="4920" y="1919"/>
                    <a:pt x="4925" y="1796"/>
                    <a:pt x="4881" y="1679"/>
                  </a:cubicBezTo>
                  <a:cubicBezTo>
                    <a:pt x="4842" y="1566"/>
                    <a:pt x="4758" y="1473"/>
                    <a:pt x="4646" y="1424"/>
                  </a:cubicBezTo>
                  <a:lnTo>
                    <a:pt x="4509" y="1358"/>
                  </a:lnTo>
                  <a:lnTo>
                    <a:pt x="4509" y="856"/>
                  </a:lnTo>
                  <a:cubicBezTo>
                    <a:pt x="4509" y="612"/>
                    <a:pt x="4308" y="411"/>
                    <a:pt x="4063" y="411"/>
                  </a:cubicBezTo>
                  <a:lnTo>
                    <a:pt x="2779" y="411"/>
                  </a:lnTo>
                  <a:lnTo>
                    <a:pt x="2026" y="58"/>
                  </a:lnTo>
                  <a:cubicBezTo>
                    <a:pt x="1919" y="9"/>
                    <a:pt x="1791" y="0"/>
                    <a:pt x="1679" y="44"/>
                  </a:cubicBezTo>
                  <a:cubicBezTo>
                    <a:pt x="1566" y="83"/>
                    <a:pt x="1473" y="166"/>
                    <a:pt x="1424" y="279"/>
                  </a:cubicBezTo>
                  <a:lnTo>
                    <a:pt x="1360" y="411"/>
                  </a:lnTo>
                  <a:lnTo>
                    <a:pt x="856" y="411"/>
                  </a:lnTo>
                  <a:cubicBezTo>
                    <a:pt x="612" y="411"/>
                    <a:pt x="411" y="612"/>
                    <a:pt x="411" y="856"/>
                  </a:cubicBezTo>
                  <a:lnTo>
                    <a:pt x="411" y="2478"/>
                  </a:lnTo>
                  <a:lnTo>
                    <a:pt x="58" y="3231"/>
                  </a:lnTo>
                  <a:cubicBezTo>
                    <a:pt x="9" y="3339"/>
                    <a:pt x="0" y="3466"/>
                    <a:pt x="44" y="3579"/>
                  </a:cubicBezTo>
                  <a:cubicBezTo>
                    <a:pt x="83" y="3691"/>
                    <a:pt x="166" y="3784"/>
                    <a:pt x="279" y="3833"/>
                  </a:cubicBezTo>
                  <a:lnTo>
                    <a:pt x="411" y="3897"/>
                  </a:lnTo>
                  <a:lnTo>
                    <a:pt x="411" y="4063"/>
                  </a:lnTo>
                  <a:cubicBezTo>
                    <a:pt x="411" y="4308"/>
                    <a:pt x="612" y="4509"/>
                    <a:pt x="856" y="4509"/>
                  </a:cubicBezTo>
                  <a:lnTo>
                    <a:pt x="2468" y="4509"/>
                  </a:lnTo>
                  <a:lnTo>
                    <a:pt x="3231" y="4866"/>
                  </a:lnTo>
                  <a:close/>
                  <a:moveTo>
                    <a:pt x="856" y="705"/>
                  </a:moveTo>
                  <a:lnTo>
                    <a:pt x="4063" y="705"/>
                  </a:lnTo>
                  <a:cubicBezTo>
                    <a:pt x="4142" y="705"/>
                    <a:pt x="4210" y="768"/>
                    <a:pt x="4210" y="851"/>
                  </a:cubicBezTo>
                  <a:lnTo>
                    <a:pt x="4210" y="4058"/>
                  </a:lnTo>
                  <a:cubicBezTo>
                    <a:pt x="4210" y="4137"/>
                    <a:pt x="4146" y="4205"/>
                    <a:pt x="4063" y="4205"/>
                  </a:cubicBezTo>
                  <a:lnTo>
                    <a:pt x="856" y="4205"/>
                  </a:lnTo>
                  <a:cubicBezTo>
                    <a:pt x="778" y="4205"/>
                    <a:pt x="709" y="4142"/>
                    <a:pt x="709" y="4058"/>
                  </a:cubicBezTo>
                  <a:lnTo>
                    <a:pt x="709" y="851"/>
                  </a:lnTo>
                  <a:cubicBezTo>
                    <a:pt x="709" y="773"/>
                    <a:pt x="773" y="705"/>
                    <a:pt x="856" y="705"/>
                  </a:cubicBezTo>
                  <a:close/>
                </a:path>
              </a:pathLst>
            </a:custGeom>
            <a:grpFill/>
            <a:ln w="0">
              <a:noFill/>
              <a:prstDash val="solid"/>
              <a:round/>
              <a:headEnd/>
              <a:tailEnd/>
            </a:ln>
          </p:spPr>
          <p:txBody>
            <a:bodyPr vert="horz" wrap="square" lIns="67232" tIns="33616" rIns="67232" bIns="33616" numCol="1" anchor="t" anchorCtr="0" compatLnSpc="1">
              <a:prstTxWarp prst="textNoShape">
                <a:avLst/>
              </a:prstTxWarp>
            </a:bodyPr>
            <a:lstStyle/>
            <a:p>
              <a:pPr defTabSz="685775"/>
              <a:endParaRPr lang="en-US" sz="1324">
                <a:latin typeface="Segoe UI"/>
              </a:endParaRPr>
            </a:p>
          </p:txBody>
        </p:sp>
      </p:grpSp>
      <p:grpSp>
        <p:nvGrpSpPr>
          <p:cNvPr id="136" name="Group 135"/>
          <p:cNvGrpSpPr/>
          <p:nvPr/>
        </p:nvGrpSpPr>
        <p:grpSpPr>
          <a:xfrm>
            <a:off x="4061530" y="2619202"/>
            <a:ext cx="347933" cy="272762"/>
            <a:chOff x="8588655" y="3482322"/>
            <a:chExt cx="2571750" cy="2016125"/>
          </a:xfrm>
          <a:solidFill>
            <a:schemeClr val="tx1"/>
          </a:solidFill>
        </p:grpSpPr>
        <p:sp>
          <p:nvSpPr>
            <p:cNvPr id="137" name="Freeform 36"/>
            <p:cNvSpPr>
              <a:spLocks/>
            </p:cNvSpPr>
            <p:nvPr/>
          </p:nvSpPr>
          <p:spPr bwMode="auto">
            <a:xfrm>
              <a:off x="8588655" y="3482322"/>
              <a:ext cx="1547813" cy="241300"/>
            </a:xfrm>
            <a:custGeom>
              <a:avLst/>
              <a:gdLst>
                <a:gd name="T0" fmla="*/ 2894 w 2948"/>
                <a:gd name="T1" fmla="*/ 397 h 460"/>
                <a:gd name="T2" fmla="*/ 2752 w 2948"/>
                <a:gd name="T3" fmla="*/ 152 h 460"/>
                <a:gd name="T4" fmla="*/ 2488 w 2948"/>
                <a:gd name="T5" fmla="*/ 0 h 460"/>
                <a:gd name="T6" fmla="*/ 304 w 2948"/>
                <a:gd name="T7" fmla="*/ 0 h 460"/>
                <a:gd name="T8" fmla="*/ 0 w 2948"/>
                <a:gd name="T9" fmla="*/ 304 h 460"/>
                <a:gd name="T10" fmla="*/ 0 w 2948"/>
                <a:gd name="T11" fmla="*/ 460 h 460"/>
                <a:gd name="T12" fmla="*/ 2948 w 2948"/>
                <a:gd name="T13" fmla="*/ 460 h 460"/>
                <a:gd name="T14" fmla="*/ 2894 w 2948"/>
                <a:gd name="T15" fmla="*/ 397 h 4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48" h="460">
                  <a:moveTo>
                    <a:pt x="2894" y="397"/>
                  </a:moveTo>
                  <a:lnTo>
                    <a:pt x="2752" y="152"/>
                  </a:lnTo>
                  <a:cubicBezTo>
                    <a:pt x="2698" y="59"/>
                    <a:pt x="2595" y="0"/>
                    <a:pt x="2488" y="0"/>
                  </a:cubicBezTo>
                  <a:lnTo>
                    <a:pt x="304" y="0"/>
                  </a:lnTo>
                  <a:cubicBezTo>
                    <a:pt x="138" y="0"/>
                    <a:pt x="0" y="137"/>
                    <a:pt x="0" y="304"/>
                  </a:cubicBezTo>
                  <a:lnTo>
                    <a:pt x="0" y="460"/>
                  </a:lnTo>
                  <a:lnTo>
                    <a:pt x="2948" y="460"/>
                  </a:lnTo>
                  <a:cubicBezTo>
                    <a:pt x="2923" y="446"/>
                    <a:pt x="2909" y="421"/>
                    <a:pt x="2894" y="397"/>
                  </a:cubicBezTo>
                  <a:close/>
                </a:path>
              </a:pathLst>
            </a:custGeom>
            <a:grpFill/>
            <a:ln w="0">
              <a:noFill/>
              <a:prstDash val="solid"/>
              <a:round/>
              <a:headEnd/>
              <a:tailEnd/>
            </a:ln>
          </p:spPr>
          <p:txBody>
            <a:bodyPr vert="horz" wrap="square" lIns="67232" tIns="33616" rIns="67232" bIns="33616" numCol="1" anchor="t" anchorCtr="0" compatLnSpc="1">
              <a:prstTxWarp prst="textNoShape">
                <a:avLst/>
              </a:prstTxWarp>
            </a:bodyPr>
            <a:lstStyle/>
            <a:p>
              <a:pPr defTabSz="685775"/>
              <a:endParaRPr lang="en-US" sz="1324">
                <a:latin typeface="Segoe UI"/>
              </a:endParaRPr>
            </a:p>
          </p:txBody>
        </p:sp>
        <p:sp>
          <p:nvSpPr>
            <p:cNvPr id="138" name="Freeform 37"/>
            <p:cNvSpPr>
              <a:spLocks noEditPoints="1"/>
            </p:cNvSpPr>
            <p:nvPr/>
          </p:nvSpPr>
          <p:spPr bwMode="auto">
            <a:xfrm>
              <a:off x="8588655" y="3804585"/>
              <a:ext cx="2571750" cy="1693862"/>
            </a:xfrm>
            <a:custGeom>
              <a:avLst/>
              <a:gdLst>
                <a:gd name="T0" fmla="*/ 4706 w 4896"/>
                <a:gd name="T1" fmla="*/ 0 h 3227"/>
                <a:gd name="T2" fmla="*/ 0 w 4896"/>
                <a:gd name="T3" fmla="*/ 0 h 3227"/>
                <a:gd name="T4" fmla="*/ 0 w 4896"/>
                <a:gd name="T5" fmla="*/ 2923 h 3227"/>
                <a:gd name="T6" fmla="*/ 304 w 4896"/>
                <a:gd name="T7" fmla="*/ 3227 h 3227"/>
                <a:gd name="T8" fmla="*/ 4593 w 4896"/>
                <a:gd name="T9" fmla="*/ 3227 h 3227"/>
                <a:gd name="T10" fmla="*/ 4896 w 4896"/>
                <a:gd name="T11" fmla="*/ 2923 h 3227"/>
                <a:gd name="T12" fmla="*/ 4896 w 4896"/>
                <a:gd name="T13" fmla="*/ 279 h 3227"/>
                <a:gd name="T14" fmla="*/ 4706 w 4896"/>
                <a:gd name="T15" fmla="*/ 0 h 3227"/>
                <a:gd name="T16" fmla="*/ 3070 w 4896"/>
                <a:gd name="T17" fmla="*/ 1469 h 3227"/>
                <a:gd name="T18" fmla="*/ 2204 w 4896"/>
                <a:gd name="T19" fmla="*/ 2708 h 3227"/>
                <a:gd name="T20" fmla="*/ 2169 w 4896"/>
                <a:gd name="T21" fmla="*/ 2727 h 3227"/>
                <a:gd name="T22" fmla="*/ 2150 w 4896"/>
                <a:gd name="T23" fmla="*/ 2722 h 3227"/>
                <a:gd name="T24" fmla="*/ 2130 w 4896"/>
                <a:gd name="T25" fmla="*/ 2673 h 3227"/>
                <a:gd name="T26" fmla="*/ 2355 w 4896"/>
                <a:gd name="T27" fmla="*/ 1934 h 3227"/>
                <a:gd name="T28" fmla="*/ 1851 w 4896"/>
                <a:gd name="T29" fmla="*/ 1934 h 3227"/>
                <a:gd name="T30" fmla="*/ 1812 w 4896"/>
                <a:gd name="T31" fmla="*/ 1910 h 3227"/>
                <a:gd name="T32" fmla="*/ 1817 w 4896"/>
                <a:gd name="T33" fmla="*/ 1866 h 3227"/>
                <a:gd name="T34" fmla="*/ 2659 w 4896"/>
                <a:gd name="T35" fmla="*/ 642 h 3227"/>
                <a:gd name="T36" fmla="*/ 2693 w 4896"/>
                <a:gd name="T37" fmla="*/ 622 h 3227"/>
                <a:gd name="T38" fmla="*/ 2713 w 4896"/>
                <a:gd name="T39" fmla="*/ 627 h 3227"/>
                <a:gd name="T40" fmla="*/ 2732 w 4896"/>
                <a:gd name="T41" fmla="*/ 676 h 3227"/>
                <a:gd name="T42" fmla="*/ 2517 w 4896"/>
                <a:gd name="T43" fmla="*/ 1400 h 3227"/>
                <a:gd name="T44" fmla="*/ 3036 w 4896"/>
                <a:gd name="T45" fmla="*/ 1400 h 3227"/>
                <a:gd name="T46" fmla="*/ 3080 w 4896"/>
                <a:gd name="T47" fmla="*/ 1444 h 3227"/>
                <a:gd name="T48" fmla="*/ 3070 w 4896"/>
                <a:gd name="T49" fmla="*/ 1469 h 3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896" h="3227">
                  <a:moveTo>
                    <a:pt x="4706" y="0"/>
                  </a:moveTo>
                  <a:lnTo>
                    <a:pt x="0" y="0"/>
                  </a:lnTo>
                  <a:lnTo>
                    <a:pt x="0" y="2923"/>
                  </a:lnTo>
                  <a:cubicBezTo>
                    <a:pt x="0" y="3090"/>
                    <a:pt x="138" y="3227"/>
                    <a:pt x="304" y="3227"/>
                  </a:cubicBezTo>
                  <a:lnTo>
                    <a:pt x="4593" y="3227"/>
                  </a:lnTo>
                  <a:cubicBezTo>
                    <a:pt x="4759" y="3227"/>
                    <a:pt x="4896" y="3090"/>
                    <a:pt x="4896" y="2923"/>
                  </a:cubicBezTo>
                  <a:lnTo>
                    <a:pt x="4896" y="279"/>
                  </a:lnTo>
                  <a:cubicBezTo>
                    <a:pt x="4896" y="157"/>
                    <a:pt x="4818" y="49"/>
                    <a:pt x="4706" y="0"/>
                  </a:cubicBezTo>
                  <a:close/>
                  <a:moveTo>
                    <a:pt x="3070" y="1469"/>
                  </a:moveTo>
                  <a:lnTo>
                    <a:pt x="2204" y="2708"/>
                  </a:lnTo>
                  <a:cubicBezTo>
                    <a:pt x="2194" y="2717"/>
                    <a:pt x="2184" y="2727"/>
                    <a:pt x="2169" y="2727"/>
                  </a:cubicBezTo>
                  <a:cubicBezTo>
                    <a:pt x="2164" y="2727"/>
                    <a:pt x="2155" y="2727"/>
                    <a:pt x="2150" y="2722"/>
                  </a:cubicBezTo>
                  <a:cubicBezTo>
                    <a:pt x="2130" y="2713"/>
                    <a:pt x="2120" y="2693"/>
                    <a:pt x="2130" y="2673"/>
                  </a:cubicBezTo>
                  <a:lnTo>
                    <a:pt x="2355" y="1934"/>
                  </a:lnTo>
                  <a:lnTo>
                    <a:pt x="1851" y="1934"/>
                  </a:lnTo>
                  <a:cubicBezTo>
                    <a:pt x="1836" y="1934"/>
                    <a:pt x="1822" y="1924"/>
                    <a:pt x="1812" y="1910"/>
                  </a:cubicBezTo>
                  <a:cubicBezTo>
                    <a:pt x="1807" y="1895"/>
                    <a:pt x="1807" y="1880"/>
                    <a:pt x="1817" y="1866"/>
                  </a:cubicBezTo>
                  <a:lnTo>
                    <a:pt x="2659" y="642"/>
                  </a:lnTo>
                  <a:cubicBezTo>
                    <a:pt x="2669" y="632"/>
                    <a:pt x="2679" y="622"/>
                    <a:pt x="2693" y="622"/>
                  </a:cubicBezTo>
                  <a:cubicBezTo>
                    <a:pt x="2698" y="622"/>
                    <a:pt x="2703" y="622"/>
                    <a:pt x="2713" y="627"/>
                  </a:cubicBezTo>
                  <a:cubicBezTo>
                    <a:pt x="2732" y="637"/>
                    <a:pt x="2742" y="656"/>
                    <a:pt x="2732" y="676"/>
                  </a:cubicBezTo>
                  <a:lnTo>
                    <a:pt x="2517" y="1400"/>
                  </a:lnTo>
                  <a:lnTo>
                    <a:pt x="3036" y="1400"/>
                  </a:lnTo>
                  <a:cubicBezTo>
                    <a:pt x="3060" y="1400"/>
                    <a:pt x="3080" y="1420"/>
                    <a:pt x="3080" y="1444"/>
                  </a:cubicBezTo>
                  <a:cubicBezTo>
                    <a:pt x="3080" y="1454"/>
                    <a:pt x="3075" y="1459"/>
                    <a:pt x="3070" y="1469"/>
                  </a:cubicBezTo>
                  <a:close/>
                </a:path>
              </a:pathLst>
            </a:custGeom>
            <a:grpFill/>
            <a:ln w="0">
              <a:noFill/>
              <a:prstDash val="solid"/>
              <a:round/>
              <a:headEnd/>
              <a:tailEnd/>
            </a:ln>
          </p:spPr>
          <p:txBody>
            <a:bodyPr vert="horz" wrap="square" lIns="67232" tIns="33616" rIns="67232" bIns="33616" numCol="1" anchor="t" anchorCtr="0" compatLnSpc="1">
              <a:prstTxWarp prst="textNoShape">
                <a:avLst/>
              </a:prstTxWarp>
            </a:bodyPr>
            <a:lstStyle/>
            <a:p>
              <a:pPr defTabSz="685775"/>
              <a:endParaRPr lang="en-US" sz="1324">
                <a:latin typeface="Segoe UI"/>
              </a:endParaRPr>
            </a:p>
          </p:txBody>
        </p:sp>
      </p:grpSp>
      <p:grpSp>
        <p:nvGrpSpPr>
          <p:cNvPr id="139" name="Group 138"/>
          <p:cNvGrpSpPr/>
          <p:nvPr/>
        </p:nvGrpSpPr>
        <p:grpSpPr>
          <a:xfrm>
            <a:off x="4041838" y="3778241"/>
            <a:ext cx="422636" cy="307255"/>
            <a:chOff x="3365500" y="4116388"/>
            <a:chExt cx="1570037" cy="1141413"/>
          </a:xfrm>
          <a:solidFill>
            <a:schemeClr val="tx1"/>
          </a:solidFill>
        </p:grpSpPr>
        <p:sp>
          <p:nvSpPr>
            <p:cNvPr id="140" name="Freeform 49"/>
            <p:cNvSpPr>
              <a:spLocks noEditPoints="1"/>
            </p:cNvSpPr>
            <p:nvPr/>
          </p:nvSpPr>
          <p:spPr bwMode="auto">
            <a:xfrm>
              <a:off x="3365500" y="4116388"/>
              <a:ext cx="1570037" cy="1141413"/>
            </a:xfrm>
            <a:custGeom>
              <a:avLst/>
              <a:gdLst>
                <a:gd name="T0" fmla="*/ 6137 w 14832"/>
                <a:gd name="T1" fmla="*/ 8965 h 10783"/>
                <a:gd name="T2" fmla="*/ 5781 w 14832"/>
                <a:gd name="T3" fmla="*/ 8730 h 10783"/>
                <a:gd name="T4" fmla="*/ 4083 w 14832"/>
                <a:gd name="T5" fmla="*/ 8216 h 10783"/>
                <a:gd name="T6" fmla="*/ 3755 w 14832"/>
                <a:gd name="T7" fmla="*/ 9972 h 10783"/>
                <a:gd name="T8" fmla="*/ 2687 w 14832"/>
                <a:gd name="T9" fmla="*/ 10607 h 10783"/>
                <a:gd name="T10" fmla="*/ 2102 w 14832"/>
                <a:gd name="T11" fmla="*/ 9104 h 10783"/>
                <a:gd name="T12" fmla="*/ 1235 w 14832"/>
                <a:gd name="T13" fmla="*/ 7273 h 10783"/>
                <a:gd name="T14" fmla="*/ 1127 w 14832"/>
                <a:gd name="T15" fmla="*/ 5308 h 10783"/>
                <a:gd name="T16" fmla="*/ 149 w 14832"/>
                <a:gd name="T17" fmla="*/ 4605 h 10783"/>
                <a:gd name="T18" fmla="*/ 474 w 14832"/>
                <a:gd name="T19" fmla="*/ 3575 h 10783"/>
                <a:gd name="T20" fmla="*/ 555 w 14832"/>
                <a:gd name="T21" fmla="*/ 4279 h 10783"/>
                <a:gd name="T22" fmla="*/ 802 w 14832"/>
                <a:gd name="T23" fmla="*/ 4830 h 10783"/>
                <a:gd name="T24" fmla="*/ 3031 w 14832"/>
                <a:gd name="T25" fmla="*/ 2802 h 10783"/>
                <a:gd name="T26" fmla="*/ 4406 w 14832"/>
                <a:gd name="T27" fmla="*/ 2558 h 10783"/>
                <a:gd name="T28" fmla="*/ 3081 w 14832"/>
                <a:gd name="T29" fmla="*/ 4642 h 10783"/>
                <a:gd name="T30" fmla="*/ 3562 w 14832"/>
                <a:gd name="T31" fmla="*/ 6571 h 10783"/>
                <a:gd name="T32" fmla="*/ 5629 w 14832"/>
                <a:gd name="T33" fmla="*/ 7092 h 10783"/>
                <a:gd name="T34" fmla="*/ 7380 w 14832"/>
                <a:gd name="T35" fmla="*/ 6723 h 10783"/>
                <a:gd name="T36" fmla="*/ 7361 w 14832"/>
                <a:gd name="T37" fmla="*/ 3984 h 10783"/>
                <a:gd name="T38" fmla="*/ 7094 w 14832"/>
                <a:gd name="T39" fmla="*/ 4285 h 10783"/>
                <a:gd name="T40" fmla="*/ 6987 w 14832"/>
                <a:gd name="T41" fmla="*/ 6290 h 10783"/>
                <a:gd name="T42" fmla="*/ 4952 w 14832"/>
                <a:gd name="T43" fmla="*/ 6982 h 10783"/>
                <a:gd name="T44" fmla="*/ 4056 w 14832"/>
                <a:gd name="T45" fmla="*/ 5494 h 10783"/>
                <a:gd name="T46" fmla="*/ 3995 w 14832"/>
                <a:gd name="T47" fmla="*/ 3516 h 10783"/>
                <a:gd name="T48" fmla="*/ 7034 w 14832"/>
                <a:gd name="T49" fmla="*/ 1324 h 10783"/>
                <a:gd name="T50" fmla="*/ 6734 w 14832"/>
                <a:gd name="T51" fmla="*/ 796 h 10783"/>
                <a:gd name="T52" fmla="*/ 9460 w 14832"/>
                <a:gd name="T53" fmla="*/ 64 h 10783"/>
                <a:gd name="T54" fmla="*/ 10600 w 14832"/>
                <a:gd name="T55" fmla="*/ 1459 h 10783"/>
                <a:gd name="T56" fmla="*/ 11843 w 14832"/>
                <a:gd name="T57" fmla="*/ 2300 h 10783"/>
                <a:gd name="T58" fmla="*/ 11532 w 14832"/>
                <a:gd name="T59" fmla="*/ 2526 h 10783"/>
                <a:gd name="T60" fmla="*/ 11978 w 14832"/>
                <a:gd name="T61" fmla="*/ 2994 h 10783"/>
                <a:gd name="T62" fmla="*/ 12447 w 14832"/>
                <a:gd name="T63" fmla="*/ 3355 h 10783"/>
                <a:gd name="T64" fmla="*/ 12276 w 14832"/>
                <a:gd name="T65" fmla="*/ 4544 h 10783"/>
                <a:gd name="T66" fmla="*/ 12767 w 14832"/>
                <a:gd name="T67" fmla="*/ 2092 h 10783"/>
                <a:gd name="T68" fmla="*/ 13588 w 14832"/>
                <a:gd name="T69" fmla="*/ 903 h 10783"/>
                <a:gd name="T70" fmla="*/ 14461 w 14832"/>
                <a:gd name="T71" fmla="*/ 947 h 10783"/>
                <a:gd name="T72" fmla="*/ 14687 w 14832"/>
                <a:gd name="T73" fmla="*/ 4434 h 10783"/>
                <a:gd name="T74" fmla="*/ 12655 w 14832"/>
                <a:gd name="T75" fmla="*/ 6662 h 10783"/>
                <a:gd name="T76" fmla="*/ 10066 w 14832"/>
                <a:gd name="T77" fmla="*/ 5712 h 10783"/>
                <a:gd name="T78" fmla="*/ 9782 w 14832"/>
                <a:gd name="T79" fmla="*/ 6353 h 10783"/>
                <a:gd name="T80" fmla="*/ 11061 w 14832"/>
                <a:gd name="T81" fmla="*/ 6977 h 10783"/>
                <a:gd name="T82" fmla="*/ 10590 w 14832"/>
                <a:gd name="T83" fmla="*/ 7698 h 10783"/>
                <a:gd name="T84" fmla="*/ 8473 w 14832"/>
                <a:gd name="T85" fmla="*/ 6622 h 10783"/>
                <a:gd name="T86" fmla="*/ 8937 w 14832"/>
                <a:gd name="T87" fmla="*/ 7279 h 10783"/>
                <a:gd name="T88" fmla="*/ 8191 w 14832"/>
                <a:gd name="T89" fmla="*/ 9163 h 10783"/>
                <a:gd name="T90" fmla="*/ 6136 w 14832"/>
                <a:gd name="T91" fmla="*/ 10756 h 10783"/>
                <a:gd name="T92" fmla="*/ 10735 w 14832"/>
                <a:gd name="T93" fmla="*/ 3102 h 10783"/>
                <a:gd name="T94" fmla="*/ 10340 w 14832"/>
                <a:gd name="T95" fmla="*/ 3073 h 10783"/>
                <a:gd name="T96" fmla="*/ 10320 w 14832"/>
                <a:gd name="T97" fmla="*/ 2657 h 10783"/>
                <a:gd name="T98" fmla="*/ 9155 w 14832"/>
                <a:gd name="T99" fmla="*/ 3323 h 10783"/>
                <a:gd name="T100" fmla="*/ 9337 w 14832"/>
                <a:gd name="T101" fmla="*/ 3385 h 10783"/>
                <a:gd name="T102" fmla="*/ 9442 w 14832"/>
                <a:gd name="T103" fmla="*/ 4031 h 10783"/>
                <a:gd name="T104" fmla="*/ 6076 w 14832"/>
                <a:gd name="T105" fmla="*/ 2490 h 10783"/>
                <a:gd name="T106" fmla="*/ 6189 w 14832"/>
                <a:gd name="T107" fmla="*/ 3093 h 10783"/>
                <a:gd name="T108" fmla="*/ 7467 w 14832"/>
                <a:gd name="T109" fmla="*/ 1842 h 10783"/>
                <a:gd name="T110" fmla="*/ 6249 w 14832"/>
                <a:gd name="T111" fmla="*/ 2025 h 10783"/>
                <a:gd name="T112" fmla="*/ 5392 w 14832"/>
                <a:gd name="T113" fmla="*/ 3950 h 10783"/>
                <a:gd name="T114" fmla="*/ 9358 w 14832"/>
                <a:gd name="T115" fmla="*/ 1916 h 10783"/>
                <a:gd name="T116" fmla="*/ 8711 w 14832"/>
                <a:gd name="T117" fmla="*/ 1875 h 10783"/>
                <a:gd name="T118" fmla="*/ 8633 w 14832"/>
                <a:gd name="T119" fmla="*/ 2505 h 10783"/>
                <a:gd name="T120" fmla="*/ 13968 w 14832"/>
                <a:gd name="T121" fmla="*/ 680 h 10783"/>
                <a:gd name="T122" fmla="*/ 12994 w 14832"/>
                <a:gd name="T123" fmla="*/ 1432 h 107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832" h="10783">
                  <a:moveTo>
                    <a:pt x="5570" y="10190"/>
                  </a:moveTo>
                  <a:lnTo>
                    <a:pt x="5549" y="10163"/>
                  </a:lnTo>
                  <a:lnTo>
                    <a:pt x="5529" y="10136"/>
                  </a:lnTo>
                  <a:lnTo>
                    <a:pt x="5510" y="10110"/>
                  </a:lnTo>
                  <a:lnTo>
                    <a:pt x="5491" y="10084"/>
                  </a:lnTo>
                  <a:lnTo>
                    <a:pt x="5458" y="10035"/>
                  </a:lnTo>
                  <a:lnTo>
                    <a:pt x="5429" y="9987"/>
                  </a:lnTo>
                  <a:lnTo>
                    <a:pt x="5403" y="9943"/>
                  </a:lnTo>
                  <a:lnTo>
                    <a:pt x="5381" y="9901"/>
                  </a:lnTo>
                  <a:lnTo>
                    <a:pt x="5363" y="9860"/>
                  </a:lnTo>
                  <a:lnTo>
                    <a:pt x="5347" y="9822"/>
                  </a:lnTo>
                  <a:lnTo>
                    <a:pt x="5335" y="9784"/>
                  </a:lnTo>
                  <a:lnTo>
                    <a:pt x="5327" y="9749"/>
                  </a:lnTo>
                  <a:lnTo>
                    <a:pt x="5321" y="9716"/>
                  </a:lnTo>
                  <a:lnTo>
                    <a:pt x="5317" y="9686"/>
                  </a:lnTo>
                  <a:lnTo>
                    <a:pt x="5316" y="9656"/>
                  </a:lnTo>
                  <a:lnTo>
                    <a:pt x="5319" y="9627"/>
                  </a:lnTo>
                  <a:lnTo>
                    <a:pt x="5323" y="9600"/>
                  </a:lnTo>
                  <a:lnTo>
                    <a:pt x="5329" y="9575"/>
                  </a:lnTo>
                  <a:lnTo>
                    <a:pt x="5337" y="9551"/>
                  </a:lnTo>
                  <a:lnTo>
                    <a:pt x="5347" y="9528"/>
                  </a:lnTo>
                  <a:lnTo>
                    <a:pt x="5360" y="9505"/>
                  </a:lnTo>
                  <a:lnTo>
                    <a:pt x="5373" y="9485"/>
                  </a:lnTo>
                  <a:lnTo>
                    <a:pt x="5388" y="9465"/>
                  </a:lnTo>
                  <a:lnTo>
                    <a:pt x="5404" y="9447"/>
                  </a:lnTo>
                  <a:lnTo>
                    <a:pt x="5421" y="9428"/>
                  </a:lnTo>
                  <a:lnTo>
                    <a:pt x="5439" y="9411"/>
                  </a:lnTo>
                  <a:lnTo>
                    <a:pt x="5479" y="9378"/>
                  </a:lnTo>
                  <a:lnTo>
                    <a:pt x="5519" y="9346"/>
                  </a:lnTo>
                  <a:lnTo>
                    <a:pt x="5561" y="9316"/>
                  </a:lnTo>
                  <a:lnTo>
                    <a:pt x="5602" y="9287"/>
                  </a:lnTo>
                  <a:lnTo>
                    <a:pt x="5685" y="9242"/>
                  </a:lnTo>
                  <a:lnTo>
                    <a:pt x="5769" y="9198"/>
                  </a:lnTo>
                  <a:lnTo>
                    <a:pt x="5809" y="9178"/>
                  </a:lnTo>
                  <a:lnTo>
                    <a:pt x="5849" y="9158"/>
                  </a:lnTo>
                  <a:lnTo>
                    <a:pt x="5888" y="9139"/>
                  </a:lnTo>
                  <a:lnTo>
                    <a:pt x="5926" y="9119"/>
                  </a:lnTo>
                  <a:lnTo>
                    <a:pt x="5961" y="9101"/>
                  </a:lnTo>
                  <a:lnTo>
                    <a:pt x="5995" y="9082"/>
                  </a:lnTo>
                  <a:lnTo>
                    <a:pt x="6026" y="9063"/>
                  </a:lnTo>
                  <a:lnTo>
                    <a:pt x="6054" y="9046"/>
                  </a:lnTo>
                  <a:lnTo>
                    <a:pt x="6078" y="9027"/>
                  </a:lnTo>
                  <a:lnTo>
                    <a:pt x="6100" y="9010"/>
                  </a:lnTo>
                  <a:lnTo>
                    <a:pt x="6119" y="8992"/>
                  </a:lnTo>
                  <a:lnTo>
                    <a:pt x="6126" y="8984"/>
                  </a:lnTo>
                  <a:lnTo>
                    <a:pt x="6132" y="8975"/>
                  </a:lnTo>
                  <a:lnTo>
                    <a:pt x="6137" y="8965"/>
                  </a:lnTo>
                  <a:lnTo>
                    <a:pt x="6142" y="8952"/>
                  </a:lnTo>
                  <a:lnTo>
                    <a:pt x="6147" y="8937"/>
                  </a:lnTo>
                  <a:lnTo>
                    <a:pt x="6152" y="8919"/>
                  </a:lnTo>
                  <a:lnTo>
                    <a:pt x="6155" y="8901"/>
                  </a:lnTo>
                  <a:lnTo>
                    <a:pt x="6158" y="8879"/>
                  </a:lnTo>
                  <a:lnTo>
                    <a:pt x="6161" y="8855"/>
                  </a:lnTo>
                  <a:lnTo>
                    <a:pt x="6163" y="8832"/>
                  </a:lnTo>
                  <a:lnTo>
                    <a:pt x="6165" y="8805"/>
                  </a:lnTo>
                  <a:lnTo>
                    <a:pt x="6167" y="8778"/>
                  </a:lnTo>
                  <a:lnTo>
                    <a:pt x="6168" y="8749"/>
                  </a:lnTo>
                  <a:lnTo>
                    <a:pt x="6169" y="8720"/>
                  </a:lnTo>
                  <a:lnTo>
                    <a:pt x="6170" y="8660"/>
                  </a:lnTo>
                  <a:lnTo>
                    <a:pt x="6171" y="8597"/>
                  </a:lnTo>
                  <a:lnTo>
                    <a:pt x="6170" y="8534"/>
                  </a:lnTo>
                  <a:lnTo>
                    <a:pt x="6169" y="8472"/>
                  </a:lnTo>
                  <a:lnTo>
                    <a:pt x="6168" y="8413"/>
                  </a:lnTo>
                  <a:lnTo>
                    <a:pt x="6167" y="8385"/>
                  </a:lnTo>
                  <a:lnTo>
                    <a:pt x="6167" y="8357"/>
                  </a:lnTo>
                  <a:lnTo>
                    <a:pt x="6166" y="8331"/>
                  </a:lnTo>
                  <a:lnTo>
                    <a:pt x="6165" y="8306"/>
                  </a:lnTo>
                  <a:lnTo>
                    <a:pt x="6165" y="8283"/>
                  </a:lnTo>
                  <a:lnTo>
                    <a:pt x="6164" y="8262"/>
                  </a:lnTo>
                  <a:lnTo>
                    <a:pt x="6164" y="8241"/>
                  </a:lnTo>
                  <a:lnTo>
                    <a:pt x="6163" y="8224"/>
                  </a:lnTo>
                  <a:lnTo>
                    <a:pt x="6163" y="8210"/>
                  </a:lnTo>
                  <a:lnTo>
                    <a:pt x="6163" y="8196"/>
                  </a:lnTo>
                  <a:lnTo>
                    <a:pt x="6160" y="8220"/>
                  </a:lnTo>
                  <a:lnTo>
                    <a:pt x="6155" y="8245"/>
                  </a:lnTo>
                  <a:lnTo>
                    <a:pt x="6150" y="8270"/>
                  </a:lnTo>
                  <a:lnTo>
                    <a:pt x="6142" y="8296"/>
                  </a:lnTo>
                  <a:lnTo>
                    <a:pt x="6134" y="8322"/>
                  </a:lnTo>
                  <a:lnTo>
                    <a:pt x="6124" y="8349"/>
                  </a:lnTo>
                  <a:lnTo>
                    <a:pt x="6112" y="8376"/>
                  </a:lnTo>
                  <a:lnTo>
                    <a:pt x="6100" y="8403"/>
                  </a:lnTo>
                  <a:lnTo>
                    <a:pt x="6087" y="8431"/>
                  </a:lnTo>
                  <a:lnTo>
                    <a:pt x="6070" y="8459"/>
                  </a:lnTo>
                  <a:lnTo>
                    <a:pt x="6054" y="8486"/>
                  </a:lnTo>
                  <a:lnTo>
                    <a:pt x="6034" y="8512"/>
                  </a:lnTo>
                  <a:lnTo>
                    <a:pt x="6013" y="8539"/>
                  </a:lnTo>
                  <a:lnTo>
                    <a:pt x="5992" y="8566"/>
                  </a:lnTo>
                  <a:lnTo>
                    <a:pt x="5967" y="8592"/>
                  </a:lnTo>
                  <a:lnTo>
                    <a:pt x="5941" y="8616"/>
                  </a:lnTo>
                  <a:lnTo>
                    <a:pt x="5913" y="8641"/>
                  </a:lnTo>
                  <a:lnTo>
                    <a:pt x="5883" y="8665"/>
                  </a:lnTo>
                  <a:lnTo>
                    <a:pt x="5851" y="8687"/>
                  </a:lnTo>
                  <a:lnTo>
                    <a:pt x="5817" y="8709"/>
                  </a:lnTo>
                  <a:lnTo>
                    <a:pt x="5781" y="8730"/>
                  </a:lnTo>
                  <a:lnTo>
                    <a:pt x="5742" y="8748"/>
                  </a:lnTo>
                  <a:lnTo>
                    <a:pt x="5702" y="8767"/>
                  </a:lnTo>
                  <a:lnTo>
                    <a:pt x="5659" y="8783"/>
                  </a:lnTo>
                  <a:lnTo>
                    <a:pt x="5614" y="8798"/>
                  </a:lnTo>
                  <a:lnTo>
                    <a:pt x="5566" y="8811"/>
                  </a:lnTo>
                  <a:lnTo>
                    <a:pt x="5516" y="8822"/>
                  </a:lnTo>
                  <a:lnTo>
                    <a:pt x="5463" y="8833"/>
                  </a:lnTo>
                  <a:lnTo>
                    <a:pt x="5408" y="8840"/>
                  </a:lnTo>
                  <a:lnTo>
                    <a:pt x="5351" y="8846"/>
                  </a:lnTo>
                  <a:lnTo>
                    <a:pt x="5291" y="8849"/>
                  </a:lnTo>
                  <a:lnTo>
                    <a:pt x="5228" y="8850"/>
                  </a:lnTo>
                  <a:lnTo>
                    <a:pt x="5166" y="8850"/>
                  </a:lnTo>
                  <a:lnTo>
                    <a:pt x="5088" y="8846"/>
                  </a:lnTo>
                  <a:lnTo>
                    <a:pt x="5015" y="8839"/>
                  </a:lnTo>
                  <a:lnTo>
                    <a:pt x="4945" y="8829"/>
                  </a:lnTo>
                  <a:lnTo>
                    <a:pt x="4879" y="8815"/>
                  </a:lnTo>
                  <a:lnTo>
                    <a:pt x="4816" y="8801"/>
                  </a:lnTo>
                  <a:lnTo>
                    <a:pt x="4755" y="8783"/>
                  </a:lnTo>
                  <a:lnTo>
                    <a:pt x="4698" y="8764"/>
                  </a:lnTo>
                  <a:lnTo>
                    <a:pt x="4644" y="8743"/>
                  </a:lnTo>
                  <a:lnTo>
                    <a:pt x="4594" y="8719"/>
                  </a:lnTo>
                  <a:lnTo>
                    <a:pt x="4546" y="8696"/>
                  </a:lnTo>
                  <a:lnTo>
                    <a:pt x="4501" y="8670"/>
                  </a:lnTo>
                  <a:lnTo>
                    <a:pt x="4459" y="8643"/>
                  </a:lnTo>
                  <a:lnTo>
                    <a:pt x="4419" y="8614"/>
                  </a:lnTo>
                  <a:lnTo>
                    <a:pt x="4382" y="8587"/>
                  </a:lnTo>
                  <a:lnTo>
                    <a:pt x="4348" y="8557"/>
                  </a:lnTo>
                  <a:lnTo>
                    <a:pt x="4316" y="8527"/>
                  </a:lnTo>
                  <a:lnTo>
                    <a:pt x="4287" y="8497"/>
                  </a:lnTo>
                  <a:lnTo>
                    <a:pt x="4259" y="8467"/>
                  </a:lnTo>
                  <a:lnTo>
                    <a:pt x="4235" y="8436"/>
                  </a:lnTo>
                  <a:lnTo>
                    <a:pt x="4212" y="8407"/>
                  </a:lnTo>
                  <a:lnTo>
                    <a:pt x="4191" y="8377"/>
                  </a:lnTo>
                  <a:lnTo>
                    <a:pt x="4172" y="8349"/>
                  </a:lnTo>
                  <a:lnTo>
                    <a:pt x="4155" y="8321"/>
                  </a:lnTo>
                  <a:lnTo>
                    <a:pt x="4140" y="8294"/>
                  </a:lnTo>
                  <a:lnTo>
                    <a:pt x="4126" y="8267"/>
                  </a:lnTo>
                  <a:lnTo>
                    <a:pt x="4115" y="8244"/>
                  </a:lnTo>
                  <a:lnTo>
                    <a:pt x="4105" y="8220"/>
                  </a:lnTo>
                  <a:lnTo>
                    <a:pt x="4096" y="8198"/>
                  </a:lnTo>
                  <a:lnTo>
                    <a:pt x="4089" y="8179"/>
                  </a:lnTo>
                  <a:lnTo>
                    <a:pt x="4083" y="8161"/>
                  </a:lnTo>
                  <a:lnTo>
                    <a:pt x="4078" y="8147"/>
                  </a:lnTo>
                  <a:lnTo>
                    <a:pt x="4075" y="8133"/>
                  </a:lnTo>
                  <a:lnTo>
                    <a:pt x="4078" y="8158"/>
                  </a:lnTo>
                  <a:lnTo>
                    <a:pt x="4080" y="8186"/>
                  </a:lnTo>
                  <a:lnTo>
                    <a:pt x="4083" y="8216"/>
                  </a:lnTo>
                  <a:lnTo>
                    <a:pt x="4085" y="8248"/>
                  </a:lnTo>
                  <a:lnTo>
                    <a:pt x="4087" y="8283"/>
                  </a:lnTo>
                  <a:lnTo>
                    <a:pt x="4089" y="8319"/>
                  </a:lnTo>
                  <a:lnTo>
                    <a:pt x="4090" y="8357"/>
                  </a:lnTo>
                  <a:lnTo>
                    <a:pt x="4092" y="8397"/>
                  </a:lnTo>
                  <a:lnTo>
                    <a:pt x="4093" y="8438"/>
                  </a:lnTo>
                  <a:lnTo>
                    <a:pt x="4094" y="8479"/>
                  </a:lnTo>
                  <a:lnTo>
                    <a:pt x="4096" y="8567"/>
                  </a:lnTo>
                  <a:lnTo>
                    <a:pt x="4097" y="8656"/>
                  </a:lnTo>
                  <a:lnTo>
                    <a:pt x="4098" y="8745"/>
                  </a:lnTo>
                  <a:lnTo>
                    <a:pt x="4097" y="8834"/>
                  </a:lnTo>
                  <a:lnTo>
                    <a:pt x="4097" y="8877"/>
                  </a:lnTo>
                  <a:lnTo>
                    <a:pt x="4096" y="8919"/>
                  </a:lnTo>
                  <a:lnTo>
                    <a:pt x="4095" y="8960"/>
                  </a:lnTo>
                  <a:lnTo>
                    <a:pt x="4094" y="9001"/>
                  </a:lnTo>
                  <a:lnTo>
                    <a:pt x="4093" y="9039"/>
                  </a:lnTo>
                  <a:lnTo>
                    <a:pt x="4092" y="9076"/>
                  </a:lnTo>
                  <a:lnTo>
                    <a:pt x="4090" y="9111"/>
                  </a:lnTo>
                  <a:lnTo>
                    <a:pt x="4089" y="9144"/>
                  </a:lnTo>
                  <a:lnTo>
                    <a:pt x="4087" y="9175"/>
                  </a:lnTo>
                  <a:lnTo>
                    <a:pt x="4085" y="9202"/>
                  </a:lnTo>
                  <a:lnTo>
                    <a:pt x="4083" y="9228"/>
                  </a:lnTo>
                  <a:lnTo>
                    <a:pt x="4080" y="9251"/>
                  </a:lnTo>
                  <a:lnTo>
                    <a:pt x="4078" y="9270"/>
                  </a:lnTo>
                  <a:lnTo>
                    <a:pt x="4075" y="9287"/>
                  </a:lnTo>
                  <a:lnTo>
                    <a:pt x="4071" y="9299"/>
                  </a:lnTo>
                  <a:lnTo>
                    <a:pt x="4066" y="9315"/>
                  </a:lnTo>
                  <a:lnTo>
                    <a:pt x="4060" y="9331"/>
                  </a:lnTo>
                  <a:lnTo>
                    <a:pt x="4052" y="9350"/>
                  </a:lnTo>
                  <a:lnTo>
                    <a:pt x="4044" y="9370"/>
                  </a:lnTo>
                  <a:lnTo>
                    <a:pt x="4034" y="9392"/>
                  </a:lnTo>
                  <a:lnTo>
                    <a:pt x="4024" y="9415"/>
                  </a:lnTo>
                  <a:lnTo>
                    <a:pt x="4013" y="9439"/>
                  </a:lnTo>
                  <a:lnTo>
                    <a:pt x="4000" y="9464"/>
                  </a:lnTo>
                  <a:lnTo>
                    <a:pt x="3988" y="9491"/>
                  </a:lnTo>
                  <a:lnTo>
                    <a:pt x="3961" y="9546"/>
                  </a:lnTo>
                  <a:lnTo>
                    <a:pt x="3932" y="9602"/>
                  </a:lnTo>
                  <a:lnTo>
                    <a:pt x="3903" y="9661"/>
                  </a:lnTo>
                  <a:lnTo>
                    <a:pt x="3874" y="9720"/>
                  </a:lnTo>
                  <a:lnTo>
                    <a:pt x="3845" y="9776"/>
                  </a:lnTo>
                  <a:lnTo>
                    <a:pt x="3819" y="9831"/>
                  </a:lnTo>
                  <a:lnTo>
                    <a:pt x="3806" y="9858"/>
                  </a:lnTo>
                  <a:lnTo>
                    <a:pt x="3794" y="9883"/>
                  </a:lnTo>
                  <a:lnTo>
                    <a:pt x="3782" y="9907"/>
                  </a:lnTo>
                  <a:lnTo>
                    <a:pt x="3772" y="9930"/>
                  </a:lnTo>
                  <a:lnTo>
                    <a:pt x="3763" y="9951"/>
                  </a:lnTo>
                  <a:lnTo>
                    <a:pt x="3755" y="9972"/>
                  </a:lnTo>
                  <a:lnTo>
                    <a:pt x="3746" y="9990"/>
                  </a:lnTo>
                  <a:lnTo>
                    <a:pt x="3740" y="10007"/>
                  </a:lnTo>
                  <a:lnTo>
                    <a:pt x="3736" y="10022"/>
                  </a:lnTo>
                  <a:lnTo>
                    <a:pt x="3732" y="10035"/>
                  </a:lnTo>
                  <a:lnTo>
                    <a:pt x="3729" y="10047"/>
                  </a:lnTo>
                  <a:lnTo>
                    <a:pt x="3727" y="10061"/>
                  </a:lnTo>
                  <a:lnTo>
                    <a:pt x="3726" y="10075"/>
                  </a:lnTo>
                  <a:lnTo>
                    <a:pt x="3724" y="10091"/>
                  </a:lnTo>
                  <a:lnTo>
                    <a:pt x="3722" y="10125"/>
                  </a:lnTo>
                  <a:lnTo>
                    <a:pt x="3720" y="10163"/>
                  </a:lnTo>
                  <a:lnTo>
                    <a:pt x="3719" y="10203"/>
                  </a:lnTo>
                  <a:lnTo>
                    <a:pt x="3718" y="10244"/>
                  </a:lnTo>
                  <a:lnTo>
                    <a:pt x="3716" y="10287"/>
                  </a:lnTo>
                  <a:lnTo>
                    <a:pt x="3712" y="10331"/>
                  </a:lnTo>
                  <a:lnTo>
                    <a:pt x="3707" y="10375"/>
                  </a:lnTo>
                  <a:lnTo>
                    <a:pt x="3699" y="10418"/>
                  </a:lnTo>
                  <a:lnTo>
                    <a:pt x="3688" y="10459"/>
                  </a:lnTo>
                  <a:lnTo>
                    <a:pt x="3675" y="10499"/>
                  </a:lnTo>
                  <a:lnTo>
                    <a:pt x="3667" y="10519"/>
                  </a:lnTo>
                  <a:lnTo>
                    <a:pt x="3658" y="10536"/>
                  </a:lnTo>
                  <a:lnTo>
                    <a:pt x="3646" y="10554"/>
                  </a:lnTo>
                  <a:lnTo>
                    <a:pt x="3635" y="10571"/>
                  </a:lnTo>
                  <a:lnTo>
                    <a:pt x="3622" y="10587"/>
                  </a:lnTo>
                  <a:lnTo>
                    <a:pt x="3608" y="10601"/>
                  </a:lnTo>
                  <a:lnTo>
                    <a:pt x="3592" y="10615"/>
                  </a:lnTo>
                  <a:lnTo>
                    <a:pt x="3576" y="10627"/>
                  </a:lnTo>
                  <a:lnTo>
                    <a:pt x="3564" y="10633"/>
                  </a:lnTo>
                  <a:lnTo>
                    <a:pt x="3550" y="10638"/>
                  </a:lnTo>
                  <a:lnTo>
                    <a:pt x="3535" y="10645"/>
                  </a:lnTo>
                  <a:lnTo>
                    <a:pt x="3518" y="10650"/>
                  </a:lnTo>
                  <a:lnTo>
                    <a:pt x="3501" y="10655"/>
                  </a:lnTo>
                  <a:lnTo>
                    <a:pt x="3481" y="10660"/>
                  </a:lnTo>
                  <a:lnTo>
                    <a:pt x="3461" y="10665"/>
                  </a:lnTo>
                  <a:lnTo>
                    <a:pt x="3440" y="10669"/>
                  </a:lnTo>
                  <a:lnTo>
                    <a:pt x="3417" y="10673"/>
                  </a:lnTo>
                  <a:lnTo>
                    <a:pt x="3394" y="10678"/>
                  </a:lnTo>
                  <a:lnTo>
                    <a:pt x="3344" y="10684"/>
                  </a:lnTo>
                  <a:lnTo>
                    <a:pt x="3290" y="10688"/>
                  </a:lnTo>
                  <a:lnTo>
                    <a:pt x="3233" y="10689"/>
                  </a:lnTo>
                  <a:lnTo>
                    <a:pt x="3168" y="10688"/>
                  </a:lnTo>
                  <a:lnTo>
                    <a:pt x="3102" y="10684"/>
                  </a:lnTo>
                  <a:lnTo>
                    <a:pt x="3035" y="10676"/>
                  </a:lnTo>
                  <a:lnTo>
                    <a:pt x="2966" y="10667"/>
                  </a:lnTo>
                  <a:lnTo>
                    <a:pt x="2897" y="10656"/>
                  </a:lnTo>
                  <a:lnTo>
                    <a:pt x="2828" y="10641"/>
                  </a:lnTo>
                  <a:lnTo>
                    <a:pt x="2757" y="10626"/>
                  </a:lnTo>
                  <a:lnTo>
                    <a:pt x="2687" y="10607"/>
                  </a:lnTo>
                  <a:lnTo>
                    <a:pt x="2617" y="10588"/>
                  </a:lnTo>
                  <a:lnTo>
                    <a:pt x="2547" y="10566"/>
                  </a:lnTo>
                  <a:lnTo>
                    <a:pt x="2478" y="10544"/>
                  </a:lnTo>
                  <a:lnTo>
                    <a:pt x="2408" y="10519"/>
                  </a:lnTo>
                  <a:lnTo>
                    <a:pt x="2340" y="10493"/>
                  </a:lnTo>
                  <a:lnTo>
                    <a:pt x="2273" y="10466"/>
                  </a:lnTo>
                  <a:lnTo>
                    <a:pt x="2207" y="10438"/>
                  </a:lnTo>
                  <a:lnTo>
                    <a:pt x="2142" y="10409"/>
                  </a:lnTo>
                  <a:lnTo>
                    <a:pt x="2119" y="10398"/>
                  </a:lnTo>
                  <a:lnTo>
                    <a:pt x="2095" y="10389"/>
                  </a:lnTo>
                  <a:lnTo>
                    <a:pt x="2068" y="10380"/>
                  </a:lnTo>
                  <a:lnTo>
                    <a:pt x="2041" y="10371"/>
                  </a:lnTo>
                  <a:lnTo>
                    <a:pt x="1986" y="10350"/>
                  </a:lnTo>
                  <a:lnTo>
                    <a:pt x="1959" y="10340"/>
                  </a:lnTo>
                  <a:lnTo>
                    <a:pt x="1935" y="10328"/>
                  </a:lnTo>
                  <a:lnTo>
                    <a:pt x="1910" y="10315"/>
                  </a:lnTo>
                  <a:lnTo>
                    <a:pt x="1888" y="10302"/>
                  </a:lnTo>
                  <a:lnTo>
                    <a:pt x="1869" y="10286"/>
                  </a:lnTo>
                  <a:lnTo>
                    <a:pt x="1852" y="10270"/>
                  </a:lnTo>
                  <a:lnTo>
                    <a:pt x="1839" y="10251"/>
                  </a:lnTo>
                  <a:lnTo>
                    <a:pt x="1833" y="10242"/>
                  </a:lnTo>
                  <a:lnTo>
                    <a:pt x="1828" y="10230"/>
                  </a:lnTo>
                  <a:lnTo>
                    <a:pt x="1825" y="10220"/>
                  </a:lnTo>
                  <a:lnTo>
                    <a:pt x="1823" y="10208"/>
                  </a:lnTo>
                  <a:lnTo>
                    <a:pt x="1823" y="10195"/>
                  </a:lnTo>
                  <a:lnTo>
                    <a:pt x="1823" y="10183"/>
                  </a:lnTo>
                  <a:lnTo>
                    <a:pt x="1826" y="10147"/>
                  </a:lnTo>
                  <a:lnTo>
                    <a:pt x="1831" y="10109"/>
                  </a:lnTo>
                  <a:lnTo>
                    <a:pt x="1838" y="10069"/>
                  </a:lnTo>
                  <a:lnTo>
                    <a:pt x="1845" y="10027"/>
                  </a:lnTo>
                  <a:lnTo>
                    <a:pt x="1853" y="9983"/>
                  </a:lnTo>
                  <a:lnTo>
                    <a:pt x="1862" y="9938"/>
                  </a:lnTo>
                  <a:lnTo>
                    <a:pt x="1873" y="9892"/>
                  </a:lnTo>
                  <a:lnTo>
                    <a:pt x="1883" y="9844"/>
                  </a:lnTo>
                  <a:lnTo>
                    <a:pt x="1908" y="9748"/>
                  </a:lnTo>
                  <a:lnTo>
                    <a:pt x="1934" y="9651"/>
                  </a:lnTo>
                  <a:lnTo>
                    <a:pt x="1961" y="9553"/>
                  </a:lnTo>
                  <a:lnTo>
                    <a:pt x="1989" y="9458"/>
                  </a:lnTo>
                  <a:lnTo>
                    <a:pt x="2003" y="9412"/>
                  </a:lnTo>
                  <a:lnTo>
                    <a:pt x="2017" y="9366"/>
                  </a:lnTo>
                  <a:lnTo>
                    <a:pt x="2031" y="9323"/>
                  </a:lnTo>
                  <a:lnTo>
                    <a:pt x="2044" y="9281"/>
                  </a:lnTo>
                  <a:lnTo>
                    <a:pt x="2056" y="9241"/>
                  </a:lnTo>
                  <a:lnTo>
                    <a:pt x="2069" y="9202"/>
                  </a:lnTo>
                  <a:lnTo>
                    <a:pt x="2081" y="9167"/>
                  </a:lnTo>
                  <a:lnTo>
                    <a:pt x="2091" y="9133"/>
                  </a:lnTo>
                  <a:lnTo>
                    <a:pt x="2102" y="9104"/>
                  </a:lnTo>
                  <a:lnTo>
                    <a:pt x="2112" y="9076"/>
                  </a:lnTo>
                  <a:lnTo>
                    <a:pt x="2120" y="9051"/>
                  </a:lnTo>
                  <a:lnTo>
                    <a:pt x="2128" y="9029"/>
                  </a:lnTo>
                  <a:lnTo>
                    <a:pt x="2134" y="9012"/>
                  </a:lnTo>
                  <a:lnTo>
                    <a:pt x="2139" y="8999"/>
                  </a:lnTo>
                  <a:lnTo>
                    <a:pt x="2140" y="8993"/>
                  </a:lnTo>
                  <a:lnTo>
                    <a:pt x="2142" y="8988"/>
                  </a:lnTo>
                  <a:lnTo>
                    <a:pt x="2143" y="8985"/>
                  </a:lnTo>
                  <a:lnTo>
                    <a:pt x="2144" y="8983"/>
                  </a:lnTo>
                  <a:lnTo>
                    <a:pt x="2144" y="8982"/>
                  </a:lnTo>
                  <a:lnTo>
                    <a:pt x="2142" y="8980"/>
                  </a:lnTo>
                  <a:lnTo>
                    <a:pt x="2140" y="8977"/>
                  </a:lnTo>
                  <a:lnTo>
                    <a:pt x="2137" y="8972"/>
                  </a:lnTo>
                  <a:lnTo>
                    <a:pt x="2133" y="8966"/>
                  </a:lnTo>
                  <a:lnTo>
                    <a:pt x="2128" y="8957"/>
                  </a:lnTo>
                  <a:lnTo>
                    <a:pt x="2122" y="8949"/>
                  </a:lnTo>
                  <a:lnTo>
                    <a:pt x="2115" y="8939"/>
                  </a:lnTo>
                  <a:lnTo>
                    <a:pt x="2108" y="8926"/>
                  </a:lnTo>
                  <a:lnTo>
                    <a:pt x="2100" y="8914"/>
                  </a:lnTo>
                  <a:lnTo>
                    <a:pt x="2091" y="8901"/>
                  </a:lnTo>
                  <a:lnTo>
                    <a:pt x="2082" y="8885"/>
                  </a:lnTo>
                  <a:lnTo>
                    <a:pt x="2072" y="8869"/>
                  </a:lnTo>
                  <a:lnTo>
                    <a:pt x="2061" y="8851"/>
                  </a:lnTo>
                  <a:lnTo>
                    <a:pt x="2049" y="8834"/>
                  </a:lnTo>
                  <a:lnTo>
                    <a:pt x="2037" y="8814"/>
                  </a:lnTo>
                  <a:lnTo>
                    <a:pt x="2011" y="8772"/>
                  </a:lnTo>
                  <a:lnTo>
                    <a:pt x="1983" y="8727"/>
                  </a:lnTo>
                  <a:lnTo>
                    <a:pt x="1953" y="8677"/>
                  </a:lnTo>
                  <a:lnTo>
                    <a:pt x="1922" y="8624"/>
                  </a:lnTo>
                  <a:lnTo>
                    <a:pt x="1888" y="8568"/>
                  </a:lnTo>
                  <a:lnTo>
                    <a:pt x="1854" y="8509"/>
                  </a:lnTo>
                  <a:lnTo>
                    <a:pt x="1818" y="8447"/>
                  </a:lnTo>
                  <a:lnTo>
                    <a:pt x="1781" y="8384"/>
                  </a:lnTo>
                  <a:lnTo>
                    <a:pt x="1744" y="8317"/>
                  </a:lnTo>
                  <a:lnTo>
                    <a:pt x="1704" y="8248"/>
                  </a:lnTo>
                  <a:lnTo>
                    <a:pt x="1666" y="8178"/>
                  </a:lnTo>
                  <a:lnTo>
                    <a:pt x="1627" y="8106"/>
                  </a:lnTo>
                  <a:lnTo>
                    <a:pt x="1588" y="8032"/>
                  </a:lnTo>
                  <a:lnTo>
                    <a:pt x="1548" y="7958"/>
                  </a:lnTo>
                  <a:lnTo>
                    <a:pt x="1472" y="7807"/>
                  </a:lnTo>
                  <a:lnTo>
                    <a:pt x="1435" y="7730"/>
                  </a:lnTo>
                  <a:lnTo>
                    <a:pt x="1398" y="7653"/>
                  </a:lnTo>
                  <a:lnTo>
                    <a:pt x="1363" y="7576"/>
                  </a:lnTo>
                  <a:lnTo>
                    <a:pt x="1329" y="7500"/>
                  </a:lnTo>
                  <a:lnTo>
                    <a:pt x="1296" y="7423"/>
                  </a:lnTo>
                  <a:lnTo>
                    <a:pt x="1265" y="7347"/>
                  </a:lnTo>
                  <a:lnTo>
                    <a:pt x="1235" y="7273"/>
                  </a:lnTo>
                  <a:lnTo>
                    <a:pt x="1208" y="7199"/>
                  </a:lnTo>
                  <a:lnTo>
                    <a:pt x="1183" y="7125"/>
                  </a:lnTo>
                  <a:lnTo>
                    <a:pt x="1161" y="7050"/>
                  </a:lnTo>
                  <a:lnTo>
                    <a:pt x="1142" y="6972"/>
                  </a:lnTo>
                  <a:lnTo>
                    <a:pt x="1124" y="6893"/>
                  </a:lnTo>
                  <a:lnTo>
                    <a:pt x="1110" y="6814"/>
                  </a:lnTo>
                  <a:lnTo>
                    <a:pt x="1097" y="6735"/>
                  </a:lnTo>
                  <a:lnTo>
                    <a:pt x="1088" y="6653"/>
                  </a:lnTo>
                  <a:lnTo>
                    <a:pt x="1080" y="6573"/>
                  </a:lnTo>
                  <a:lnTo>
                    <a:pt x="1074" y="6492"/>
                  </a:lnTo>
                  <a:lnTo>
                    <a:pt x="1068" y="6412"/>
                  </a:lnTo>
                  <a:lnTo>
                    <a:pt x="1066" y="6333"/>
                  </a:lnTo>
                  <a:lnTo>
                    <a:pt x="1064" y="6255"/>
                  </a:lnTo>
                  <a:lnTo>
                    <a:pt x="1064" y="6177"/>
                  </a:lnTo>
                  <a:lnTo>
                    <a:pt x="1065" y="6102"/>
                  </a:lnTo>
                  <a:lnTo>
                    <a:pt x="1067" y="6028"/>
                  </a:lnTo>
                  <a:lnTo>
                    <a:pt x="1072" y="5956"/>
                  </a:lnTo>
                  <a:lnTo>
                    <a:pt x="1075" y="5887"/>
                  </a:lnTo>
                  <a:lnTo>
                    <a:pt x="1080" y="5819"/>
                  </a:lnTo>
                  <a:lnTo>
                    <a:pt x="1085" y="5755"/>
                  </a:lnTo>
                  <a:lnTo>
                    <a:pt x="1091" y="5694"/>
                  </a:lnTo>
                  <a:lnTo>
                    <a:pt x="1096" y="5635"/>
                  </a:lnTo>
                  <a:lnTo>
                    <a:pt x="1103" y="5582"/>
                  </a:lnTo>
                  <a:lnTo>
                    <a:pt x="1106" y="5556"/>
                  </a:lnTo>
                  <a:lnTo>
                    <a:pt x="1109" y="5531"/>
                  </a:lnTo>
                  <a:lnTo>
                    <a:pt x="1112" y="5508"/>
                  </a:lnTo>
                  <a:lnTo>
                    <a:pt x="1115" y="5485"/>
                  </a:lnTo>
                  <a:lnTo>
                    <a:pt x="1118" y="5463"/>
                  </a:lnTo>
                  <a:lnTo>
                    <a:pt x="1121" y="5443"/>
                  </a:lnTo>
                  <a:lnTo>
                    <a:pt x="1124" y="5424"/>
                  </a:lnTo>
                  <a:lnTo>
                    <a:pt x="1126" y="5407"/>
                  </a:lnTo>
                  <a:lnTo>
                    <a:pt x="1129" y="5389"/>
                  </a:lnTo>
                  <a:lnTo>
                    <a:pt x="1131" y="5374"/>
                  </a:lnTo>
                  <a:lnTo>
                    <a:pt x="1133" y="5360"/>
                  </a:lnTo>
                  <a:lnTo>
                    <a:pt x="1136" y="5347"/>
                  </a:lnTo>
                  <a:lnTo>
                    <a:pt x="1138" y="5336"/>
                  </a:lnTo>
                  <a:lnTo>
                    <a:pt x="1140" y="5326"/>
                  </a:lnTo>
                  <a:lnTo>
                    <a:pt x="1141" y="5317"/>
                  </a:lnTo>
                  <a:lnTo>
                    <a:pt x="1143" y="5310"/>
                  </a:lnTo>
                  <a:lnTo>
                    <a:pt x="1144" y="5305"/>
                  </a:lnTo>
                  <a:lnTo>
                    <a:pt x="1144" y="5301"/>
                  </a:lnTo>
                  <a:lnTo>
                    <a:pt x="1145" y="5299"/>
                  </a:lnTo>
                  <a:lnTo>
                    <a:pt x="1145" y="5298"/>
                  </a:lnTo>
                  <a:lnTo>
                    <a:pt x="1144" y="5299"/>
                  </a:lnTo>
                  <a:lnTo>
                    <a:pt x="1141" y="5301"/>
                  </a:lnTo>
                  <a:lnTo>
                    <a:pt x="1136" y="5304"/>
                  </a:lnTo>
                  <a:lnTo>
                    <a:pt x="1127" y="5308"/>
                  </a:lnTo>
                  <a:lnTo>
                    <a:pt x="1118" y="5312"/>
                  </a:lnTo>
                  <a:lnTo>
                    <a:pt x="1106" y="5317"/>
                  </a:lnTo>
                  <a:lnTo>
                    <a:pt x="1091" y="5323"/>
                  </a:lnTo>
                  <a:lnTo>
                    <a:pt x="1075" y="5330"/>
                  </a:lnTo>
                  <a:lnTo>
                    <a:pt x="1056" y="5335"/>
                  </a:lnTo>
                  <a:lnTo>
                    <a:pt x="1035" y="5341"/>
                  </a:lnTo>
                  <a:lnTo>
                    <a:pt x="1013" y="5346"/>
                  </a:lnTo>
                  <a:lnTo>
                    <a:pt x="988" y="5351"/>
                  </a:lnTo>
                  <a:lnTo>
                    <a:pt x="960" y="5354"/>
                  </a:lnTo>
                  <a:lnTo>
                    <a:pt x="931" y="5357"/>
                  </a:lnTo>
                  <a:lnTo>
                    <a:pt x="899" y="5359"/>
                  </a:lnTo>
                  <a:lnTo>
                    <a:pt x="865" y="5360"/>
                  </a:lnTo>
                  <a:lnTo>
                    <a:pt x="829" y="5359"/>
                  </a:lnTo>
                  <a:lnTo>
                    <a:pt x="789" y="5355"/>
                  </a:lnTo>
                  <a:lnTo>
                    <a:pt x="746" y="5349"/>
                  </a:lnTo>
                  <a:lnTo>
                    <a:pt x="701" y="5341"/>
                  </a:lnTo>
                  <a:lnTo>
                    <a:pt x="652" y="5332"/>
                  </a:lnTo>
                  <a:lnTo>
                    <a:pt x="602" y="5320"/>
                  </a:lnTo>
                  <a:lnTo>
                    <a:pt x="547" y="5309"/>
                  </a:lnTo>
                  <a:lnTo>
                    <a:pt x="490" y="5298"/>
                  </a:lnTo>
                  <a:lnTo>
                    <a:pt x="459" y="5282"/>
                  </a:lnTo>
                  <a:lnTo>
                    <a:pt x="430" y="5264"/>
                  </a:lnTo>
                  <a:lnTo>
                    <a:pt x="403" y="5244"/>
                  </a:lnTo>
                  <a:lnTo>
                    <a:pt x="377" y="5222"/>
                  </a:lnTo>
                  <a:lnTo>
                    <a:pt x="353" y="5199"/>
                  </a:lnTo>
                  <a:lnTo>
                    <a:pt x="331" y="5174"/>
                  </a:lnTo>
                  <a:lnTo>
                    <a:pt x="311" y="5147"/>
                  </a:lnTo>
                  <a:lnTo>
                    <a:pt x="292" y="5120"/>
                  </a:lnTo>
                  <a:lnTo>
                    <a:pt x="275" y="5092"/>
                  </a:lnTo>
                  <a:lnTo>
                    <a:pt x="259" y="5063"/>
                  </a:lnTo>
                  <a:lnTo>
                    <a:pt x="245" y="5033"/>
                  </a:lnTo>
                  <a:lnTo>
                    <a:pt x="231" y="5002"/>
                  </a:lnTo>
                  <a:lnTo>
                    <a:pt x="220" y="4972"/>
                  </a:lnTo>
                  <a:lnTo>
                    <a:pt x="209" y="4941"/>
                  </a:lnTo>
                  <a:lnTo>
                    <a:pt x="199" y="4911"/>
                  </a:lnTo>
                  <a:lnTo>
                    <a:pt x="191" y="4880"/>
                  </a:lnTo>
                  <a:lnTo>
                    <a:pt x="177" y="4822"/>
                  </a:lnTo>
                  <a:lnTo>
                    <a:pt x="170" y="4794"/>
                  </a:lnTo>
                  <a:lnTo>
                    <a:pt x="166" y="4766"/>
                  </a:lnTo>
                  <a:lnTo>
                    <a:pt x="162" y="4740"/>
                  </a:lnTo>
                  <a:lnTo>
                    <a:pt x="158" y="4716"/>
                  </a:lnTo>
                  <a:lnTo>
                    <a:pt x="155" y="4692"/>
                  </a:lnTo>
                  <a:lnTo>
                    <a:pt x="153" y="4671"/>
                  </a:lnTo>
                  <a:lnTo>
                    <a:pt x="152" y="4651"/>
                  </a:lnTo>
                  <a:lnTo>
                    <a:pt x="150" y="4633"/>
                  </a:lnTo>
                  <a:lnTo>
                    <a:pt x="149" y="4618"/>
                  </a:lnTo>
                  <a:lnTo>
                    <a:pt x="149" y="4605"/>
                  </a:lnTo>
                  <a:lnTo>
                    <a:pt x="148" y="4595"/>
                  </a:lnTo>
                  <a:lnTo>
                    <a:pt x="148" y="4587"/>
                  </a:lnTo>
                  <a:lnTo>
                    <a:pt x="148" y="4583"/>
                  </a:lnTo>
                  <a:lnTo>
                    <a:pt x="148" y="4581"/>
                  </a:lnTo>
                  <a:lnTo>
                    <a:pt x="147" y="4581"/>
                  </a:lnTo>
                  <a:lnTo>
                    <a:pt x="146" y="4580"/>
                  </a:lnTo>
                  <a:lnTo>
                    <a:pt x="142" y="4578"/>
                  </a:lnTo>
                  <a:lnTo>
                    <a:pt x="138" y="4575"/>
                  </a:lnTo>
                  <a:lnTo>
                    <a:pt x="128" y="4567"/>
                  </a:lnTo>
                  <a:lnTo>
                    <a:pt x="115" y="4556"/>
                  </a:lnTo>
                  <a:lnTo>
                    <a:pt x="100" y="4542"/>
                  </a:lnTo>
                  <a:lnTo>
                    <a:pt x="84" y="4523"/>
                  </a:lnTo>
                  <a:lnTo>
                    <a:pt x="67" y="4501"/>
                  </a:lnTo>
                  <a:lnTo>
                    <a:pt x="51" y="4476"/>
                  </a:lnTo>
                  <a:lnTo>
                    <a:pt x="42" y="4461"/>
                  </a:lnTo>
                  <a:lnTo>
                    <a:pt x="35" y="4446"/>
                  </a:lnTo>
                  <a:lnTo>
                    <a:pt x="28" y="4429"/>
                  </a:lnTo>
                  <a:lnTo>
                    <a:pt x="22" y="4412"/>
                  </a:lnTo>
                  <a:lnTo>
                    <a:pt x="15" y="4393"/>
                  </a:lnTo>
                  <a:lnTo>
                    <a:pt x="11" y="4374"/>
                  </a:lnTo>
                  <a:lnTo>
                    <a:pt x="7" y="4353"/>
                  </a:lnTo>
                  <a:lnTo>
                    <a:pt x="3" y="4330"/>
                  </a:lnTo>
                  <a:lnTo>
                    <a:pt x="1" y="4308"/>
                  </a:lnTo>
                  <a:lnTo>
                    <a:pt x="0" y="4284"/>
                  </a:lnTo>
                  <a:lnTo>
                    <a:pt x="1" y="4258"/>
                  </a:lnTo>
                  <a:lnTo>
                    <a:pt x="2" y="4231"/>
                  </a:lnTo>
                  <a:lnTo>
                    <a:pt x="5" y="4204"/>
                  </a:lnTo>
                  <a:lnTo>
                    <a:pt x="9" y="4175"/>
                  </a:lnTo>
                  <a:lnTo>
                    <a:pt x="15" y="4145"/>
                  </a:lnTo>
                  <a:lnTo>
                    <a:pt x="24" y="4113"/>
                  </a:lnTo>
                  <a:lnTo>
                    <a:pt x="34" y="4081"/>
                  </a:lnTo>
                  <a:lnTo>
                    <a:pt x="46" y="4049"/>
                  </a:lnTo>
                  <a:lnTo>
                    <a:pt x="61" y="4018"/>
                  </a:lnTo>
                  <a:lnTo>
                    <a:pt x="77" y="3986"/>
                  </a:lnTo>
                  <a:lnTo>
                    <a:pt x="96" y="3956"/>
                  </a:lnTo>
                  <a:lnTo>
                    <a:pt x="116" y="3926"/>
                  </a:lnTo>
                  <a:lnTo>
                    <a:pt x="137" y="3896"/>
                  </a:lnTo>
                  <a:lnTo>
                    <a:pt x="160" y="3867"/>
                  </a:lnTo>
                  <a:lnTo>
                    <a:pt x="185" y="3838"/>
                  </a:lnTo>
                  <a:lnTo>
                    <a:pt x="210" y="3810"/>
                  </a:lnTo>
                  <a:lnTo>
                    <a:pt x="261" y="3756"/>
                  </a:lnTo>
                  <a:lnTo>
                    <a:pt x="316" y="3705"/>
                  </a:lnTo>
                  <a:lnTo>
                    <a:pt x="370" y="3658"/>
                  </a:lnTo>
                  <a:lnTo>
                    <a:pt x="396" y="3636"/>
                  </a:lnTo>
                  <a:lnTo>
                    <a:pt x="423" y="3615"/>
                  </a:lnTo>
                  <a:lnTo>
                    <a:pt x="449" y="3595"/>
                  </a:lnTo>
                  <a:lnTo>
                    <a:pt x="474" y="3575"/>
                  </a:lnTo>
                  <a:lnTo>
                    <a:pt x="498" y="3558"/>
                  </a:lnTo>
                  <a:lnTo>
                    <a:pt x="520" y="3541"/>
                  </a:lnTo>
                  <a:lnTo>
                    <a:pt x="542" y="3527"/>
                  </a:lnTo>
                  <a:lnTo>
                    <a:pt x="562" y="3514"/>
                  </a:lnTo>
                  <a:lnTo>
                    <a:pt x="580" y="3501"/>
                  </a:lnTo>
                  <a:lnTo>
                    <a:pt x="597" y="3490"/>
                  </a:lnTo>
                  <a:lnTo>
                    <a:pt x="611" y="3481"/>
                  </a:lnTo>
                  <a:lnTo>
                    <a:pt x="624" y="3473"/>
                  </a:lnTo>
                  <a:lnTo>
                    <a:pt x="633" y="3467"/>
                  </a:lnTo>
                  <a:lnTo>
                    <a:pt x="640" y="3463"/>
                  </a:lnTo>
                  <a:lnTo>
                    <a:pt x="645" y="3460"/>
                  </a:lnTo>
                  <a:lnTo>
                    <a:pt x="646" y="3459"/>
                  </a:lnTo>
                  <a:lnTo>
                    <a:pt x="646" y="3460"/>
                  </a:lnTo>
                  <a:lnTo>
                    <a:pt x="645" y="3462"/>
                  </a:lnTo>
                  <a:lnTo>
                    <a:pt x="643" y="3466"/>
                  </a:lnTo>
                  <a:lnTo>
                    <a:pt x="641" y="3472"/>
                  </a:lnTo>
                  <a:lnTo>
                    <a:pt x="638" y="3480"/>
                  </a:lnTo>
                  <a:lnTo>
                    <a:pt x="635" y="3488"/>
                  </a:lnTo>
                  <a:lnTo>
                    <a:pt x="632" y="3498"/>
                  </a:lnTo>
                  <a:lnTo>
                    <a:pt x="628" y="3510"/>
                  </a:lnTo>
                  <a:lnTo>
                    <a:pt x="624" y="3524"/>
                  </a:lnTo>
                  <a:lnTo>
                    <a:pt x="618" y="3538"/>
                  </a:lnTo>
                  <a:lnTo>
                    <a:pt x="613" y="3555"/>
                  </a:lnTo>
                  <a:lnTo>
                    <a:pt x="609" y="3572"/>
                  </a:lnTo>
                  <a:lnTo>
                    <a:pt x="604" y="3592"/>
                  </a:lnTo>
                  <a:lnTo>
                    <a:pt x="599" y="3612"/>
                  </a:lnTo>
                  <a:lnTo>
                    <a:pt x="594" y="3634"/>
                  </a:lnTo>
                  <a:lnTo>
                    <a:pt x="588" y="3658"/>
                  </a:lnTo>
                  <a:lnTo>
                    <a:pt x="583" y="3682"/>
                  </a:lnTo>
                  <a:lnTo>
                    <a:pt x="578" y="3708"/>
                  </a:lnTo>
                  <a:lnTo>
                    <a:pt x="574" y="3736"/>
                  </a:lnTo>
                  <a:lnTo>
                    <a:pt x="569" y="3765"/>
                  </a:lnTo>
                  <a:lnTo>
                    <a:pt x="565" y="3795"/>
                  </a:lnTo>
                  <a:lnTo>
                    <a:pt x="562" y="3826"/>
                  </a:lnTo>
                  <a:lnTo>
                    <a:pt x="557" y="3859"/>
                  </a:lnTo>
                  <a:lnTo>
                    <a:pt x="554" y="3893"/>
                  </a:lnTo>
                  <a:lnTo>
                    <a:pt x="552" y="3928"/>
                  </a:lnTo>
                  <a:lnTo>
                    <a:pt x="550" y="3964"/>
                  </a:lnTo>
                  <a:lnTo>
                    <a:pt x="549" y="4002"/>
                  </a:lnTo>
                  <a:lnTo>
                    <a:pt x="548" y="4040"/>
                  </a:lnTo>
                  <a:lnTo>
                    <a:pt x="548" y="4080"/>
                  </a:lnTo>
                  <a:lnTo>
                    <a:pt x="549" y="4121"/>
                  </a:lnTo>
                  <a:lnTo>
                    <a:pt x="551" y="4164"/>
                  </a:lnTo>
                  <a:lnTo>
                    <a:pt x="553" y="4207"/>
                  </a:lnTo>
                  <a:lnTo>
                    <a:pt x="555" y="4233"/>
                  </a:lnTo>
                  <a:lnTo>
                    <a:pt x="556" y="4256"/>
                  </a:lnTo>
                  <a:lnTo>
                    <a:pt x="555" y="4279"/>
                  </a:lnTo>
                  <a:lnTo>
                    <a:pt x="553" y="4301"/>
                  </a:lnTo>
                  <a:lnTo>
                    <a:pt x="549" y="4321"/>
                  </a:lnTo>
                  <a:lnTo>
                    <a:pt x="545" y="4340"/>
                  </a:lnTo>
                  <a:lnTo>
                    <a:pt x="539" y="4357"/>
                  </a:lnTo>
                  <a:lnTo>
                    <a:pt x="533" y="4374"/>
                  </a:lnTo>
                  <a:lnTo>
                    <a:pt x="524" y="4389"/>
                  </a:lnTo>
                  <a:lnTo>
                    <a:pt x="516" y="4404"/>
                  </a:lnTo>
                  <a:lnTo>
                    <a:pt x="507" y="4417"/>
                  </a:lnTo>
                  <a:lnTo>
                    <a:pt x="498" y="4428"/>
                  </a:lnTo>
                  <a:lnTo>
                    <a:pt x="477" y="4450"/>
                  </a:lnTo>
                  <a:lnTo>
                    <a:pt x="455" y="4468"/>
                  </a:lnTo>
                  <a:lnTo>
                    <a:pt x="434" y="4483"/>
                  </a:lnTo>
                  <a:lnTo>
                    <a:pt x="412" y="4494"/>
                  </a:lnTo>
                  <a:lnTo>
                    <a:pt x="391" y="4503"/>
                  </a:lnTo>
                  <a:lnTo>
                    <a:pt x="373" y="4510"/>
                  </a:lnTo>
                  <a:lnTo>
                    <a:pt x="357" y="4514"/>
                  </a:lnTo>
                  <a:lnTo>
                    <a:pt x="351" y="4516"/>
                  </a:lnTo>
                  <a:lnTo>
                    <a:pt x="345" y="4517"/>
                  </a:lnTo>
                  <a:lnTo>
                    <a:pt x="341" y="4518"/>
                  </a:lnTo>
                  <a:lnTo>
                    <a:pt x="338" y="4519"/>
                  </a:lnTo>
                  <a:lnTo>
                    <a:pt x="336" y="4519"/>
                  </a:lnTo>
                  <a:lnTo>
                    <a:pt x="334" y="4519"/>
                  </a:lnTo>
                  <a:lnTo>
                    <a:pt x="334" y="4520"/>
                  </a:lnTo>
                  <a:lnTo>
                    <a:pt x="336" y="4522"/>
                  </a:lnTo>
                  <a:lnTo>
                    <a:pt x="338" y="4526"/>
                  </a:lnTo>
                  <a:lnTo>
                    <a:pt x="341" y="4532"/>
                  </a:lnTo>
                  <a:lnTo>
                    <a:pt x="344" y="4539"/>
                  </a:lnTo>
                  <a:lnTo>
                    <a:pt x="348" y="4548"/>
                  </a:lnTo>
                  <a:lnTo>
                    <a:pt x="353" y="4557"/>
                  </a:lnTo>
                  <a:lnTo>
                    <a:pt x="358" y="4567"/>
                  </a:lnTo>
                  <a:lnTo>
                    <a:pt x="372" y="4591"/>
                  </a:lnTo>
                  <a:lnTo>
                    <a:pt x="389" y="4618"/>
                  </a:lnTo>
                  <a:lnTo>
                    <a:pt x="409" y="4646"/>
                  </a:lnTo>
                  <a:lnTo>
                    <a:pt x="433" y="4674"/>
                  </a:lnTo>
                  <a:lnTo>
                    <a:pt x="458" y="4703"/>
                  </a:lnTo>
                  <a:lnTo>
                    <a:pt x="488" y="4731"/>
                  </a:lnTo>
                  <a:lnTo>
                    <a:pt x="521" y="4758"/>
                  </a:lnTo>
                  <a:lnTo>
                    <a:pt x="558" y="4782"/>
                  </a:lnTo>
                  <a:lnTo>
                    <a:pt x="578" y="4792"/>
                  </a:lnTo>
                  <a:lnTo>
                    <a:pt x="599" y="4801"/>
                  </a:lnTo>
                  <a:lnTo>
                    <a:pt x="619" y="4809"/>
                  </a:lnTo>
                  <a:lnTo>
                    <a:pt x="642" y="4817"/>
                  </a:lnTo>
                  <a:lnTo>
                    <a:pt x="665" y="4823"/>
                  </a:lnTo>
                  <a:lnTo>
                    <a:pt x="690" y="4827"/>
                  </a:lnTo>
                  <a:lnTo>
                    <a:pt x="714" y="4829"/>
                  </a:lnTo>
                  <a:lnTo>
                    <a:pt x="740" y="4830"/>
                  </a:lnTo>
                  <a:lnTo>
                    <a:pt x="802" y="4830"/>
                  </a:lnTo>
                  <a:lnTo>
                    <a:pt x="831" y="4826"/>
                  </a:lnTo>
                  <a:lnTo>
                    <a:pt x="859" y="4821"/>
                  </a:lnTo>
                  <a:lnTo>
                    <a:pt x="887" y="4812"/>
                  </a:lnTo>
                  <a:lnTo>
                    <a:pt x="914" y="4803"/>
                  </a:lnTo>
                  <a:lnTo>
                    <a:pt x="940" y="4791"/>
                  </a:lnTo>
                  <a:lnTo>
                    <a:pt x="967" y="4777"/>
                  </a:lnTo>
                  <a:lnTo>
                    <a:pt x="993" y="4761"/>
                  </a:lnTo>
                  <a:lnTo>
                    <a:pt x="1020" y="4742"/>
                  </a:lnTo>
                  <a:lnTo>
                    <a:pt x="1048" y="4722"/>
                  </a:lnTo>
                  <a:lnTo>
                    <a:pt x="1076" y="4698"/>
                  </a:lnTo>
                  <a:lnTo>
                    <a:pt x="1104" y="4672"/>
                  </a:lnTo>
                  <a:lnTo>
                    <a:pt x="1133" y="4644"/>
                  </a:lnTo>
                  <a:lnTo>
                    <a:pt x="1163" y="4613"/>
                  </a:lnTo>
                  <a:lnTo>
                    <a:pt x="1194" y="4579"/>
                  </a:lnTo>
                  <a:lnTo>
                    <a:pt x="1227" y="4543"/>
                  </a:lnTo>
                  <a:lnTo>
                    <a:pt x="1262" y="4503"/>
                  </a:lnTo>
                  <a:lnTo>
                    <a:pt x="1298" y="4460"/>
                  </a:lnTo>
                  <a:lnTo>
                    <a:pt x="1336" y="4415"/>
                  </a:lnTo>
                  <a:lnTo>
                    <a:pt x="1375" y="4366"/>
                  </a:lnTo>
                  <a:lnTo>
                    <a:pt x="1417" y="4315"/>
                  </a:lnTo>
                  <a:lnTo>
                    <a:pt x="1461" y="4260"/>
                  </a:lnTo>
                  <a:lnTo>
                    <a:pt x="1507" y="4203"/>
                  </a:lnTo>
                  <a:lnTo>
                    <a:pt x="1557" y="4141"/>
                  </a:lnTo>
                  <a:lnTo>
                    <a:pt x="1608" y="4077"/>
                  </a:lnTo>
                  <a:lnTo>
                    <a:pt x="1663" y="4008"/>
                  </a:lnTo>
                  <a:lnTo>
                    <a:pt x="1721" y="3937"/>
                  </a:lnTo>
                  <a:lnTo>
                    <a:pt x="1783" y="3862"/>
                  </a:lnTo>
                  <a:lnTo>
                    <a:pt x="1847" y="3782"/>
                  </a:lnTo>
                  <a:lnTo>
                    <a:pt x="1915" y="3699"/>
                  </a:lnTo>
                  <a:lnTo>
                    <a:pt x="1987" y="3612"/>
                  </a:lnTo>
                  <a:lnTo>
                    <a:pt x="2063" y="3523"/>
                  </a:lnTo>
                  <a:lnTo>
                    <a:pt x="2102" y="3475"/>
                  </a:lnTo>
                  <a:lnTo>
                    <a:pt x="2142" y="3428"/>
                  </a:lnTo>
                  <a:lnTo>
                    <a:pt x="2176" y="3389"/>
                  </a:lnTo>
                  <a:lnTo>
                    <a:pt x="2212" y="3351"/>
                  </a:lnTo>
                  <a:lnTo>
                    <a:pt x="2249" y="3314"/>
                  </a:lnTo>
                  <a:lnTo>
                    <a:pt x="2288" y="3278"/>
                  </a:lnTo>
                  <a:lnTo>
                    <a:pt x="2328" y="3242"/>
                  </a:lnTo>
                  <a:lnTo>
                    <a:pt x="2369" y="3207"/>
                  </a:lnTo>
                  <a:lnTo>
                    <a:pt x="2410" y="3173"/>
                  </a:lnTo>
                  <a:lnTo>
                    <a:pt x="2454" y="3140"/>
                  </a:lnTo>
                  <a:lnTo>
                    <a:pt x="2543" y="3076"/>
                  </a:lnTo>
                  <a:lnTo>
                    <a:pt x="2636" y="3015"/>
                  </a:lnTo>
                  <a:lnTo>
                    <a:pt x="2732" y="2957"/>
                  </a:lnTo>
                  <a:lnTo>
                    <a:pt x="2830" y="2903"/>
                  </a:lnTo>
                  <a:lnTo>
                    <a:pt x="2930" y="2851"/>
                  </a:lnTo>
                  <a:lnTo>
                    <a:pt x="3031" y="2802"/>
                  </a:lnTo>
                  <a:lnTo>
                    <a:pt x="3133" y="2756"/>
                  </a:lnTo>
                  <a:lnTo>
                    <a:pt x="3236" y="2713"/>
                  </a:lnTo>
                  <a:lnTo>
                    <a:pt x="3340" y="2673"/>
                  </a:lnTo>
                  <a:lnTo>
                    <a:pt x="3442" y="2635"/>
                  </a:lnTo>
                  <a:lnTo>
                    <a:pt x="3543" y="2600"/>
                  </a:lnTo>
                  <a:lnTo>
                    <a:pt x="3642" y="2567"/>
                  </a:lnTo>
                  <a:lnTo>
                    <a:pt x="3740" y="2537"/>
                  </a:lnTo>
                  <a:lnTo>
                    <a:pt x="3834" y="2509"/>
                  </a:lnTo>
                  <a:lnTo>
                    <a:pt x="3926" y="2484"/>
                  </a:lnTo>
                  <a:lnTo>
                    <a:pt x="3970" y="2472"/>
                  </a:lnTo>
                  <a:lnTo>
                    <a:pt x="4015" y="2461"/>
                  </a:lnTo>
                  <a:lnTo>
                    <a:pt x="4057" y="2450"/>
                  </a:lnTo>
                  <a:lnTo>
                    <a:pt x="4098" y="2439"/>
                  </a:lnTo>
                  <a:lnTo>
                    <a:pt x="4139" y="2430"/>
                  </a:lnTo>
                  <a:lnTo>
                    <a:pt x="4178" y="2421"/>
                  </a:lnTo>
                  <a:lnTo>
                    <a:pt x="4215" y="2412"/>
                  </a:lnTo>
                  <a:lnTo>
                    <a:pt x="4252" y="2404"/>
                  </a:lnTo>
                  <a:lnTo>
                    <a:pt x="4287" y="2396"/>
                  </a:lnTo>
                  <a:lnTo>
                    <a:pt x="4320" y="2390"/>
                  </a:lnTo>
                  <a:lnTo>
                    <a:pt x="4352" y="2383"/>
                  </a:lnTo>
                  <a:lnTo>
                    <a:pt x="4383" y="2376"/>
                  </a:lnTo>
                  <a:lnTo>
                    <a:pt x="4411" y="2371"/>
                  </a:lnTo>
                  <a:lnTo>
                    <a:pt x="4438" y="2366"/>
                  </a:lnTo>
                  <a:lnTo>
                    <a:pt x="4464" y="2361"/>
                  </a:lnTo>
                  <a:lnTo>
                    <a:pt x="4486" y="2357"/>
                  </a:lnTo>
                  <a:lnTo>
                    <a:pt x="4508" y="2353"/>
                  </a:lnTo>
                  <a:lnTo>
                    <a:pt x="4528" y="2350"/>
                  </a:lnTo>
                  <a:lnTo>
                    <a:pt x="4545" y="2347"/>
                  </a:lnTo>
                  <a:lnTo>
                    <a:pt x="4561" y="2344"/>
                  </a:lnTo>
                  <a:lnTo>
                    <a:pt x="4573" y="2342"/>
                  </a:lnTo>
                  <a:lnTo>
                    <a:pt x="4585" y="2340"/>
                  </a:lnTo>
                  <a:lnTo>
                    <a:pt x="4593" y="2339"/>
                  </a:lnTo>
                  <a:lnTo>
                    <a:pt x="4599" y="2338"/>
                  </a:lnTo>
                  <a:lnTo>
                    <a:pt x="4603" y="2337"/>
                  </a:lnTo>
                  <a:lnTo>
                    <a:pt x="4604" y="2337"/>
                  </a:lnTo>
                  <a:lnTo>
                    <a:pt x="4602" y="2339"/>
                  </a:lnTo>
                  <a:lnTo>
                    <a:pt x="4598" y="2344"/>
                  </a:lnTo>
                  <a:lnTo>
                    <a:pt x="4590" y="2354"/>
                  </a:lnTo>
                  <a:lnTo>
                    <a:pt x="4578" y="2366"/>
                  </a:lnTo>
                  <a:lnTo>
                    <a:pt x="4565" y="2382"/>
                  </a:lnTo>
                  <a:lnTo>
                    <a:pt x="4548" y="2399"/>
                  </a:lnTo>
                  <a:lnTo>
                    <a:pt x="4530" y="2420"/>
                  </a:lnTo>
                  <a:lnTo>
                    <a:pt x="4508" y="2443"/>
                  </a:lnTo>
                  <a:lnTo>
                    <a:pt x="4485" y="2469"/>
                  </a:lnTo>
                  <a:lnTo>
                    <a:pt x="4461" y="2497"/>
                  </a:lnTo>
                  <a:lnTo>
                    <a:pt x="4434" y="2526"/>
                  </a:lnTo>
                  <a:lnTo>
                    <a:pt x="4406" y="2558"/>
                  </a:lnTo>
                  <a:lnTo>
                    <a:pt x="4376" y="2591"/>
                  </a:lnTo>
                  <a:lnTo>
                    <a:pt x="4345" y="2625"/>
                  </a:lnTo>
                  <a:lnTo>
                    <a:pt x="4314" y="2660"/>
                  </a:lnTo>
                  <a:lnTo>
                    <a:pt x="4281" y="2696"/>
                  </a:lnTo>
                  <a:lnTo>
                    <a:pt x="4215" y="2770"/>
                  </a:lnTo>
                  <a:lnTo>
                    <a:pt x="4147" y="2845"/>
                  </a:lnTo>
                  <a:lnTo>
                    <a:pt x="4079" y="2920"/>
                  </a:lnTo>
                  <a:lnTo>
                    <a:pt x="4014" y="2994"/>
                  </a:lnTo>
                  <a:lnTo>
                    <a:pt x="3982" y="3030"/>
                  </a:lnTo>
                  <a:lnTo>
                    <a:pt x="3951" y="3064"/>
                  </a:lnTo>
                  <a:lnTo>
                    <a:pt x="3921" y="3098"/>
                  </a:lnTo>
                  <a:lnTo>
                    <a:pt x="3892" y="3130"/>
                  </a:lnTo>
                  <a:lnTo>
                    <a:pt x="3865" y="3160"/>
                  </a:lnTo>
                  <a:lnTo>
                    <a:pt x="3840" y="3189"/>
                  </a:lnTo>
                  <a:lnTo>
                    <a:pt x="3816" y="3216"/>
                  </a:lnTo>
                  <a:lnTo>
                    <a:pt x="3795" y="3241"/>
                  </a:lnTo>
                  <a:lnTo>
                    <a:pt x="3776" y="3265"/>
                  </a:lnTo>
                  <a:lnTo>
                    <a:pt x="3756" y="3291"/>
                  </a:lnTo>
                  <a:lnTo>
                    <a:pt x="3733" y="3320"/>
                  </a:lnTo>
                  <a:lnTo>
                    <a:pt x="3709" y="3350"/>
                  </a:lnTo>
                  <a:lnTo>
                    <a:pt x="3683" y="3381"/>
                  </a:lnTo>
                  <a:lnTo>
                    <a:pt x="3656" y="3415"/>
                  </a:lnTo>
                  <a:lnTo>
                    <a:pt x="3629" y="3450"/>
                  </a:lnTo>
                  <a:lnTo>
                    <a:pt x="3599" y="3486"/>
                  </a:lnTo>
                  <a:lnTo>
                    <a:pt x="3570" y="3523"/>
                  </a:lnTo>
                  <a:lnTo>
                    <a:pt x="3539" y="3562"/>
                  </a:lnTo>
                  <a:lnTo>
                    <a:pt x="3508" y="3603"/>
                  </a:lnTo>
                  <a:lnTo>
                    <a:pt x="3477" y="3644"/>
                  </a:lnTo>
                  <a:lnTo>
                    <a:pt x="3446" y="3687"/>
                  </a:lnTo>
                  <a:lnTo>
                    <a:pt x="3415" y="3731"/>
                  </a:lnTo>
                  <a:lnTo>
                    <a:pt x="3354" y="3822"/>
                  </a:lnTo>
                  <a:lnTo>
                    <a:pt x="3295" y="3915"/>
                  </a:lnTo>
                  <a:lnTo>
                    <a:pt x="3268" y="3963"/>
                  </a:lnTo>
                  <a:lnTo>
                    <a:pt x="3241" y="4011"/>
                  </a:lnTo>
                  <a:lnTo>
                    <a:pt x="3216" y="4061"/>
                  </a:lnTo>
                  <a:lnTo>
                    <a:pt x="3192" y="4110"/>
                  </a:lnTo>
                  <a:lnTo>
                    <a:pt x="3170" y="4159"/>
                  </a:lnTo>
                  <a:lnTo>
                    <a:pt x="3150" y="4210"/>
                  </a:lnTo>
                  <a:lnTo>
                    <a:pt x="3132" y="4260"/>
                  </a:lnTo>
                  <a:lnTo>
                    <a:pt x="3116" y="4311"/>
                  </a:lnTo>
                  <a:lnTo>
                    <a:pt x="3102" y="4361"/>
                  </a:lnTo>
                  <a:lnTo>
                    <a:pt x="3092" y="4412"/>
                  </a:lnTo>
                  <a:lnTo>
                    <a:pt x="3084" y="4462"/>
                  </a:lnTo>
                  <a:lnTo>
                    <a:pt x="3078" y="4513"/>
                  </a:lnTo>
                  <a:lnTo>
                    <a:pt x="3076" y="4563"/>
                  </a:lnTo>
                  <a:lnTo>
                    <a:pt x="3077" y="4613"/>
                  </a:lnTo>
                  <a:lnTo>
                    <a:pt x="3081" y="4642"/>
                  </a:lnTo>
                  <a:lnTo>
                    <a:pt x="3087" y="4672"/>
                  </a:lnTo>
                  <a:lnTo>
                    <a:pt x="3094" y="4702"/>
                  </a:lnTo>
                  <a:lnTo>
                    <a:pt x="3103" y="4733"/>
                  </a:lnTo>
                  <a:lnTo>
                    <a:pt x="3113" y="4764"/>
                  </a:lnTo>
                  <a:lnTo>
                    <a:pt x="3125" y="4796"/>
                  </a:lnTo>
                  <a:lnTo>
                    <a:pt x="3138" y="4828"/>
                  </a:lnTo>
                  <a:lnTo>
                    <a:pt x="3153" y="4860"/>
                  </a:lnTo>
                  <a:lnTo>
                    <a:pt x="3168" y="4893"/>
                  </a:lnTo>
                  <a:lnTo>
                    <a:pt x="3186" y="4925"/>
                  </a:lnTo>
                  <a:lnTo>
                    <a:pt x="3203" y="4958"/>
                  </a:lnTo>
                  <a:lnTo>
                    <a:pt x="3223" y="4991"/>
                  </a:lnTo>
                  <a:lnTo>
                    <a:pt x="3263" y="5057"/>
                  </a:lnTo>
                  <a:lnTo>
                    <a:pt x="3308" y="5122"/>
                  </a:lnTo>
                  <a:lnTo>
                    <a:pt x="3354" y="5187"/>
                  </a:lnTo>
                  <a:lnTo>
                    <a:pt x="3402" y="5252"/>
                  </a:lnTo>
                  <a:lnTo>
                    <a:pt x="3452" y="5316"/>
                  </a:lnTo>
                  <a:lnTo>
                    <a:pt x="3503" y="5379"/>
                  </a:lnTo>
                  <a:lnTo>
                    <a:pt x="3553" y="5440"/>
                  </a:lnTo>
                  <a:lnTo>
                    <a:pt x="3604" y="5498"/>
                  </a:lnTo>
                  <a:lnTo>
                    <a:pt x="3653" y="5555"/>
                  </a:lnTo>
                  <a:lnTo>
                    <a:pt x="3701" y="5610"/>
                  </a:lnTo>
                  <a:lnTo>
                    <a:pt x="3729" y="5645"/>
                  </a:lnTo>
                  <a:lnTo>
                    <a:pt x="3754" y="5678"/>
                  </a:lnTo>
                  <a:lnTo>
                    <a:pt x="3776" y="5711"/>
                  </a:lnTo>
                  <a:lnTo>
                    <a:pt x="3796" y="5742"/>
                  </a:lnTo>
                  <a:lnTo>
                    <a:pt x="3813" y="5771"/>
                  </a:lnTo>
                  <a:lnTo>
                    <a:pt x="3829" y="5800"/>
                  </a:lnTo>
                  <a:lnTo>
                    <a:pt x="3841" y="5826"/>
                  </a:lnTo>
                  <a:lnTo>
                    <a:pt x="3853" y="5851"/>
                  </a:lnTo>
                  <a:lnTo>
                    <a:pt x="3862" y="5872"/>
                  </a:lnTo>
                  <a:lnTo>
                    <a:pt x="3870" y="5893"/>
                  </a:lnTo>
                  <a:lnTo>
                    <a:pt x="3875" y="5909"/>
                  </a:lnTo>
                  <a:lnTo>
                    <a:pt x="3881" y="5925"/>
                  </a:lnTo>
                  <a:lnTo>
                    <a:pt x="3884" y="5936"/>
                  </a:lnTo>
                  <a:lnTo>
                    <a:pt x="3886" y="5944"/>
                  </a:lnTo>
                  <a:lnTo>
                    <a:pt x="3888" y="5950"/>
                  </a:lnTo>
                  <a:lnTo>
                    <a:pt x="3888" y="5952"/>
                  </a:lnTo>
                  <a:lnTo>
                    <a:pt x="3514" y="6513"/>
                  </a:lnTo>
                  <a:lnTo>
                    <a:pt x="3515" y="6514"/>
                  </a:lnTo>
                  <a:lnTo>
                    <a:pt x="3516" y="6515"/>
                  </a:lnTo>
                  <a:lnTo>
                    <a:pt x="3518" y="6518"/>
                  </a:lnTo>
                  <a:lnTo>
                    <a:pt x="3522" y="6523"/>
                  </a:lnTo>
                  <a:lnTo>
                    <a:pt x="3526" y="6529"/>
                  </a:lnTo>
                  <a:lnTo>
                    <a:pt x="3532" y="6535"/>
                  </a:lnTo>
                  <a:lnTo>
                    <a:pt x="3538" y="6542"/>
                  </a:lnTo>
                  <a:lnTo>
                    <a:pt x="3545" y="6550"/>
                  </a:lnTo>
                  <a:lnTo>
                    <a:pt x="3562" y="6571"/>
                  </a:lnTo>
                  <a:lnTo>
                    <a:pt x="3581" y="6593"/>
                  </a:lnTo>
                  <a:lnTo>
                    <a:pt x="3604" y="6620"/>
                  </a:lnTo>
                  <a:lnTo>
                    <a:pt x="3630" y="6650"/>
                  </a:lnTo>
                  <a:lnTo>
                    <a:pt x="3658" y="6682"/>
                  </a:lnTo>
                  <a:lnTo>
                    <a:pt x="3690" y="6716"/>
                  </a:lnTo>
                  <a:lnTo>
                    <a:pt x="3723" y="6753"/>
                  </a:lnTo>
                  <a:lnTo>
                    <a:pt x="3759" y="6791"/>
                  </a:lnTo>
                  <a:lnTo>
                    <a:pt x="3797" y="6830"/>
                  </a:lnTo>
                  <a:lnTo>
                    <a:pt x="3837" y="6870"/>
                  </a:lnTo>
                  <a:lnTo>
                    <a:pt x="3879" y="6912"/>
                  </a:lnTo>
                  <a:lnTo>
                    <a:pt x="3923" y="6953"/>
                  </a:lnTo>
                  <a:lnTo>
                    <a:pt x="3968" y="6995"/>
                  </a:lnTo>
                  <a:lnTo>
                    <a:pt x="4015" y="7036"/>
                  </a:lnTo>
                  <a:lnTo>
                    <a:pt x="4063" y="7078"/>
                  </a:lnTo>
                  <a:lnTo>
                    <a:pt x="4112" y="7117"/>
                  </a:lnTo>
                  <a:lnTo>
                    <a:pt x="4162" y="7156"/>
                  </a:lnTo>
                  <a:lnTo>
                    <a:pt x="4213" y="7193"/>
                  </a:lnTo>
                  <a:lnTo>
                    <a:pt x="4263" y="7229"/>
                  </a:lnTo>
                  <a:lnTo>
                    <a:pt x="4316" y="7262"/>
                  </a:lnTo>
                  <a:lnTo>
                    <a:pt x="4368" y="7293"/>
                  </a:lnTo>
                  <a:lnTo>
                    <a:pt x="4420" y="7322"/>
                  </a:lnTo>
                  <a:lnTo>
                    <a:pt x="4473" y="7346"/>
                  </a:lnTo>
                  <a:lnTo>
                    <a:pt x="4525" y="7369"/>
                  </a:lnTo>
                  <a:lnTo>
                    <a:pt x="4576" y="7387"/>
                  </a:lnTo>
                  <a:lnTo>
                    <a:pt x="4602" y="7395"/>
                  </a:lnTo>
                  <a:lnTo>
                    <a:pt x="4628" y="7401"/>
                  </a:lnTo>
                  <a:lnTo>
                    <a:pt x="4654" y="7407"/>
                  </a:lnTo>
                  <a:lnTo>
                    <a:pt x="4680" y="7411"/>
                  </a:lnTo>
                  <a:lnTo>
                    <a:pt x="4704" y="7414"/>
                  </a:lnTo>
                  <a:lnTo>
                    <a:pt x="4729" y="7416"/>
                  </a:lnTo>
                  <a:lnTo>
                    <a:pt x="4776" y="7415"/>
                  </a:lnTo>
                  <a:lnTo>
                    <a:pt x="4822" y="7412"/>
                  </a:lnTo>
                  <a:lnTo>
                    <a:pt x="4867" y="7407"/>
                  </a:lnTo>
                  <a:lnTo>
                    <a:pt x="4914" y="7400"/>
                  </a:lnTo>
                  <a:lnTo>
                    <a:pt x="4959" y="7391"/>
                  </a:lnTo>
                  <a:lnTo>
                    <a:pt x="5004" y="7380"/>
                  </a:lnTo>
                  <a:lnTo>
                    <a:pt x="5049" y="7368"/>
                  </a:lnTo>
                  <a:lnTo>
                    <a:pt x="5093" y="7354"/>
                  </a:lnTo>
                  <a:lnTo>
                    <a:pt x="5139" y="7338"/>
                  </a:lnTo>
                  <a:lnTo>
                    <a:pt x="5183" y="7322"/>
                  </a:lnTo>
                  <a:lnTo>
                    <a:pt x="5228" y="7303"/>
                  </a:lnTo>
                  <a:lnTo>
                    <a:pt x="5272" y="7284"/>
                  </a:lnTo>
                  <a:lnTo>
                    <a:pt x="5316" y="7263"/>
                  </a:lnTo>
                  <a:lnTo>
                    <a:pt x="5361" y="7241"/>
                  </a:lnTo>
                  <a:lnTo>
                    <a:pt x="5450" y="7195"/>
                  </a:lnTo>
                  <a:lnTo>
                    <a:pt x="5539" y="7144"/>
                  </a:lnTo>
                  <a:lnTo>
                    <a:pt x="5629" y="7092"/>
                  </a:lnTo>
                  <a:lnTo>
                    <a:pt x="5720" y="7038"/>
                  </a:lnTo>
                  <a:lnTo>
                    <a:pt x="5812" y="6983"/>
                  </a:lnTo>
                  <a:lnTo>
                    <a:pt x="5905" y="6927"/>
                  </a:lnTo>
                  <a:lnTo>
                    <a:pt x="6000" y="6870"/>
                  </a:lnTo>
                  <a:lnTo>
                    <a:pt x="6096" y="6816"/>
                  </a:lnTo>
                  <a:lnTo>
                    <a:pt x="6194" y="6762"/>
                  </a:lnTo>
                  <a:lnTo>
                    <a:pt x="6229" y="6746"/>
                  </a:lnTo>
                  <a:lnTo>
                    <a:pt x="6265" y="6730"/>
                  </a:lnTo>
                  <a:lnTo>
                    <a:pt x="6302" y="6716"/>
                  </a:lnTo>
                  <a:lnTo>
                    <a:pt x="6339" y="6704"/>
                  </a:lnTo>
                  <a:lnTo>
                    <a:pt x="6377" y="6692"/>
                  </a:lnTo>
                  <a:lnTo>
                    <a:pt x="6414" y="6682"/>
                  </a:lnTo>
                  <a:lnTo>
                    <a:pt x="6452" y="6673"/>
                  </a:lnTo>
                  <a:lnTo>
                    <a:pt x="6490" y="6664"/>
                  </a:lnTo>
                  <a:lnTo>
                    <a:pt x="6528" y="6658"/>
                  </a:lnTo>
                  <a:lnTo>
                    <a:pt x="6567" y="6652"/>
                  </a:lnTo>
                  <a:lnTo>
                    <a:pt x="6641" y="6644"/>
                  </a:lnTo>
                  <a:lnTo>
                    <a:pt x="6715" y="6639"/>
                  </a:lnTo>
                  <a:lnTo>
                    <a:pt x="6786" y="6638"/>
                  </a:lnTo>
                  <a:lnTo>
                    <a:pt x="6849" y="6639"/>
                  </a:lnTo>
                  <a:lnTo>
                    <a:pt x="6910" y="6642"/>
                  </a:lnTo>
                  <a:lnTo>
                    <a:pt x="6968" y="6646"/>
                  </a:lnTo>
                  <a:lnTo>
                    <a:pt x="7024" y="6652"/>
                  </a:lnTo>
                  <a:lnTo>
                    <a:pt x="7076" y="6659"/>
                  </a:lnTo>
                  <a:lnTo>
                    <a:pt x="7124" y="6668"/>
                  </a:lnTo>
                  <a:lnTo>
                    <a:pt x="7169" y="6676"/>
                  </a:lnTo>
                  <a:lnTo>
                    <a:pt x="7211" y="6685"/>
                  </a:lnTo>
                  <a:lnTo>
                    <a:pt x="7230" y="6689"/>
                  </a:lnTo>
                  <a:lnTo>
                    <a:pt x="7248" y="6693"/>
                  </a:lnTo>
                  <a:lnTo>
                    <a:pt x="7265" y="6697"/>
                  </a:lnTo>
                  <a:lnTo>
                    <a:pt x="7281" y="6702"/>
                  </a:lnTo>
                  <a:lnTo>
                    <a:pt x="7296" y="6706"/>
                  </a:lnTo>
                  <a:lnTo>
                    <a:pt x="7310" y="6710"/>
                  </a:lnTo>
                  <a:lnTo>
                    <a:pt x="7322" y="6713"/>
                  </a:lnTo>
                  <a:lnTo>
                    <a:pt x="7334" y="6717"/>
                  </a:lnTo>
                  <a:lnTo>
                    <a:pt x="7344" y="6720"/>
                  </a:lnTo>
                  <a:lnTo>
                    <a:pt x="7353" y="6723"/>
                  </a:lnTo>
                  <a:lnTo>
                    <a:pt x="7360" y="6725"/>
                  </a:lnTo>
                  <a:lnTo>
                    <a:pt x="7367" y="6727"/>
                  </a:lnTo>
                  <a:lnTo>
                    <a:pt x="7372" y="6729"/>
                  </a:lnTo>
                  <a:lnTo>
                    <a:pt x="7375" y="6730"/>
                  </a:lnTo>
                  <a:lnTo>
                    <a:pt x="7377" y="6731"/>
                  </a:lnTo>
                  <a:lnTo>
                    <a:pt x="7378" y="6731"/>
                  </a:lnTo>
                  <a:lnTo>
                    <a:pt x="7378" y="6731"/>
                  </a:lnTo>
                  <a:lnTo>
                    <a:pt x="7379" y="6729"/>
                  </a:lnTo>
                  <a:lnTo>
                    <a:pt x="7379" y="6726"/>
                  </a:lnTo>
                  <a:lnTo>
                    <a:pt x="7380" y="6723"/>
                  </a:lnTo>
                  <a:lnTo>
                    <a:pt x="7383" y="6713"/>
                  </a:lnTo>
                  <a:lnTo>
                    <a:pt x="7387" y="6698"/>
                  </a:lnTo>
                  <a:lnTo>
                    <a:pt x="7392" y="6680"/>
                  </a:lnTo>
                  <a:lnTo>
                    <a:pt x="7399" y="6658"/>
                  </a:lnTo>
                  <a:lnTo>
                    <a:pt x="7405" y="6633"/>
                  </a:lnTo>
                  <a:lnTo>
                    <a:pt x="7413" y="6604"/>
                  </a:lnTo>
                  <a:lnTo>
                    <a:pt x="7421" y="6572"/>
                  </a:lnTo>
                  <a:lnTo>
                    <a:pt x="7430" y="6537"/>
                  </a:lnTo>
                  <a:lnTo>
                    <a:pt x="7439" y="6500"/>
                  </a:lnTo>
                  <a:lnTo>
                    <a:pt x="7449" y="6458"/>
                  </a:lnTo>
                  <a:lnTo>
                    <a:pt x="7460" y="6415"/>
                  </a:lnTo>
                  <a:lnTo>
                    <a:pt x="7470" y="6370"/>
                  </a:lnTo>
                  <a:lnTo>
                    <a:pt x="7480" y="6321"/>
                  </a:lnTo>
                  <a:lnTo>
                    <a:pt x="7492" y="6272"/>
                  </a:lnTo>
                  <a:lnTo>
                    <a:pt x="7502" y="6219"/>
                  </a:lnTo>
                  <a:lnTo>
                    <a:pt x="7513" y="6166"/>
                  </a:lnTo>
                  <a:lnTo>
                    <a:pt x="7525" y="6110"/>
                  </a:lnTo>
                  <a:lnTo>
                    <a:pt x="7535" y="6053"/>
                  </a:lnTo>
                  <a:lnTo>
                    <a:pt x="7546" y="5994"/>
                  </a:lnTo>
                  <a:lnTo>
                    <a:pt x="7557" y="5934"/>
                  </a:lnTo>
                  <a:lnTo>
                    <a:pt x="7566" y="5873"/>
                  </a:lnTo>
                  <a:lnTo>
                    <a:pt x="7576" y="5812"/>
                  </a:lnTo>
                  <a:lnTo>
                    <a:pt x="7594" y="5685"/>
                  </a:lnTo>
                  <a:lnTo>
                    <a:pt x="7608" y="5556"/>
                  </a:lnTo>
                  <a:lnTo>
                    <a:pt x="7620" y="5426"/>
                  </a:lnTo>
                  <a:lnTo>
                    <a:pt x="7625" y="5362"/>
                  </a:lnTo>
                  <a:lnTo>
                    <a:pt x="7628" y="5298"/>
                  </a:lnTo>
                  <a:lnTo>
                    <a:pt x="7629" y="5254"/>
                  </a:lnTo>
                  <a:lnTo>
                    <a:pt x="7629" y="5212"/>
                  </a:lnTo>
                  <a:lnTo>
                    <a:pt x="7629" y="5171"/>
                  </a:lnTo>
                  <a:lnTo>
                    <a:pt x="7628" y="5132"/>
                  </a:lnTo>
                  <a:lnTo>
                    <a:pt x="7624" y="5055"/>
                  </a:lnTo>
                  <a:lnTo>
                    <a:pt x="7618" y="4980"/>
                  </a:lnTo>
                  <a:lnTo>
                    <a:pt x="7608" y="4910"/>
                  </a:lnTo>
                  <a:lnTo>
                    <a:pt x="7598" y="4843"/>
                  </a:lnTo>
                  <a:lnTo>
                    <a:pt x="7584" y="4778"/>
                  </a:lnTo>
                  <a:lnTo>
                    <a:pt x="7571" y="4716"/>
                  </a:lnTo>
                  <a:lnTo>
                    <a:pt x="7556" y="4655"/>
                  </a:lnTo>
                  <a:lnTo>
                    <a:pt x="7539" y="4594"/>
                  </a:lnTo>
                  <a:lnTo>
                    <a:pt x="7503" y="4478"/>
                  </a:lnTo>
                  <a:lnTo>
                    <a:pt x="7466" y="4360"/>
                  </a:lnTo>
                  <a:lnTo>
                    <a:pt x="7447" y="4302"/>
                  </a:lnTo>
                  <a:lnTo>
                    <a:pt x="7429" y="4242"/>
                  </a:lnTo>
                  <a:lnTo>
                    <a:pt x="7411" y="4180"/>
                  </a:lnTo>
                  <a:lnTo>
                    <a:pt x="7393" y="4117"/>
                  </a:lnTo>
                  <a:lnTo>
                    <a:pt x="7377" y="4052"/>
                  </a:lnTo>
                  <a:lnTo>
                    <a:pt x="7361" y="3984"/>
                  </a:lnTo>
                  <a:lnTo>
                    <a:pt x="7348" y="3913"/>
                  </a:lnTo>
                  <a:lnTo>
                    <a:pt x="7336" y="3840"/>
                  </a:lnTo>
                  <a:lnTo>
                    <a:pt x="7325" y="3762"/>
                  </a:lnTo>
                  <a:lnTo>
                    <a:pt x="7320" y="3722"/>
                  </a:lnTo>
                  <a:lnTo>
                    <a:pt x="7316" y="3680"/>
                  </a:lnTo>
                  <a:lnTo>
                    <a:pt x="7313" y="3638"/>
                  </a:lnTo>
                  <a:lnTo>
                    <a:pt x="7310" y="3594"/>
                  </a:lnTo>
                  <a:lnTo>
                    <a:pt x="7308" y="3550"/>
                  </a:lnTo>
                  <a:lnTo>
                    <a:pt x="7306" y="3503"/>
                  </a:lnTo>
                  <a:lnTo>
                    <a:pt x="7306" y="3456"/>
                  </a:lnTo>
                  <a:lnTo>
                    <a:pt x="7305" y="3407"/>
                  </a:lnTo>
                  <a:lnTo>
                    <a:pt x="7306" y="3357"/>
                  </a:lnTo>
                  <a:lnTo>
                    <a:pt x="7307" y="3305"/>
                  </a:lnTo>
                  <a:lnTo>
                    <a:pt x="7309" y="3253"/>
                  </a:lnTo>
                  <a:lnTo>
                    <a:pt x="7312" y="3198"/>
                  </a:lnTo>
                  <a:lnTo>
                    <a:pt x="7315" y="3142"/>
                  </a:lnTo>
                  <a:lnTo>
                    <a:pt x="7320" y="3084"/>
                  </a:lnTo>
                  <a:lnTo>
                    <a:pt x="7325" y="3024"/>
                  </a:lnTo>
                  <a:lnTo>
                    <a:pt x="7332" y="2964"/>
                  </a:lnTo>
                  <a:lnTo>
                    <a:pt x="7339" y="2901"/>
                  </a:lnTo>
                  <a:lnTo>
                    <a:pt x="7347" y="2836"/>
                  </a:lnTo>
                  <a:lnTo>
                    <a:pt x="7326" y="2872"/>
                  </a:lnTo>
                  <a:lnTo>
                    <a:pt x="7307" y="2908"/>
                  </a:lnTo>
                  <a:lnTo>
                    <a:pt x="7287" y="2946"/>
                  </a:lnTo>
                  <a:lnTo>
                    <a:pt x="7268" y="2985"/>
                  </a:lnTo>
                  <a:lnTo>
                    <a:pt x="7249" y="3026"/>
                  </a:lnTo>
                  <a:lnTo>
                    <a:pt x="7230" y="3068"/>
                  </a:lnTo>
                  <a:lnTo>
                    <a:pt x="7213" y="3112"/>
                  </a:lnTo>
                  <a:lnTo>
                    <a:pt x="7196" y="3156"/>
                  </a:lnTo>
                  <a:lnTo>
                    <a:pt x="7180" y="3202"/>
                  </a:lnTo>
                  <a:lnTo>
                    <a:pt x="7164" y="3251"/>
                  </a:lnTo>
                  <a:lnTo>
                    <a:pt x="7150" y="3300"/>
                  </a:lnTo>
                  <a:lnTo>
                    <a:pt x="7136" y="3352"/>
                  </a:lnTo>
                  <a:lnTo>
                    <a:pt x="7124" y="3405"/>
                  </a:lnTo>
                  <a:lnTo>
                    <a:pt x="7113" y="3460"/>
                  </a:lnTo>
                  <a:lnTo>
                    <a:pt x="7102" y="3517"/>
                  </a:lnTo>
                  <a:lnTo>
                    <a:pt x="7094" y="3576"/>
                  </a:lnTo>
                  <a:lnTo>
                    <a:pt x="7087" y="3637"/>
                  </a:lnTo>
                  <a:lnTo>
                    <a:pt x="7081" y="3700"/>
                  </a:lnTo>
                  <a:lnTo>
                    <a:pt x="7077" y="3765"/>
                  </a:lnTo>
                  <a:lnTo>
                    <a:pt x="7073" y="3832"/>
                  </a:lnTo>
                  <a:lnTo>
                    <a:pt x="7072" y="3902"/>
                  </a:lnTo>
                  <a:lnTo>
                    <a:pt x="7073" y="3974"/>
                  </a:lnTo>
                  <a:lnTo>
                    <a:pt x="7076" y="4048"/>
                  </a:lnTo>
                  <a:lnTo>
                    <a:pt x="7080" y="4124"/>
                  </a:lnTo>
                  <a:lnTo>
                    <a:pt x="7086" y="4204"/>
                  </a:lnTo>
                  <a:lnTo>
                    <a:pt x="7094" y="4285"/>
                  </a:lnTo>
                  <a:lnTo>
                    <a:pt x="7104" y="4368"/>
                  </a:lnTo>
                  <a:lnTo>
                    <a:pt x="7118" y="4456"/>
                  </a:lnTo>
                  <a:lnTo>
                    <a:pt x="7132" y="4545"/>
                  </a:lnTo>
                  <a:lnTo>
                    <a:pt x="7150" y="4637"/>
                  </a:lnTo>
                  <a:lnTo>
                    <a:pt x="7169" y="4732"/>
                  </a:lnTo>
                  <a:lnTo>
                    <a:pt x="7191" y="4830"/>
                  </a:lnTo>
                  <a:lnTo>
                    <a:pt x="7205" y="4887"/>
                  </a:lnTo>
                  <a:lnTo>
                    <a:pt x="7215" y="4944"/>
                  </a:lnTo>
                  <a:lnTo>
                    <a:pt x="7222" y="5003"/>
                  </a:lnTo>
                  <a:lnTo>
                    <a:pt x="7228" y="5063"/>
                  </a:lnTo>
                  <a:lnTo>
                    <a:pt x="7231" y="5124"/>
                  </a:lnTo>
                  <a:lnTo>
                    <a:pt x="7231" y="5185"/>
                  </a:lnTo>
                  <a:lnTo>
                    <a:pt x="7230" y="5247"/>
                  </a:lnTo>
                  <a:lnTo>
                    <a:pt x="7227" y="5309"/>
                  </a:lnTo>
                  <a:lnTo>
                    <a:pt x="7223" y="5371"/>
                  </a:lnTo>
                  <a:lnTo>
                    <a:pt x="7217" y="5433"/>
                  </a:lnTo>
                  <a:lnTo>
                    <a:pt x="7210" y="5493"/>
                  </a:lnTo>
                  <a:lnTo>
                    <a:pt x="7200" y="5554"/>
                  </a:lnTo>
                  <a:lnTo>
                    <a:pt x="7191" y="5613"/>
                  </a:lnTo>
                  <a:lnTo>
                    <a:pt x="7180" y="5672"/>
                  </a:lnTo>
                  <a:lnTo>
                    <a:pt x="7168" y="5729"/>
                  </a:lnTo>
                  <a:lnTo>
                    <a:pt x="7156" y="5785"/>
                  </a:lnTo>
                  <a:lnTo>
                    <a:pt x="7144" y="5838"/>
                  </a:lnTo>
                  <a:lnTo>
                    <a:pt x="7130" y="5890"/>
                  </a:lnTo>
                  <a:lnTo>
                    <a:pt x="7118" y="5940"/>
                  </a:lnTo>
                  <a:lnTo>
                    <a:pt x="7104" y="5988"/>
                  </a:lnTo>
                  <a:lnTo>
                    <a:pt x="7092" y="6032"/>
                  </a:lnTo>
                  <a:lnTo>
                    <a:pt x="7079" y="6074"/>
                  </a:lnTo>
                  <a:lnTo>
                    <a:pt x="7067" y="6113"/>
                  </a:lnTo>
                  <a:lnTo>
                    <a:pt x="7056" y="6149"/>
                  </a:lnTo>
                  <a:lnTo>
                    <a:pt x="7045" y="6181"/>
                  </a:lnTo>
                  <a:lnTo>
                    <a:pt x="7035" y="6210"/>
                  </a:lnTo>
                  <a:lnTo>
                    <a:pt x="7026" y="6235"/>
                  </a:lnTo>
                  <a:lnTo>
                    <a:pt x="7022" y="6246"/>
                  </a:lnTo>
                  <a:lnTo>
                    <a:pt x="7019" y="6257"/>
                  </a:lnTo>
                  <a:lnTo>
                    <a:pt x="7016" y="6265"/>
                  </a:lnTo>
                  <a:lnTo>
                    <a:pt x="7013" y="6273"/>
                  </a:lnTo>
                  <a:lnTo>
                    <a:pt x="7010" y="6279"/>
                  </a:lnTo>
                  <a:lnTo>
                    <a:pt x="7008" y="6284"/>
                  </a:lnTo>
                  <a:lnTo>
                    <a:pt x="7006" y="6290"/>
                  </a:lnTo>
                  <a:lnTo>
                    <a:pt x="7005" y="6293"/>
                  </a:lnTo>
                  <a:lnTo>
                    <a:pt x="7004" y="6294"/>
                  </a:lnTo>
                  <a:lnTo>
                    <a:pt x="7004" y="6295"/>
                  </a:lnTo>
                  <a:lnTo>
                    <a:pt x="7003" y="6295"/>
                  </a:lnTo>
                  <a:lnTo>
                    <a:pt x="7000" y="6294"/>
                  </a:lnTo>
                  <a:lnTo>
                    <a:pt x="6995" y="6292"/>
                  </a:lnTo>
                  <a:lnTo>
                    <a:pt x="6987" y="6290"/>
                  </a:lnTo>
                  <a:lnTo>
                    <a:pt x="6977" y="6287"/>
                  </a:lnTo>
                  <a:lnTo>
                    <a:pt x="6966" y="6285"/>
                  </a:lnTo>
                  <a:lnTo>
                    <a:pt x="6953" y="6282"/>
                  </a:lnTo>
                  <a:lnTo>
                    <a:pt x="6938" y="6279"/>
                  </a:lnTo>
                  <a:lnTo>
                    <a:pt x="6921" y="6276"/>
                  </a:lnTo>
                  <a:lnTo>
                    <a:pt x="6902" y="6274"/>
                  </a:lnTo>
                  <a:lnTo>
                    <a:pt x="6881" y="6271"/>
                  </a:lnTo>
                  <a:lnTo>
                    <a:pt x="6860" y="6269"/>
                  </a:lnTo>
                  <a:lnTo>
                    <a:pt x="6836" y="6267"/>
                  </a:lnTo>
                  <a:lnTo>
                    <a:pt x="6810" y="6265"/>
                  </a:lnTo>
                  <a:lnTo>
                    <a:pt x="6783" y="6264"/>
                  </a:lnTo>
                  <a:lnTo>
                    <a:pt x="6756" y="6264"/>
                  </a:lnTo>
                  <a:lnTo>
                    <a:pt x="6737" y="6264"/>
                  </a:lnTo>
                  <a:lnTo>
                    <a:pt x="6717" y="6264"/>
                  </a:lnTo>
                  <a:lnTo>
                    <a:pt x="6697" y="6264"/>
                  </a:lnTo>
                  <a:lnTo>
                    <a:pt x="6674" y="6265"/>
                  </a:lnTo>
                  <a:lnTo>
                    <a:pt x="6651" y="6265"/>
                  </a:lnTo>
                  <a:lnTo>
                    <a:pt x="6628" y="6266"/>
                  </a:lnTo>
                  <a:lnTo>
                    <a:pt x="6576" y="6268"/>
                  </a:lnTo>
                  <a:lnTo>
                    <a:pt x="6522" y="6271"/>
                  </a:lnTo>
                  <a:lnTo>
                    <a:pt x="6465" y="6277"/>
                  </a:lnTo>
                  <a:lnTo>
                    <a:pt x="6409" y="6284"/>
                  </a:lnTo>
                  <a:lnTo>
                    <a:pt x="6350" y="6295"/>
                  </a:lnTo>
                  <a:lnTo>
                    <a:pt x="6305" y="6305"/>
                  </a:lnTo>
                  <a:lnTo>
                    <a:pt x="6259" y="6317"/>
                  </a:lnTo>
                  <a:lnTo>
                    <a:pt x="6213" y="6333"/>
                  </a:lnTo>
                  <a:lnTo>
                    <a:pt x="6164" y="6350"/>
                  </a:lnTo>
                  <a:lnTo>
                    <a:pt x="6114" y="6369"/>
                  </a:lnTo>
                  <a:lnTo>
                    <a:pt x="6065" y="6390"/>
                  </a:lnTo>
                  <a:lnTo>
                    <a:pt x="6014" y="6413"/>
                  </a:lnTo>
                  <a:lnTo>
                    <a:pt x="5963" y="6438"/>
                  </a:lnTo>
                  <a:lnTo>
                    <a:pt x="5911" y="6464"/>
                  </a:lnTo>
                  <a:lnTo>
                    <a:pt x="5858" y="6490"/>
                  </a:lnTo>
                  <a:lnTo>
                    <a:pt x="5753" y="6546"/>
                  </a:lnTo>
                  <a:lnTo>
                    <a:pt x="5648" y="6606"/>
                  </a:lnTo>
                  <a:lnTo>
                    <a:pt x="5544" y="6665"/>
                  </a:lnTo>
                  <a:lnTo>
                    <a:pt x="5440" y="6724"/>
                  </a:lnTo>
                  <a:lnTo>
                    <a:pt x="5341" y="6782"/>
                  </a:lnTo>
                  <a:lnTo>
                    <a:pt x="5293" y="6810"/>
                  </a:lnTo>
                  <a:lnTo>
                    <a:pt x="5245" y="6836"/>
                  </a:lnTo>
                  <a:lnTo>
                    <a:pt x="5199" y="6862"/>
                  </a:lnTo>
                  <a:lnTo>
                    <a:pt x="5153" y="6887"/>
                  </a:lnTo>
                  <a:lnTo>
                    <a:pt x="5110" y="6910"/>
                  </a:lnTo>
                  <a:lnTo>
                    <a:pt x="5068" y="6930"/>
                  </a:lnTo>
                  <a:lnTo>
                    <a:pt x="5027" y="6950"/>
                  </a:lnTo>
                  <a:lnTo>
                    <a:pt x="4988" y="6967"/>
                  </a:lnTo>
                  <a:lnTo>
                    <a:pt x="4952" y="6982"/>
                  </a:lnTo>
                  <a:lnTo>
                    <a:pt x="4917" y="6994"/>
                  </a:lnTo>
                  <a:lnTo>
                    <a:pt x="4884" y="7004"/>
                  </a:lnTo>
                  <a:lnTo>
                    <a:pt x="4854" y="7012"/>
                  </a:lnTo>
                  <a:lnTo>
                    <a:pt x="4792" y="7012"/>
                  </a:lnTo>
                  <a:lnTo>
                    <a:pt x="4754" y="7011"/>
                  </a:lnTo>
                  <a:lnTo>
                    <a:pt x="4717" y="7006"/>
                  </a:lnTo>
                  <a:lnTo>
                    <a:pt x="4680" y="7000"/>
                  </a:lnTo>
                  <a:lnTo>
                    <a:pt x="4642" y="6992"/>
                  </a:lnTo>
                  <a:lnTo>
                    <a:pt x="4605" y="6981"/>
                  </a:lnTo>
                  <a:lnTo>
                    <a:pt x="4569" y="6968"/>
                  </a:lnTo>
                  <a:lnTo>
                    <a:pt x="4534" y="6954"/>
                  </a:lnTo>
                  <a:lnTo>
                    <a:pt x="4499" y="6938"/>
                  </a:lnTo>
                  <a:lnTo>
                    <a:pt x="4465" y="6921"/>
                  </a:lnTo>
                  <a:lnTo>
                    <a:pt x="4432" y="6903"/>
                  </a:lnTo>
                  <a:lnTo>
                    <a:pt x="4367" y="6863"/>
                  </a:lnTo>
                  <a:lnTo>
                    <a:pt x="4337" y="6843"/>
                  </a:lnTo>
                  <a:lnTo>
                    <a:pt x="4307" y="6821"/>
                  </a:lnTo>
                  <a:lnTo>
                    <a:pt x="4278" y="6799"/>
                  </a:lnTo>
                  <a:lnTo>
                    <a:pt x="4250" y="6778"/>
                  </a:lnTo>
                  <a:lnTo>
                    <a:pt x="4224" y="6756"/>
                  </a:lnTo>
                  <a:lnTo>
                    <a:pt x="4198" y="6735"/>
                  </a:lnTo>
                  <a:lnTo>
                    <a:pt x="4175" y="6713"/>
                  </a:lnTo>
                  <a:lnTo>
                    <a:pt x="4152" y="6692"/>
                  </a:lnTo>
                  <a:lnTo>
                    <a:pt x="4131" y="6672"/>
                  </a:lnTo>
                  <a:lnTo>
                    <a:pt x="4112" y="6652"/>
                  </a:lnTo>
                  <a:lnTo>
                    <a:pt x="4094" y="6635"/>
                  </a:lnTo>
                  <a:lnTo>
                    <a:pt x="4078" y="6617"/>
                  </a:lnTo>
                  <a:lnTo>
                    <a:pt x="4063" y="6602"/>
                  </a:lnTo>
                  <a:lnTo>
                    <a:pt x="4050" y="6587"/>
                  </a:lnTo>
                  <a:lnTo>
                    <a:pt x="4038" y="6575"/>
                  </a:lnTo>
                  <a:lnTo>
                    <a:pt x="4029" y="6565"/>
                  </a:lnTo>
                  <a:lnTo>
                    <a:pt x="4022" y="6555"/>
                  </a:lnTo>
                  <a:lnTo>
                    <a:pt x="4017" y="6549"/>
                  </a:lnTo>
                  <a:lnTo>
                    <a:pt x="4014" y="6545"/>
                  </a:lnTo>
                  <a:lnTo>
                    <a:pt x="4013" y="6544"/>
                  </a:lnTo>
                  <a:lnTo>
                    <a:pt x="4854" y="4799"/>
                  </a:lnTo>
                  <a:lnTo>
                    <a:pt x="4138" y="5641"/>
                  </a:lnTo>
                  <a:lnTo>
                    <a:pt x="4137" y="5640"/>
                  </a:lnTo>
                  <a:lnTo>
                    <a:pt x="4134" y="5634"/>
                  </a:lnTo>
                  <a:lnTo>
                    <a:pt x="4130" y="5627"/>
                  </a:lnTo>
                  <a:lnTo>
                    <a:pt x="4125" y="5617"/>
                  </a:lnTo>
                  <a:lnTo>
                    <a:pt x="4118" y="5605"/>
                  </a:lnTo>
                  <a:lnTo>
                    <a:pt x="4110" y="5588"/>
                  </a:lnTo>
                  <a:lnTo>
                    <a:pt x="4099" y="5570"/>
                  </a:lnTo>
                  <a:lnTo>
                    <a:pt x="4087" y="5547"/>
                  </a:lnTo>
                  <a:lnTo>
                    <a:pt x="4073" y="5522"/>
                  </a:lnTo>
                  <a:lnTo>
                    <a:pt x="4056" y="5494"/>
                  </a:lnTo>
                  <a:lnTo>
                    <a:pt x="4038" y="5463"/>
                  </a:lnTo>
                  <a:lnTo>
                    <a:pt x="4019" y="5430"/>
                  </a:lnTo>
                  <a:lnTo>
                    <a:pt x="3997" y="5393"/>
                  </a:lnTo>
                  <a:lnTo>
                    <a:pt x="3972" y="5354"/>
                  </a:lnTo>
                  <a:lnTo>
                    <a:pt x="3947" y="5312"/>
                  </a:lnTo>
                  <a:lnTo>
                    <a:pt x="3919" y="5267"/>
                  </a:lnTo>
                  <a:lnTo>
                    <a:pt x="3888" y="5220"/>
                  </a:lnTo>
                  <a:lnTo>
                    <a:pt x="3854" y="5175"/>
                  </a:lnTo>
                  <a:lnTo>
                    <a:pt x="3818" y="5129"/>
                  </a:lnTo>
                  <a:lnTo>
                    <a:pt x="3780" y="5084"/>
                  </a:lnTo>
                  <a:lnTo>
                    <a:pt x="3702" y="4995"/>
                  </a:lnTo>
                  <a:lnTo>
                    <a:pt x="3664" y="4949"/>
                  </a:lnTo>
                  <a:lnTo>
                    <a:pt x="3627" y="4904"/>
                  </a:lnTo>
                  <a:lnTo>
                    <a:pt x="3591" y="4859"/>
                  </a:lnTo>
                  <a:lnTo>
                    <a:pt x="3558" y="4812"/>
                  </a:lnTo>
                  <a:lnTo>
                    <a:pt x="3528" y="4766"/>
                  </a:lnTo>
                  <a:lnTo>
                    <a:pt x="3515" y="4742"/>
                  </a:lnTo>
                  <a:lnTo>
                    <a:pt x="3503" y="4719"/>
                  </a:lnTo>
                  <a:lnTo>
                    <a:pt x="3491" y="4695"/>
                  </a:lnTo>
                  <a:lnTo>
                    <a:pt x="3481" y="4670"/>
                  </a:lnTo>
                  <a:lnTo>
                    <a:pt x="3472" y="4646"/>
                  </a:lnTo>
                  <a:lnTo>
                    <a:pt x="3464" y="4621"/>
                  </a:lnTo>
                  <a:lnTo>
                    <a:pt x="3459" y="4596"/>
                  </a:lnTo>
                  <a:lnTo>
                    <a:pt x="3454" y="4570"/>
                  </a:lnTo>
                  <a:lnTo>
                    <a:pt x="3452" y="4545"/>
                  </a:lnTo>
                  <a:lnTo>
                    <a:pt x="3451" y="4519"/>
                  </a:lnTo>
                  <a:lnTo>
                    <a:pt x="3453" y="4491"/>
                  </a:lnTo>
                  <a:lnTo>
                    <a:pt x="3457" y="4460"/>
                  </a:lnTo>
                  <a:lnTo>
                    <a:pt x="3464" y="4427"/>
                  </a:lnTo>
                  <a:lnTo>
                    <a:pt x="3475" y="4391"/>
                  </a:lnTo>
                  <a:lnTo>
                    <a:pt x="3488" y="4353"/>
                  </a:lnTo>
                  <a:lnTo>
                    <a:pt x="3504" y="4313"/>
                  </a:lnTo>
                  <a:lnTo>
                    <a:pt x="3522" y="4270"/>
                  </a:lnTo>
                  <a:lnTo>
                    <a:pt x="3543" y="4225"/>
                  </a:lnTo>
                  <a:lnTo>
                    <a:pt x="3566" y="4179"/>
                  </a:lnTo>
                  <a:lnTo>
                    <a:pt x="3591" y="4131"/>
                  </a:lnTo>
                  <a:lnTo>
                    <a:pt x="3619" y="4080"/>
                  </a:lnTo>
                  <a:lnTo>
                    <a:pt x="3648" y="4029"/>
                  </a:lnTo>
                  <a:lnTo>
                    <a:pt x="3680" y="3976"/>
                  </a:lnTo>
                  <a:lnTo>
                    <a:pt x="3714" y="3921"/>
                  </a:lnTo>
                  <a:lnTo>
                    <a:pt x="3749" y="3866"/>
                  </a:lnTo>
                  <a:lnTo>
                    <a:pt x="3787" y="3809"/>
                  </a:lnTo>
                  <a:lnTo>
                    <a:pt x="3826" y="3753"/>
                  </a:lnTo>
                  <a:lnTo>
                    <a:pt x="3866" y="3694"/>
                  </a:lnTo>
                  <a:lnTo>
                    <a:pt x="3907" y="3635"/>
                  </a:lnTo>
                  <a:lnTo>
                    <a:pt x="3951" y="3575"/>
                  </a:lnTo>
                  <a:lnTo>
                    <a:pt x="3995" y="3516"/>
                  </a:lnTo>
                  <a:lnTo>
                    <a:pt x="4041" y="3456"/>
                  </a:lnTo>
                  <a:lnTo>
                    <a:pt x="4088" y="3395"/>
                  </a:lnTo>
                  <a:lnTo>
                    <a:pt x="4135" y="3335"/>
                  </a:lnTo>
                  <a:lnTo>
                    <a:pt x="4234" y="3215"/>
                  </a:lnTo>
                  <a:lnTo>
                    <a:pt x="4335" y="3096"/>
                  </a:lnTo>
                  <a:lnTo>
                    <a:pt x="4438" y="2980"/>
                  </a:lnTo>
                  <a:lnTo>
                    <a:pt x="4490" y="2922"/>
                  </a:lnTo>
                  <a:lnTo>
                    <a:pt x="4542" y="2867"/>
                  </a:lnTo>
                  <a:lnTo>
                    <a:pt x="4642" y="2754"/>
                  </a:lnTo>
                  <a:lnTo>
                    <a:pt x="4741" y="2642"/>
                  </a:lnTo>
                  <a:lnTo>
                    <a:pt x="4842" y="2529"/>
                  </a:lnTo>
                  <a:lnTo>
                    <a:pt x="4940" y="2417"/>
                  </a:lnTo>
                  <a:lnTo>
                    <a:pt x="5038" y="2306"/>
                  </a:lnTo>
                  <a:lnTo>
                    <a:pt x="5134" y="2199"/>
                  </a:lnTo>
                  <a:lnTo>
                    <a:pt x="5180" y="2147"/>
                  </a:lnTo>
                  <a:lnTo>
                    <a:pt x="5227" y="2096"/>
                  </a:lnTo>
                  <a:lnTo>
                    <a:pt x="5272" y="2047"/>
                  </a:lnTo>
                  <a:lnTo>
                    <a:pt x="5317" y="1998"/>
                  </a:lnTo>
                  <a:lnTo>
                    <a:pt x="5362" y="1951"/>
                  </a:lnTo>
                  <a:lnTo>
                    <a:pt x="5405" y="1907"/>
                  </a:lnTo>
                  <a:lnTo>
                    <a:pt x="5448" y="1863"/>
                  </a:lnTo>
                  <a:lnTo>
                    <a:pt x="5489" y="1822"/>
                  </a:lnTo>
                  <a:lnTo>
                    <a:pt x="5529" y="1783"/>
                  </a:lnTo>
                  <a:lnTo>
                    <a:pt x="5568" y="1746"/>
                  </a:lnTo>
                  <a:lnTo>
                    <a:pt x="5606" y="1711"/>
                  </a:lnTo>
                  <a:lnTo>
                    <a:pt x="5643" y="1679"/>
                  </a:lnTo>
                  <a:lnTo>
                    <a:pt x="5678" y="1650"/>
                  </a:lnTo>
                  <a:lnTo>
                    <a:pt x="5712" y="1622"/>
                  </a:lnTo>
                  <a:lnTo>
                    <a:pt x="5744" y="1599"/>
                  </a:lnTo>
                  <a:lnTo>
                    <a:pt x="5775" y="1578"/>
                  </a:lnTo>
                  <a:lnTo>
                    <a:pt x="5805" y="1561"/>
                  </a:lnTo>
                  <a:lnTo>
                    <a:pt x="5832" y="1545"/>
                  </a:lnTo>
                  <a:lnTo>
                    <a:pt x="5858" y="1534"/>
                  </a:lnTo>
                  <a:lnTo>
                    <a:pt x="5882" y="1527"/>
                  </a:lnTo>
                  <a:lnTo>
                    <a:pt x="6475" y="1434"/>
                  </a:lnTo>
                  <a:lnTo>
                    <a:pt x="6533" y="1425"/>
                  </a:lnTo>
                  <a:lnTo>
                    <a:pt x="6587" y="1416"/>
                  </a:lnTo>
                  <a:lnTo>
                    <a:pt x="6641" y="1407"/>
                  </a:lnTo>
                  <a:lnTo>
                    <a:pt x="6693" y="1398"/>
                  </a:lnTo>
                  <a:lnTo>
                    <a:pt x="6742" y="1389"/>
                  </a:lnTo>
                  <a:lnTo>
                    <a:pt x="6790" y="1379"/>
                  </a:lnTo>
                  <a:lnTo>
                    <a:pt x="6835" y="1370"/>
                  </a:lnTo>
                  <a:lnTo>
                    <a:pt x="6879" y="1361"/>
                  </a:lnTo>
                  <a:lnTo>
                    <a:pt x="6921" y="1350"/>
                  </a:lnTo>
                  <a:lnTo>
                    <a:pt x="6961" y="1342"/>
                  </a:lnTo>
                  <a:lnTo>
                    <a:pt x="6998" y="1333"/>
                  </a:lnTo>
                  <a:lnTo>
                    <a:pt x="7034" y="1324"/>
                  </a:lnTo>
                  <a:lnTo>
                    <a:pt x="7068" y="1314"/>
                  </a:lnTo>
                  <a:lnTo>
                    <a:pt x="7101" y="1306"/>
                  </a:lnTo>
                  <a:lnTo>
                    <a:pt x="7131" y="1298"/>
                  </a:lnTo>
                  <a:lnTo>
                    <a:pt x="7160" y="1290"/>
                  </a:lnTo>
                  <a:lnTo>
                    <a:pt x="7187" y="1281"/>
                  </a:lnTo>
                  <a:lnTo>
                    <a:pt x="7212" y="1274"/>
                  </a:lnTo>
                  <a:lnTo>
                    <a:pt x="7236" y="1267"/>
                  </a:lnTo>
                  <a:lnTo>
                    <a:pt x="7256" y="1260"/>
                  </a:lnTo>
                  <a:lnTo>
                    <a:pt x="7276" y="1254"/>
                  </a:lnTo>
                  <a:lnTo>
                    <a:pt x="7294" y="1247"/>
                  </a:lnTo>
                  <a:lnTo>
                    <a:pt x="7310" y="1241"/>
                  </a:lnTo>
                  <a:lnTo>
                    <a:pt x="7324" y="1236"/>
                  </a:lnTo>
                  <a:lnTo>
                    <a:pt x="7337" y="1232"/>
                  </a:lnTo>
                  <a:lnTo>
                    <a:pt x="7348" y="1228"/>
                  </a:lnTo>
                  <a:lnTo>
                    <a:pt x="7357" y="1224"/>
                  </a:lnTo>
                  <a:lnTo>
                    <a:pt x="7365" y="1221"/>
                  </a:lnTo>
                  <a:lnTo>
                    <a:pt x="7371" y="1219"/>
                  </a:lnTo>
                  <a:lnTo>
                    <a:pt x="7375" y="1217"/>
                  </a:lnTo>
                  <a:lnTo>
                    <a:pt x="7377" y="1216"/>
                  </a:lnTo>
                  <a:lnTo>
                    <a:pt x="7378" y="1216"/>
                  </a:lnTo>
                  <a:lnTo>
                    <a:pt x="6381" y="1246"/>
                  </a:lnTo>
                  <a:lnTo>
                    <a:pt x="6383" y="1245"/>
                  </a:lnTo>
                  <a:lnTo>
                    <a:pt x="6385" y="1243"/>
                  </a:lnTo>
                  <a:lnTo>
                    <a:pt x="6389" y="1238"/>
                  </a:lnTo>
                  <a:lnTo>
                    <a:pt x="6393" y="1232"/>
                  </a:lnTo>
                  <a:lnTo>
                    <a:pt x="6398" y="1225"/>
                  </a:lnTo>
                  <a:lnTo>
                    <a:pt x="6405" y="1216"/>
                  </a:lnTo>
                  <a:lnTo>
                    <a:pt x="6411" y="1205"/>
                  </a:lnTo>
                  <a:lnTo>
                    <a:pt x="6419" y="1193"/>
                  </a:lnTo>
                  <a:lnTo>
                    <a:pt x="6427" y="1179"/>
                  </a:lnTo>
                  <a:lnTo>
                    <a:pt x="6438" y="1165"/>
                  </a:lnTo>
                  <a:lnTo>
                    <a:pt x="6448" y="1149"/>
                  </a:lnTo>
                  <a:lnTo>
                    <a:pt x="6459" y="1131"/>
                  </a:lnTo>
                  <a:lnTo>
                    <a:pt x="6472" y="1114"/>
                  </a:lnTo>
                  <a:lnTo>
                    <a:pt x="6485" y="1094"/>
                  </a:lnTo>
                  <a:lnTo>
                    <a:pt x="6501" y="1073"/>
                  </a:lnTo>
                  <a:lnTo>
                    <a:pt x="6516" y="1052"/>
                  </a:lnTo>
                  <a:lnTo>
                    <a:pt x="6533" y="1029"/>
                  </a:lnTo>
                  <a:lnTo>
                    <a:pt x="6550" y="1006"/>
                  </a:lnTo>
                  <a:lnTo>
                    <a:pt x="6569" y="982"/>
                  </a:lnTo>
                  <a:lnTo>
                    <a:pt x="6589" y="957"/>
                  </a:lnTo>
                  <a:lnTo>
                    <a:pt x="6610" y="932"/>
                  </a:lnTo>
                  <a:lnTo>
                    <a:pt x="6633" y="905"/>
                  </a:lnTo>
                  <a:lnTo>
                    <a:pt x="6655" y="880"/>
                  </a:lnTo>
                  <a:lnTo>
                    <a:pt x="6680" y="852"/>
                  </a:lnTo>
                  <a:lnTo>
                    <a:pt x="6706" y="824"/>
                  </a:lnTo>
                  <a:lnTo>
                    <a:pt x="6734" y="796"/>
                  </a:lnTo>
                  <a:lnTo>
                    <a:pt x="6762" y="768"/>
                  </a:lnTo>
                  <a:lnTo>
                    <a:pt x="6792" y="740"/>
                  </a:lnTo>
                  <a:lnTo>
                    <a:pt x="6822" y="711"/>
                  </a:lnTo>
                  <a:lnTo>
                    <a:pt x="6855" y="682"/>
                  </a:lnTo>
                  <a:lnTo>
                    <a:pt x="6888" y="652"/>
                  </a:lnTo>
                  <a:lnTo>
                    <a:pt x="6923" y="623"/>
                  </a:lnTo>
                  <a:lnTo>
                    <a:pt x="6959" y="594"/>
                  </a:lnTo>
                  <a:lnTo>
                    <a:pt x="6996" y="565"/>
                  </a:lnTo>
                  <a:lnTo>
                    <a:pt x="7035" y="536"/>
                  </a:lnTo>
                  <a:lnTo>
                    <a:pt x="7076" y="507"/>
                  </a:lnTo>
                  <a:lnTo>
                    <a:pt x="7117" y="478"/>
                  </a:lnTo>
                  <a:lnTo>
                    <a:pt x="7160" y="450"/>
                  </a:lnTo>
                  <a:lnTo>
                    <a:pt x="7205" y="422"/>
                  </a:lnTo>
                  <a:lnTo>
                    <a:pt x="7250" y="395"/>
                  </a:lnTo>
                  <a:lnTo>
                    <a:pt x="7297" y="368"/>
                  </a:lnTo>
                  <a:lnTo>
                    <a:pt x="7347" y="341"/>
                  </a:lnTo>
                  <a:lnTo>
                    <a:pt x="7398" y="314"/>
                  </a:lnTo>
                  <a:lnTo>
                    <a:pt x="7449" y="290"/>
                  </a:lnTo>
                  <a:lnTo>
                    <a:pt x="7503" y="265"/>
                  </a:lnTo>
                  <a:lnTo>
                    <a:pt x="7559" y="240"/>
                  </a:lnTo>
                  <a:lnTo>
                    <a:pt x="7615" y="217"/>
                  </a:lnTo>
                  <a:lnTo>
                    <a:pt x="7674" y="195"/>
                  </a:lnTo>
                  <a:lnTo>
                    <a:pt x="7734" y="173"/>
                  </a:lnTo>
                  <a:lnTo>
                    <a:pt x="7796" y="153"/>
                  </a:lnTo>
                  <a:lnTo>
                    <a:pt x="7859" y="134"/>
                  </a:lnTo>
                  <a:lnTo>
                    <a:pt x="7924" y="115"/>
                  </a:lnTo>
                  <a:lnTo>
                    <a:pt x="7991" y="98"/>
                  </a:lnTo>
                  <a:lnTo>
                    <a:pt x="8059" y="81"/>
                  </a:lnTo>
                  <a:lnTo>
                    <a:pt x="8130" y="67"/>
                  </a:lnTo>
                  <a:lnTo>
                    <a:pt x="8202" y="54"/>
                  </a:lnTo>
                  <a:lnTo>
                    <a:pt x="8275" y="41"/>
                  </a:lnTo>
                  <a:lnTo>
                    <a:pt x="8350" y="31"/>
                  </a:lnTo>
                  <a:lnTo>
                    <a:pt x="8428" y="22"/>
                  </a:lnTo>
                  <a:lnTo>
                    <a:pt x="8507" y="14"/>
                  </a:lnTo>
                  <a:lnTo>
                    <a:pt x="8589" y="8"/>
                  </a:lnTo>
                  <a:lnTo>
                    <a:pt x="8671" y="4"/>
                  </a:lnTo>
                  <a:lnTo>
                    <a:pt x="8756" y="1"/>
                  </a:lnTo>
                  <a:lnTo>
                    <a:pt x="8843" y="0"/>
                  </a:lnTo>
                  <a:lnTo>
                    <a:pt x="9062" y="0"/>
                  </a:lnTo>
                  <a:lnTo>
                    <a:pt x="9114" y="4"/>
                  </a:lnTo>
                  <a:lnTo>
                    <a:pt x="9166" y="8"/>
                  </a:lnTo>
                  <a:lnTo>
                    <a:pt x="9217" y="14"/>
                  </a:lnTo>
                  <a:lnTo>
                    <a:pt x="9266" y="23"/>
                  </a:lnTo>
                  <a:lnTo>
                    <a:pt x="9316" y="31"/>
                  </a:lnTo>
                  <a:lnTo>
                    <a:pt x="9365" y="41"/>
                  </a:lnTo>
                  <a:lnTo>
                    <a:pt x="9413" y="52"/>
                  </a:lnTo>
                  <a:lnTo>
                    <a:pt x="9460" y="64"/>
                  </a:lnTo>
                  <a:lnTo>
                    <a:pt x="9507" y="77"/>
                  </a:lnTo>
                  <a:lnTo>
                    <a:pt x="9553" y="91"/>
                  </a:lnTo>
                  <a:lnTo>
                    <a:pt x="9643" y="123"/>
                  </a:lnTo>
                  <a:lnTo>
                    <a:pt x="9731" y="158"/>
                  </a:lnTo>
                  <a:lnTo>
                    <a:pt x="9815" y="196"/>
                  </a:lnTo>
                  <a:lnTo>
                    <a:pt x="9897" y="237"/>
                  </a:lnTo>
                  <a:lnTo>
                    <a:pt x="9976" y="280"/>
                  </a:lnTo>
                  <a:lnTo>
                    <a:pt x="10053" y="327"/>
                  </a:lnTo>
                  <a:lnTo>
                    <a:pt x="10126" y="375"/>
                  </a:lnTo>
                  <a:lnTo>
                    <a:pt x="10197" y="425"/>
                  </a:lnTo>
                  <a:lnTo>
                    <a:pt x="10265" y="477"/>
                  </a:lnTo>
                  <a:lnTo>
                    <a:pt x="10330" y="531"/>
                  </a:lnTo>
                  <a:lnTo>
                    <a:pt x="10393" y="584"/>
                  </a:lnTo>
                  <a:lnTo>
                    <a:pt x="10453" y="639"/>
                  </a:lnTo>
                  <a:lnTo>
                    <a:pt x="10511" y="693"/>
                  </a:lnTo>
                  <a:lnTo>
                    <a:pt x="10565" y="747"/>
                  </a:lnTo>
                  <a:lnTo>
                    <a:pt x="10617" y="801"/>
                  </a:lnTo>
                  <a:lnTo>
                    <a:pt x="10666" y="855"/>
                  </a:lnTo>
                  <a:lnTo>
                    <a:pt x="10712" y="908"/>
                  </a:lnTo>
                  <a:lnTo>
                    <a:pt x="10756" y="958"/>
                  </a:lnTo>
                  <a:lnTo>
                    <a:pt x="10797" y="1007"/>
                  </a:lnTo>
                  <a:lnTo>
                    <a:pt x="10835" y="1056"/>
                  </a:lnTo>
                  <a:lnTo>
                    <a:pt x="10870" y="1101"/>
                  </a:lnTo>
                  <a:lnTo>
                    <a:pt x="10903" y="1143"/>
                  </a:lnTo>
                  <a:lnTo>
                    <a:pt x="10933" y="1184"/>
                  </a:lnTo>
                  <a:lnTo>
                    <a:pt x="10960" y="1221"/>
                  </a:lnTo>
                  <a:lnTo>
                    <a:pt x="10985" y="1254"/>
                  </a:lnTo>
                  <a:lnTo>
                    <a:pt x="11007" y="1284"/>
                  </a:lnTo>
                  <a:lnTo>
                    <a:pt x="11016" y="1297"/>
                  </a:lnTo>
                  <a:lnTo>
                    <a:pt x="11025" y="1309"/>
                  </a:lnTo>
                  <a:lnTo>
                    <a:pt x="10993" y="1309"/>
                  </a:lnTo>
                  <a:lnTo>
                    <a:pt x="10963" y="1311"/>
                  </a:lnTo>
                  <a:lnTo>
                    <a:pt x="10931" y="1316"/>
                  </a:lnTo>
                  <a:lnTo>
                    <a:pt x="10898" y="1324"/>
                  </a:lnTo>
                  <a:lnTo>
                    <a:pt x="10864" y="1334"/>
                  </a:lnTo>
                  <a:lnTo>
                    <a:pt x="10830" y="1345"/>
                  </a:lnTo>
                  <a:lnTo>
                    <a:pt x="10797" y="1359"/>
                  </a:lnTo>
                  <a:lnTo>
                    <a:pt x="10764" y="1372"/>
                  </a:lnTo>
                  <a:lnTo>
                    <a:pt x="10732" y="1388"/>
                  </a:lnTo>
                  <a:lnTo>
                    <a:pt x="10703" y="1402"/>
                  </a:lnTo>
                  <a:lnTo>
                    <a:pt x="10675" y="1415"/>
                  </a:lnTo>
                  <a:lnTo>
                    <a:pt x="10651" y="1429"/>
                  </a:lnTo>
                  <a:lnTo>
                    <a:pt x="10630" y="1440"/>
                  </a:lnTo>
                  <a:lnTo>
                    <a:pt x="10621" y="1446"/>
                  </a:lnTo>
                  <a:lnTo>
                    <a:pt x="10612" y="1450"/>
                  </a:lnTo>
                  <a:lnTo>
                    <a:pt x="10605" y="1454"/>
                  </a:lnTo>
                  <a:lnTo>
                    <a:pt x="10600" y="1459"/>
                  </a:lnTo>
                  <a:lnTo>
                    <a:pt x="10595" y="1461"/>
                  </a:lnTo>
                  <a:lnTo>
                    <a:pt x="10592" y="1463"/>
                  </a:lnTo>
                  <a:lnTo>
                    <a:pt x="10590" y="1465"/>
                  </a:lnTo>
                  <a:lnTo>
                    <a:pt x="10589" y="1465"/>
                  </a:lnTo>
                  <a:lnTo>
                    <a:pt x="10868" y="1465"/>
                  </a:lnTo>
                  <a:lnTo>
                    <a:pt x="10914" y="1465"/>
                  </a:lnTo>
                  <a:lnTo>
                    <a:pt x="10957" y="1466"/>
                  </a:lnTo>
                  <a:lnTo>
                    <a:pt x="10997" y="1467"/>
                  </a:lnTo>
                  <a:lnTo>
                    <a:pt x="11037" y="1469"/>
                  </a:lnTo>
                  <a:lnTo>
                    <a:pt x="11074" y="1472"/>
                  </a:lnTo>
                  <a:lnTo>
                    <a:pt x="11110" y="1478"/>
                  </a:lnTo>
                  <a:lnTo>
                    <a:pt x="11145" y="1485"/>
                  </a:lnTo>
                  <a:lnTo>
                    <a:pt x="11180" y="1496"/>
                  </a:lnTo>
                  <a:lnTo>
                    <a:pt x="11215" y="1508"/>
                  </a:lnTo>
                  <a:lnTo>
                    <a:pt x="11249" y="1521"/>
                  </a:lnTo>
                  <a:lnTo>
                    <a:pt x="11283" y="1535"/>
                  </a:lnTo>
                  <a:lnTo>
                    <a:pt x="11316" y="1551"/>
                  </a:lnTo>
                  <a:lnTo>
                    <a:pt x="11349" y="1568"/>
                  </a:lnTo>
                  <a:lnTo>
                    <a:pt x="11383" y="1587"/>
                  </a:lnTo>
                  <a:lnTo>
                    <a:pt x="11416" y="1609"/>
                  </a:lnTo>
                  <a:lnTo>
                    <a:pt x="11449" y="1633"/>
                  </a:lnTo>
                  <a:lnTo>
                    <a:pt x="11484" y="1658"/>
                  </a:lnTo>
                  <a:lnTo>
                    <a:pt x="11518" y="1687"/>
                  </a:lnTo>
                  <a:lnTo>
                    <a:pt x="11553" y="1719"/>
                  </a:lnTo>
                  <a:lnTo>
                    <a:pt x="11589" y="1754"/>
                  </a:lnTo>
                  <a:lnTo>
                    <a:pt x="11625" y="1793"/>
                  </a:lnTo>
                  <a:lnTo>
                    <a:pt x="11663" y="1836"/>
                  </a:lnTo>
                  <a:lnTo>
                    <a:pt x="11682" y="1858"/>
                  </a:lnTo>
                  <a:lnTo>
                    <a:pt x="11701" y="1882"/>
                  </a:lnTo>
                  <a:lnTo>
                    <a:pt x="11721" y="1907"/>
                  </a:lnTo>
                  <a:lnTo>
                    <a:pt x="11742" y="1932"/>
                  </a:lnTo>
                  <a:lnTo>
                    <a:pt x="11769" y="1967"/>
                  </a:lnTo>
                  <a:lnTo>
                    <a:pt x="11794" y="2004"/>
                  </a:lnTo>
                  <a:lnTo>
                    <a:pt x="11816" y="2040"/>
                  </a:lnTo>
                  <a:lnTo>
                    <a:pt x="11833" y="2075"/>
                  </a:lnTo>
                  <a:lnTo>
                    <a:pt x="11848" y="2109"/>
                  </a:lnTo>
                  <a:lnTo>
                    <a:pt x="11859" y="2143"/>
                  </a:lnTo>
                  <a:lnTo>
                    <a:pt x="11867" y="2174"/>
                  </a:lnTo>
                  <a:lnTo>
                    <a:pt x="11871" y="2204"/>
                  </a:lnTo>
                  <a:lnTo>
                    <a:pt x="11871" y="2219"/>
                  </a:lnTo>
                  <a:lnTo>
                    <a:pt x="11870" y="2233"/>
                  </a:lnTo>
                  <a:lnTo>
                    <a:pt x="11868" y="2246"/>
                  </a:lnTo>
                  <a:lnTo>
                    <a:pt x="11864" y="2258"/>
                  </a:lnTo>
                  <a:lnTo>
                    <a:pt x="11861" y="2270"/>
                  </a:lnTo>
                  <a:lnTo>
                    <a:pt x="11856" y="2281"/>
                  </a:lnTo>
                  <a:lnTo>
                    <a:pt x="11850" y="2291"/>
                  </a:lnTo>
                  <a:lnTo>
                    <a:pt x="11843" y="2300"/>
                  </a:lnTo>
                  <a:lnTo>
                    <a:pt x="11833" y="2308"/>
                  </a:lnTo>
                  <a:lnTo>
                    <a:pt x="11824" y="2316"/>
                  </a:lnTo>
                  <a:lnTo>
                    <a:pt x="11814" y="2322"/>
                  </a:lnTo>
                  <a:lnTo>
                    <a:pt x="11801" y="2328"/>
                  </a:lnTo>
                  <a:lnTo>
                    <a:pt x="11788" y="2332"/>
                  </a:lnTo>
                  <a:lnTo>
                    <a:pt x="11775" y="2335"/>
                  </a:lnTo>
                  <a:lnTo>
                    <a:pt x="11758" y="2336"/>
                  </a:lnTo>
                  <a:lnTo>
                    <a:pt x="11742" y="2337"/>
                  </a:lnTo>
                  <a:lnTo>
                    <a:pt x="11648" y="2337"/>
                  </a:lnTo>
                  <a:lnTo>
                    <a:pt x="11619" y="2337"/>
                  </a:lnTo>
                  <a:lnTo>
                    <a:pt x="11592" y="2338"/>
                  </a:lnTo>
                  <a:lnTo>
                    <a:pt x="11566" y="2339"/>
                  </a:lnTo>
                  <a:lnTo>
                    <a:pt x="11541" y="2340"/>
                  </a:lnTo>
                  <a:lnTo>
                    <a:pt x="11519" y="2341"/>
                  </a:lnTo>
                  <a:lnTo>
                    <a:pt x="11496" y="2343"/>
                  </a:lnTo>
                  <a:lnTo>
                    <a:pt x="11475" y="2345"/>
                  </a:lnTo>
                  <a:lnTo>
                    <a:pt x="11456" y="2348"/>
                  </a:lnTo>
                  <a:lnTo>
                    <a:pt x="11419" y="2354"/>
                  </a:lnTo>
                  <a:lnTo>
                    <a:pt x="11384" y="2360"/>
                  </a:lnTo>
                  <a:lnTo>
                    <a:pt x="11353" y="2368"/>
                  </a:lnTo>
                  <a:lnTo>
                    <a:pt x="11325" y="2376"/>
                  </a:lnTo>
                  <a:lnTo>
                    <a:pt x="11298" y="2385"/>
                  </a:lnTo>
                  <a:lnTo>
                    <a:pt x="11272" y="2395"/>
                  </a:lnTo>
                  <a:lnTo>
                    <a:pt x="11222" y="2416"/>
                  </a:lnTo>
                  <a:lnTo>
                    <a:pt x="11199" y="2427"/>
                  </a:lnTo>
                  <a:lnTo>
                    <a:pt x="11173" y="2438"/>
                  </a:lnTo>
                  <a:lnTo>
                    <a:pt x="11146" y="2451"/>
                  </a:lnTo>
                  <a:lnTo>
                    <a:pt x="11118" y="2462"/>
                  </a:lnTo>
                  <a:lnTo>
                    <a:pt x="11132" y="2461"/>
                  </a:lnTo>
                  <a:lnTo>
                    <a:pt x="11147" y="2457"/>
                  </a:lnTo>
                  <a:lnTo>
                    <a:pt x="11165" y="2453"/>
                  </a:lnTo>
                  <a:lnTo>
                    <a:pt x="11184" y="2446"/>
                  </a:lnTo>
                  <a:lnTo>
                    <a:pt x="11206" y="2441"/>
                  </a:lnTo>
                  <a:lnTo>
                    <a:pt x="11228" y="2436"/>
                  </a:lnTo>
                  <a:lnTo>
                    <a:pt x="11251" y="2432"/>
                  </a:lnTo>
                  <a:lnTo>
                    <a:pt x="11274" y="2431"/>
                  </a:lnTo>
                  <a:lnTo>
                    <a:pt x="11321" y="2432"/>
                  </a:lnTo>
                  <a:lnTo>
                    <a:pt x="11345" y="2433"/>
                  </a:lnTo>
                  <a:lnTo>
                    <a:pt x="11369" y="2435"/>
                  </a:lnTo>
                  <a:lnTo>
                    <a:pt x="11393" y="2439"/>
                  </a:lnTo>
                  <a:lnTo>
                    <a:pt x="11415" y="2444"/>
                  </a:lnTo>
                  <a:lnTo>
                    <a:pt x="11438" y="2453"/>
                  </a:lnTo>
                  <a:lnTo>
                    <a:pt x="11461" y="2463"/>
                  </a:lnTo>
                  <a:lnTo>
                    <a:pt x="11483" y="2476"/>
                  </a:lnTo>
                  <a:lnTo>
                    <a:pt x="11503" y="2493"/>
                  </a:lnTo>
                  <a:lnTo>
                    <a:pt x="11523" y="2513"/>
                  </a:lnTo>
                  <a:lnTo>
                    <a:pt x="11532" y="2526"/>
                  </a:lnTo>
                  <a:lnTo>
                    <a:pt x="11540" y="2538"/>
                  </a:lnTo>
                  <a:lnTo>
                    <a:pt x="11550" y="2551"/>
                  </a:lnTo>
                  <a:lnTo>
                    <a:pt x="11558" y="2567"/>
                  </a:lnTo>
                  <a:lnTo>
                    <a:pt x="11566" y="2582"/>
                  </a:lnTo>
                  <a:lnTo>
                    <a:pt x="11573" y="2600"/>
                  </a:lnTo>
                  <a:lnTo>
                    <a:pt x="11581" y="2618"/>
                  </a:lnTo>
                  <a:lnTo>
                    <a:pt x="11588" y="2638"/>
                  </a:lnTo>
                  <a:lnTo>
                    <a:pt x="11594" y="2660"/>
                  </a:lnTo>
                  <a:lnTo>
                    <a:pt x="11600" y="2682"/>
                  </a:lnTo>
                  <a:lnTo>
                    <a:pt x="11600" y="2715"/>
                  </a:lnTo>
                  <a:lnTo>
                    <a:pt x="11600" y="2746"/>
                  </a:lnTo>
                  <a:lnTo>
                    <a:pt x="11599" y="2774"/>
                  </a:lnTo>
                  <a:lnTo>
                    <a:pt x="11598" y="2800"/>
                  </a:lnTo>
                  <a:lnTo>
                    <a:pt x="11595" y="2824"/>
                  </a:lnTo>
                  <a:lnTo>
                    <a:pt x="11592" y="2846"/>
                  </a:lnTo>
                  <a:lnTo>
                    <a:pt x="11588" y="2866"/>
                  </a:lnTo>
                  <a:lnTo>
                    <a:pt x="11583" y="2883"/>
                  </a:lnTo>
                  <a:lnTo>
                    <a:pt x="11575" y="2900"/>
                  </a:lnTo>
                  <a:lnTo>
                    <a:pt x="11568" y="2913"/>
                  </a:lnTo>
                  <a:lnTo>
                    <a:pt x="11559" y="2925"/>
                  </a:lnTo>
                  <a:lnTo>
                    <a:pt x="11549" y="2937"/>
                  </a:lnTo>
                  <a:lnTo>
                    <a:pt x="11537" y="2946"/>
                  </a:lnTo>
                  <a:lnTo>
                    <a:pt x="11524" y="2953"/>
                  </a:lnTo>
                  <a:lnTo>
                    <a:pt x="11509" y="2959"/>
                  </a:lnTo>
                  <a:lnTo>
                    <a:pt x="11493" y="2965"/>
                  </a:lnTo>
                  <a:lnTo>
                    <a:pt x="11518" y="2955"/>
                  </a:lnTo>
                  <a:lnTo>
                    <a:pt x="11540" y="2948"/>
                  </a:lnTo>
                  <a:lnTo>
                    <a:pt x="11564" y="2943"/>
                  </a:lnTo>
                  <a:lnTo>
                    <a:pt x="11577" y="2940"/>
                  </a:lnTo>
                  <a:lnTo>
                    <a:pt x="11591" y="2938"/>
                  </a:lnTo>
                  <a:lnTo>
                    <a:pt x="11606" y="2937"/>
                  </a:lnTo>
                  <a:lnTo>
                    <a:pt x="11623" y="2935"/>
                  </a:lnTo>
                  <a:lnTo>
                    <a:pt x="11641" y="2934"/>
                  </a:lnTo>
                  <a:lnTo>
                    <a:pt x="11662" y="2933"/>
                  </a:lnTo>
                  <a:lnTo>
                    <a:pt x="11686" y="2932"/>
                  </a:lnTo>
                  <a:lnTo>
                    <a:pt x="11712" y="2931"/>
                  </a:lnTo>
                  <a:lnTo>
                    <a:pt x="11741" y="2931"/>
                  </a:lnTo>
                  <a:lnTo>
                    <a:pt x="11773" y="2930"/>
                  </a:lnTo>
                  <a:lnTo>
                    <a:pt x="11796" y="2931"/>
                  </a:lnTo>
                  <a:lnTo>
                    <a:pt x="11820" y="2933"/>
                  </a:lnTo>
                  <a:lnTo>
                    <a:pt x="11844" y="2937"/>
                  </a:lnTo>
                  <a:lnTo>
                    <a:pt x="11868" y="2943"/>
                  </a:lnTo>
                  <a:lnTo>
                    <a:pt x="11890" y="2950"/>
                  </a:lnTo>
                  <a:lnTo>
                    <a:pt x="11914" y="2959"/>
                  </a:lnTo>
                  <a:lnTo>
                    <a:pt x="11936" y="2970"/>
                  </a:lnTo>
                  <a:lnTo>
                    <a:pt x="11957" y="2981"/>
                  </a:lnTo>
                  <a:lnTo>
                    <a:pt x="11978" y="2994"/>
                  </a:lnTo>
                  <a:lnTo>
                    <a:pt x="11998" y="3008"/>
                  </a:lnTo>
                  <a:lnTo>
                    <a:pt x="12016" y="3023"/>
                  </a:lnTo>
                  <a:lnTo>
                    <a:pt x="12033" y="3040"/>
                  </a:lnTo>
                  <a:lnTo>
                    <a:pt x="12048" y="3057"/>
                  </a:lnTo>
                  <a:lnTo>
                    <a:pt x="12063" y="3076"/>
                  </a:lnTo>
                  <a:lnTo>
                    <a:pt x="12074" y="3095"/>
                  </a:lnTo>
                  <a:lnTo>
                    <a:pt x="12084" y="3116"/>
                  </a:lnTo>
                  <a:lnTo>
                    <a:pt x="12094" y="3137"/>
                  </a:lnTo>
                  <a:lnTo>
                    <a:pt x="12102" y="3157"/>
                  </a:lnTo>
                  <a:lnTo>
                    <a:pt x="12110" y="3176"/>
                  </a:lnTo>
                  <a:lnTo>
                    <a:pt x="12117" y="3194"/>
                  </a:lnTo>
                  <a:lnTo>
                    <a:pt x="12124" y="3213"/>
                  </a:lnTo>
                  <a:lnTo>
                    <a:pt x="12128" y="3231"/>
                  </a:lnTo>
                  <a:lnTo>
                    <a:pt x="12130" y="3251"/>
                  </a:lnTo>
                  <a:lnTo>
                    <a:pt x="12130" y="3269"/>
                  </a:lnTo>
                  <a:lnTo>
                    <a:pt x="12127" y="3290"/>
                  </a:lnTo>
                  <a:lnTo>
                    <a:pt x="12120" y="3312"/>
                  </a:lnTo>
                  <a:lnTo>
                    <a:pt x="12111" y="3334"/>
                  </a:lnTo>
                  <a:lnTo>
                    <a:pt x="12105" y="3347"/>
                  </a:lnTo>
                  <a:lnTo>
                    <a:pt x="12098" y="3359"/>
                  </a:lnTo>
                  <a:lnTo>
                    <a:pt x="12090" y="3371"/>
                  </a:lnTo>
                  <a:lnTo>
                    <a:pt x="12080" y="3385"/>
                  </a:lnTo>
                  <a:lnTo>
                    <a:pt x="12070" y="3399"/>
                  </a:lnTo>
                  <a:lnTo>
                    <a:pt x="12058" y="3414"/>
                  </a:lnTo>
                  <a:lnTo>
                    <a:pt x="12045" y="3429"/>
                  </a:lnTo>
                  <a:lnTo>
                    <a:pt x="12031" y="3445"/>
                  </a:lnTo>
                  <a:lnTo>
                    <a:pt x="12015" y="3461"/>
                  </a:lnTo>
                  <a:lnTo>
                    <a:pt x="11999" y="3479"/>
                  </a:lnTo>
                  <a:lnTo>
                    <a:pt x="12016" y="3462"/>
                  </a:lnTo>
                  <a:lnTo>
                    <a:pt x="12035" y="3446"/>
                  </a:lnTo>
                  <a:lnTo>
                    <a:pt x="12053" y="3431"/>
                  </a:lnTo>
                  <a:lnTo>
                    <a:pt x="12073" y="3418"/>
                  </a:lnTo>
                  <a:lnTo>
                    <a:pt x="12093" y="3405"/>
                  </a:lnTo>
                  <a:lnTo>
                    <a:pt x="12113" y="3394"/>
                  </a:lnTo>
                  <a:lnTo>
                    <a:pt x="12134" y="3385"/>
                  </a:lnTo>
                  <a:lnTo>
                    <a:pt x="12156" y="3376"/>
                  </a:lnTo>
                  <a:lnTo>
                    <a:pt x="12199" y="3360"/>
                  </a:lnTo>
                  <a:lnTo>
                    <a:pt x="12243" y="3348"/>
                  </a:lnTo>
                  <a:lnTo>
                    <a:pt x="12288" y="3339"/>
                  </a:lnTo>
                  <a:lnTo>
                    <a:pt x="12333" y="3334"/>
                  </a:lnTo>
                  <a:lnTo>
                    <a:pt x="12350" y="3333"/>
                  </a:lnTo>
                  <a:lnTo>
                    <a:pt x="12367" y="3333"/>
                  </a:lnTo>
                  <a:lnTo>
                    <a:pt x="12385" y="3334"/>
                  </a:lnTo>
                  <a:lnTo>
                    <a:pt x="12401" y="3336"/>
                  </a:lnTo>
                  <a:lnTo>
                    <a:pt x="12418" y="3341"/>
                  </a:lnTo>
                  <a:lnTo>
                    <a:pt x="12433" y="3347"/>
                  </a:lnTo>
                  <a:lnTo>
                    <a:pt x="12447" y="3355"/>
                  </a:lnTo>
                  <a:lnTo>
                    <a:pt x="12458" y="3365"/>
                  </a:lnTo>
                  <a:lnTo>
                    <a:pt x="12474" y="3382"/>
                  </a:lnTo>
                  <a:lnTo>
                    <a:pt x="12487" y="3397"/>
                  </a:lnTo>
                  <a:lnTo>
                    <a:pt x="12499" y="3413"/>
                  </a:lnTo>
                  <a:lnTo>
                    <a:pt x="12511" y="3427"/>
                  </a:lnTo>
                  <a:lnTo>
                    <a:pt x="12520" y="3442"/>
                  </a:lnTo>
                  <a:lnTo>
                    <a:pt x="12528" y="3458"/>
                  </a:lnTo>
                  <a:lnTo>
                    <a:pt x="12534" y="3474"/>
                  </a:lnTo>
                  <a:lnTo>
                    <a:pt x="12539" y="3492"/>
                  </a:lnTo>
                  <a:lnTo>
                    <a:pt x="12542" y="3511"/>
                  </a:lnTo>
                  <a:lnTo>
                    <a:pt x="12544" y="3534"/>
                  </a:lnTo>
                  <a:lnTo>
                    <a:pt x="12543" y="3558"/>
                  </a:lnTo>
                  <a:lnTo>
                    <a:pt x="12541" y="3586"/>
                  </a:lnTo>
                  <a:lnTo>
                    <a:pt x="12537" y="3618"/>
                  </a:lnTo>
                  <a:lnTo>
                    <a:pt x="12533" y="3634"/>
                  </a:lnTo>
                  <a:lnTo>
                    <a:pt x="12529" y="3653"/>
                  </a:lnTo>
                  <a:lnTo>
                    <a:pt x="12526" y="3671"/>
                  </a:lnTo>
                  <a:lnTo>
                    <a:pt x="12521" y="3692"/>
                  </a:lnTo>
                  <a:lnTo>
                    <a:pt x="12516" y="3713"/>
                  </a:lnTo>
                  <a:lnTo>
                    <a:pt x="12511" y="3736"/>
                  </a:lnTo>
                  <a:lnTo>
                    <a:pt x="12505" y="3766"/>
                  </a:lnTo>
                  <a:lnTo>
                    <a:pt x="12497" y="3797"/>
                  </a:lnTo>
                  <a:lnTo>
                    <a:pt x="12483" y="3861"/>
                  </a:lnTo>
                  <a:lnTo>
                    <a:pt x="12465" y="3927"/>
                  </a:lnTo>
                  <a:lnTo>
                    <a:pt x="12447" y="3995"/>
                  </a:lnTo>
                  <a:lnTo>
                    <a:pt x="12427" y="4063"/>
                  </a:lnTo>
                  <a:lnTo>
                    <a:pt x="12407" y="4131"/>
                  </a:lnTo>
                  <a:lnTo>
                    <a:pt x="12387" y="4196"/>
                  </a:lnTo>
                  <a:lnTo>
                    <a:pt x="12367" y="4259"/>
                  </a:lnTo>
                  <a:lnTo>
                    <a:pt x="12358" y="4290"/>
                  </a:lnTo>
                  <a:lnTo>
                    <a:pt x="12349" y="4319"/>
                  </a:lnTo>
                  <a:lnTo>
                    <a:pt x="12339" y="4348"/>
                  </a:lnTo>
                  <a:lnTo>
                    <a:pt x="12330" y="4375"/>
                  </a:lnTo>
                  <a:lnTo>
                    <a:pt x="12322" y="4399"/>
                  </a:lnTo>
                  <a:lnTo>
                    <a:pt x="12315" y="4424"/>
                  </a:lnTo>
                  <a:lnTo>
                    <a:pt x="12306" y="4446"/>
                  </a:lnTo>
                  <a:lnTo>
                    <a:pt x="12300" y="4466"/>
                  </a:lnTo>
                  <a:lnTo>
                    <a:pt x="12294" y="4485"/>
                  </a:lnTo>
                  <a:lnTo>
                    <a:pt x="12288" y="4501"/>
                  </a:lnTo>
                  <a:lnTo>
                    <a:pt x="12283" y="4516"/>
                  </a:lnTo>
                  <a:lnTo>
                    <a:pt x="12278" y="4527"/>
                  </a:lnTo>
                  <a:lnTo>
                    <a:pt x="12275" y="4537"/>
                  </a:lnTo>
                  <a:lnTo>
                    <a:pt x="12273" y="4544"/>
                  </a:lnTo>
                  <a:lnTo>
                    <a:pt x="12272" y="4549"/>
                  </a:lnTo>
                  <a:lnTo>
                    <a:pt x="12271" y="4550"/>
                  </a:lnTo>
                  <a:lnTo>
                    <a:pt x="12272" y="4548"/>
                  </a:lnTo>
                  <a:lnTo>
                    <a:pt x="12276" y="4544"/>
                  </a:lnTo>
                  <a:lnTo>
                    <a:pt x="12283" y="4535"/>
                  </a:lnTo>
                  <a:lnTo>
                    <a:pt x="12291" y="4525"/>
                  </a:lnTo>
                  <a:lnTo>
                    <a:pt x="12301" y="4511"/>
                  </a:lnTo>
                  <a:lnTo>
                    <a:pt x="12314" y="4493"/>
                  </a:lnTo>
                  <a:lnTo>
                    <a:pt x="12328" y="4473"/>
                  </a:lnTo>
                  <a:lnTo>
                    <a:pt x="12343" y="4449"/>
                  </a:lnTo>
                  <a:lnTo>
                    <a:pt x="12360" y="4422"/>
                  </a:lnTo>
                  <a:lnTo>
                    <a:pt x="12379" y="4392"/>
                  </a:lnTo>
                  <a:lnTo>
                    <a:pt x="12398" y="4359"/>
                  </a:lnTo>
                  <a:lnTo>
                    <a:pt x="12419" y="4323"/>
                  </a:lnTo>
                  <a:lnTo>
                    <a:pt x="12439" y="4284"/>
                  </a:lnTo>
                  <a:lnTo>
                    <a:pt x="12462" y="4242"/>
                  </a:lnTo>
                  <a:lnTo>
                    <a:pt x="12484" y="4196"/>
                  </a:lnTo>
                  <a:lnTo>
                    <a:pt x="12507" y="4147"/>
                  </a:lnTo>
                  <a:lnTo>
                    <a:pt x="12529" y="4096"/>
                  </a:lnTo>
                  <a:lnTo>
                    <a:pt x="12553" y="4041"/>
                  </a:lnTo>
                  <a:lnTo>
                    <a:pt x="12576" y="3983"/>
                  </a:lnTo>
                  <a:lnTo>
                    <a:pt x="12597" y="3922"/>
                  </a:lnTo>
                  <a:lnTo>
                    <a:pt x="12620" y="3858"/>
                  </a:lnTo>
                  <a:lnTo>
                    <a:pt x="12642" y="3791"/>
                  </a:lnTo>
                  <a:lnTo>
                    <a:pt x="12662" y="3721"/>
                  </a:lnTo>
                  <a:lnTo>
                    <a:pt x="12682" y="3647"/>
                  </a:lnTo>
                  <a:lnTo>
                    <a:pt x="12701" y="3571"/>
                  </a:lnTo>
                  <a:lnTo>
                    <a:pt x="12718" y="3491"/>
                  </a:lnTo>
                  <a:lnTo>
                    <a:pt x="12735" y="3408"/>
                  </a:lnTo>
                  <a:lnTo>
                    <a:pt x="12749" y="3323"/>
                  </a:lnTo>
                  <a:lnTo>
                    <a:pt x="12763" y="3234"/>
                  </a:lnTo>
                  <a:lnTo>
                    <a:pt x="12773" y="3143"/>
                  </a:lnTo>
                  <a:lnTo>
                    <a:pt x="12782" y="3048"/>
                  </a:lnTo>
                  <a:lnTo>
                    <a:pt x="12789" y="2950"/>
                  </a:lnTo>
                  <a:lnTo>
                    <a:pt x="12793" y="2897"/>
                  </a:lnTo>
                  <a:lnTo>
                    <a:pt x="12795" y="2844"/>
                  </a:lnTo>
                  <a:lnTo>
                    <a:pt x="12796" y="2794"/>
                  </a:lnTo>
                  <a:lnTo>
                    <a:pt x="12797" y="2743"/>
                  </a:lnTo>
                  <a:lnTo>
                    <a:pt x="12798" y="2695"/>
                  </a:lnTo>
                  <a:lnTo>
                    <a:pt x="12798" y="2647"/>
                  </a:lnTo>
                  <a:lnTo>
                    <a:pt x="12798" y="2601"/>
                  </a:lnTo>
                  <a:lnTo>
                    <a:pt x="12798" y="2556"/>
                  </a:lnTo>
                  <a:lnTo>
                    <a:pt x="12797" y="2511"/>
                  </a:lnTo>
                  <a:lnTo>
                    <a:pt x="12796" y="2468"/>
                  </a:lnTo>
                  <a:lnTo>
                    <a:pt x="12794" y="2426"/>
                  </a:lnTo>
                  <a:lnTo>
                    <a:pt x="12791" y="2385"/>
                  </a:lnTo>
                  <a:lnTo>
                    <a:pt x="12789" y="2344"/>
                  </a:lnTo>
                  <a:lnTo>
                    <a:pt x="12787" y="2305"/>
                  </a:lnTo>
                  <a:lnTo>
                    <a:pt x="12781" y="2231"/>
                  </a:lnTo>
                  <a:lnTo>
                    <a:pt x="12774" y="2159"/>
                  </a:lnTo>
                  <a:lnTo>
                    <a:pt x="12767" y="2092"/>
                  </a:lnTo>
                  <a:lnTo>
                    <a:pt x="12759" y="2028"/>
                  </a:lnTo>
                  <a:lnTo>
                    <a:pt x="12751" y="1968"/>
                  </a:lnTo>
                  <a:lnTo>
                    <a:pt x="12742" y="1911"/>
                  </a:lnTo>
                  <a:lnTo>
                    <a:pt x="12734" y="1857"/>
                  </a:lnTo>
                  <a:lnTo>
                    <a:pt x="12724" y="1808"/>
                  </a:lnTo>
                  <a:lnTo>
                    <a:pt x="12716" y="1760"/>
                  </a:lnTo>
                  <a:lnTo>
                    <a:pt x="12708" y="1715"/>
                  </a:lnTo>
                  <a:lnTo>
                    <a:pt x="12701" y="1674"/>
                  </a:lnTo>
                  <a:lnTo>
                    <a:pt x="12693" y="1635"/>
                  </a:lnTo>
                  <a:lnTo>
                    <a:pt x="12687" y="1599"/>
                  </a:lnTo>
                  <a:lnTo>
                    <a:pt x="12683" y="1565"/>
                  </a:lnTo>
                  <a:lnTo>
                    <a:pt x="12679" y="1533"/>
                  </a:lnTo>
                  <a:lnTo>
                    <a:pt x="12676" y="1504"/>
                  </a:lnTo>
                  <a:lnTo>
                    <a:pt x="12675" y="1476"/>
                  </a:lnTo>
                  <a:lnTo>
                    <a:pt x="12676" y="1450"/>
                  </a:lnTo>
                  <a:lnTo>
                    <a:pt x="12678" y="1427"/>
                  </a:lnTo>
                  <a:lnTo>
                    <a:pt x="12682" y="1405"/>
                  </a:lnTo>
                  <a:lnTo>
                    <a:pt x="12688" y="1385"/>
                  </a:lnTo>
                  <a:lnTo>
                    <a:pt x="12697" y="1366"/>
                  </a:lnTo>
                  <a:lnTo>
                    <a:pt x="12707" y="1348"/>
                  </a:lnTo>
                  <a:lnTo>
                    <a:pt x="12720" y="1333"/>
                  </a:lnTo>
                  <a:lnTo>
                    <a:pt x="12737" y="1317"/>
                  </a:lnTo>
                  <a:lnTo>
                    <a:pt x="12752" y="1301"/>
                  </a:lnTo>
                  <a:lnTo>
                    <a:pt x="12769" y="1286"/>
                  </a:lnTo>
                  <a:lnTo>
                    <a:pt x="12786" y="1271"/>
                  </a:lnTo>
                  <a:lnTo>
                    <a:pt x="12805" y="1258"/>
                  </a:lnTo>
                  <a:lnTo>
                    <a:pt x="12825" y="1245"/>
                  </a:lnTo>
                  <a:lnTo>
                    <a:pt x="12845" y="1234"/>
                  </a:lnTo>
                  <a:lnTo>
                    <a:pt x="12890" y="1213"/>
                  </a:lnTo>
                  <a:lnTo>
                    <a:pt x="12938" y="1196"/>
                  </a:lnTo>
                  <a:lnTo>
                    <a:pt x="12989" y="1179"/>
                  </a:lnTo>
                  <a:lnTo>
                    <a:pt x="13041" y="1165"/>
                  </a:lnTo>
                  <a:lnTo>
                    <a:pt x="13096" y="1150"/>
                  </a:lnTo>
                  <a:lnTo>
                    <a:pt x="13153" y="1133"/>
                  </a:lnTo>
                  <a:lnTo>
                    <a:pt x="13210" y="1117"/>
                  </a:lnTo>
                  <a:lnTo>
                    <a:pt x="13267" y="1096"/>
                  </a:lnTo>
                  <a:lnTo>
                    <a:pt x="13326" y="1073"/>
                  </a:lnTo>
                  <a:lnTo>
                    <a:pt x="13355" y="1061"/>
                  </a:lnTo>
                  <a:lnTo>
                    <a:pt x="13383" y="1047"/>
                  </a:lnTo>
                  <a:lnTo>
                    <a:pt x="13412" y="1031"/>
                  </a:lnTo>
                  <a:lnTo>
                    <a:pt x="13440" y="1015"/>
                  </a:lnTo>
                  <a:lnTo>
                    <a:pt x="13468" y="997"/>
                  </a:lnTo>
                  <a:lnTo>
                    <a:pt x="13496" y="978"/>
                  </a:lnTo>
                  <a:lnTo>
                    <a:pt x="13522" y="957"/>
                  </a:lnTo>
                  <a:lnTo>
                    <a:pt x="13549" y="934"/>
                  </a:lnTo>
                  <a:lnTo>
                    <a:pt x="13569" y="919"/>
                  </a:lnTo>
                  <a:lnTo>
                    <a:pt x="13588" y="903"/>
                  </a:lnTo>
                  <a:lnTo>
                    <a:pt x="13625" y="868"/>
                  </a:lnTo>
                  <a:lnTo>
                    <a:pt x="13658" y="830"/>
                  </a:lnTo>
                  <a:lnTo>
                    <a:pt x="13689" y="791"/>
                  </a:lnTo>
                  <a:lnTo>
                    <a:pt x="13717" y="750"/>
                  </a:lnTo>
                  <a:lnTo>
                    <a:pt x="13745" y="709"/>
                  </a:lnTo>
                  <a:lnTo>
                    <a:pt x="13772" y="667"/>
                  </a:lnTo>
                  <a:lnTo>
                    <a:pt x="13799" y="626"/>
                  </a:lnTo>
                  <a:lnTo>
                    <a:pt x="13825" y="588"/>
                  </a:lnTo>
                  <a:lnTo>
                    <a:pt x="13852" y="552"/>
                  </a:lnTo>
                  <a:lnTo>
                    <a:pt x="13865" y="536"/>
                  </a:lnTo>
                  <a:lnTo>
                    <a:pt x="13880" y="520"/>
                  </a:lnTo>
                  <a:lnTo>
                    <a:pt x="13894" y="506"/>
                  </a:lnTo>
                  <a:lnTo>
                    <a:pt x="13908" y="491"/>
                  </a:lnTo>
                  <a:lnTo>
                    <a:pt x="13924" y="479"/>
                  </a:lnTo>
                  <a:lnTo>
                    <a:pt x="13939" y="469"/>
                  </a:lnTo>
                  <a:lnTo>
                    <a:pt x="13956" y="458"/>
                  </a:lnTo>
                  <a:lnTo>
                    <a:pt x="13972" y="451"/>
                  </a:lnTo>
                  <a:lnTo>
                    <a:pt x="13990" y="444"/>
                  </a:lnTo>
                  <a:lnTo>
                    <a:pt x="14009" y="440"/>
                  </a:lnTo>
                  <a:lnTo>
                    <a:pt x="14028" y="437"/>
                  </a:lnTo>
                  <a:lnTo>
                    <a:pt x="14048" y="436"/>
                  </a:lnTo>
                  <a:lnTo>
                    <a:pt x="14063" y="438"/>
                  </a:lnTo>
                  <a:lnTo>
                    <a:pt x="14081" y="442"/>
                  </a:lnTo>
                  <a:lnTo>
                    <a:pt x="14100" y="450"/>
                  </a:lnTo>
                  <a:lnTo>
                    <a:pt x="14122" y="463"/>
                  </a:lnTo>
                  <a:lnTo>
                    <a:pt x="14145" y="478"/>
                  </a:lnTo>
                  <a:lnTo>
                    <a:pt x="14170" y="498"/>
                  </a:lnTo>
                  <a:lnTo>
                    <a:pt x="14182" y="509"/>
                  </a:lnTo>
                  <a:lnTo>
                    <a:pt x="14195" y="521"/>
                  </a:lnTo>
                  <a:lnTo>
                    <a:pt x="14209" y="535"/>
                  </a:lnTo>
                  <a:lnTo>
                    <a:pt x="14222" y="549"/>
                  </a:lnTo>
                  <a:lnTo>
                    <a:pt x="14236" y="565"/>
                  </a:lnTo>
                  <a:lnTo>
                    <a:pt x="14250" y="582"/>
                  </a:lnTo>
                  <a:lnTo>
                    <a:pt x="14265" y="600"/>
                  </a:lnTo>
                  <a:lnTo>
                    <a:pt x="14279" y="619"/>
                  </a:lnTo>
                  <a:lnTo>
                    <a:pt x="14294" y="639"/>
                  </a:lnTo>
                  <a:lnTo>
                    <a:pt x="14308" y="660"/>
                  </a:lnTo>
                  <a:lnTo>
                    <a:pt x="14323" y="683"/>
                  </a:lnTo>
                  <a:lnTo>
                    <a:pt x="14338" y="707"/>
                  </a:lnTo>
                  <a:lnTo>
                    <a:pt x="14353" y="732"/>
                  </a:lnTo>
                  <a:lnTo>
                    <a:pt x="14369" y="759"/>
                  </a:lnTo>
                  <a:lnTo>
                    <a:pt x="14384" y="787"/>
                  </a:lnTo>
                  <a:lnTo>
                    <a:pt x="14399" y="816"/>
                  </a:lnTo>
                  <a:lnTo>
                    <a:pt x="14414" y="847"/>
                  </a:lnTo>
                  <a:lnTo>
                    <a:pt x="14430" y="879"/>
                  </a:lnTo>
                  <a:lnTo>
                    <a:pt x="14445" y="912"/>
                  </a:lnTo>
                  <a:lnTo>
                    <a:pt x="14461" y="947"/>
                  </a:lnTo>
                  <a:lnTo>
                    <a:pt x="14476" y="983"/>
                  </a:lnTo>
                  <a:lnTo>
                    <a:pt x="14492" y="1020"/>
                  </a:lnTo>
                  <a:lnTo>
                    <a:pt x="14506" y="1059"/>
                  </a:lnTo>
                  <a:lnTo>
                    <a:pt x="14522" y="1100"/>
                  </a:lnTo>
                  <a:lnTo>
                    <a:pt x="14536" y="1142"/>
                  </a:lnTo>
                  <a:lnTo>
                    <a:pt x="14552" y="1186"/>
                  </a:lnTo>
                  <a:lnTo>
                    <a:pt x="14566" y="1231"/>
                  </a:lnTo>
                  <a:lnTo>
                    <a:pt x="14580" y="1277"/>
                  </a:lnTo>
                  <a:lnTo>
                    <a:pt x="14595" y="1326"/>
                  </a:lnTo>
                  <a:lnTo>
                    <a:pt x="14608" y="1376"/>
                  </a:lnTo>
                  <a:lnTo>
                    <a:pt x="14623" y="1428"/>
                  </a:lnTo>
                  <a:lnTo>
                    <a:pt x="14636" y="1481"/>
                  </a:lnTo>
                  <a:lnTo>
                    <a:pt x="14650" y="1536"/>
                  </a:lnTo>
                  <a:lnTo>
                    <a:pt x="14663" y="1593"/>
                  </a:lnTo>
                  <a:lnTo>
                    <a:pt x="14675" y="1651"/>
                  </a:lnTo>
                  <a:lnTo>
                    <a:pt x="14688" y="1712"/>
                  </a:lnTo>
                  <a:lnTo>
                    <a:pt x="14700" y="1774"/>
                  </a:lnTo>
                  <a:lnTo>
                    <a:pt x="14712" y="1838"/>
                  </a:lnTo>
                  <a:lnTo>
                    <a:pt x="14723" y="1903"/>
                  </a:lnTo>
                  <a:lnTo>
                    <a:pt x="14734" y="1971"/>
                  </a:lnTo>
                  <a:lnTo>
                    <a:pt x="14745" y="2040"/>
                  </a:lnTo>
                  <a:lnTo>
                    <a:pt x="14754" y="2111"/>
                  </a:lnTo>
                  <a:lnTo>
                    <a:pt x="14764" y="2184"/>
                  </a:lnTo>
                  <a:lnTo>
                    <a:pt x="14774" y="2259"/>
                  </a:lnTo>
                  <a:lnTo>
                    <a:pt x="14782" y="2335"/>
                  </a:lnTo>
                  <a:lnTo>
                    <a:pt x="14790" y="2414"/>
                  </a:lnTo>
                  <a:lnTo>
                    <a:pt x="14797" y="2495"/>
                  </a:lnTo>
                  <a:lnTo>
                    <a:pt x="14805" y="2578"/>
                  </a:lnTo>
                  <a:lnTo>
                    <a:pt x="14812" y="2663"/>
                  </a:lnTo>
                  <a:lnTo>
                    <a:pt x="14817" y="2749"/>
                  </a:lnTo>
                  <a:lnTo>
                    <a:pt x="14822" y="2839"/>
                  </a:lnTo>
                  <a:lnTo>
                    <a:pt x="14827" y="2930"/>
                  </a:lnTo>
                  <a:lnTo>
                    <a:pt x="14830" y="3041"/>
                  </a:lnTo>
                  <a:lnTo>
                    <a:pt x="14832" y="3151"/>
                  </a:lnTo>
                  <a:lnTo>
                    <a:pt x="14831" y="3260"/>
                  </a:lnTo>
                  <a:lnTo>
                    <a:pt x="14829" y="3366"/>
                  </a:lnTo>
                  <a:lnTo>
                    <a:pt x="14825" y="3471"/>
                  </a:lnTo>
                  <a:lnTo>
                    <a:pt x="14819" y="3575"/>
                  </a:lnTo>
                  <a:lnTo>
                    <a:pt x="14811" y="3677"/>
                  </a:lnTo>
                  <a:lnTo>
                    <a:pt x="14800" y="3777"/>
                  </a:lnTo>
                  <a:lnTo>
                    <a:pt x="14789" y="3876"/>
                  </a:lnTo>
                  <a:lnTo>
                    <a:pt x="14777" y="3974"/>
                  </a:lnTo>
                  <a:lnTo>
                    <a:pt x="14761" y="4069"/>
                  </a:lnTo>
                  <a:lnTo>
                    <a:pt x="14746" y="4162"/>
                  </a:lnTo>
                  <a:lnTo>
                    <a:pt x="14727" y="4255"/>
                  </a:lnTo>
                  <a:lnTo>
                    <a:pt x="14707" y="4346"/>
                  </a:lnTo>
                  <a:lnTo>
                    <a:pt x="14687" y="4434"/>
                  </a:lnTo>
                  <a:lnTo>
                    <a:pt x="14664" y="4522"/>
                  </a:lnTo>
                  <a:lnTo>
                    <a:pt x="14640" y="4607"/>
                  </a:lnTo>
                  <a:lnTo>
                    <a:pt x="14615" y="4691"/>
                  </a:lnTo>
                  <a:lnTo>
                    <a:pt x="14589" y="4773"/>
                  </a:lnTo>
                  <a:lnTo>
                    <a:pt x="14560" y="4854"/>
                  </a:lnTo>
                  <a:lnTo>
                    <a:pt x="14531" y="4932"/>
                  </a:lnTo>
                  <a:lnTo>
                    <a:pt x="14500" y="5009"/>
                  </a:lnTo>
                  <a:lnTo>
                    <a:pt x="14469" y="5085"/>
                  </a:lnTo>
                  <a:lnTo>
                    <a:pt x="14436" y="5159"/>
                  </a:lnTo>
                  <a:lnTo>
                    <a:pt x="14402" y="5231"/>
                  </a:lnTo>
                  <a:lnTo>
                    <a:pt x="14366" y="5301"/>
                  </a:lnTo>
                  <a:lnTo>
                    <a:pt x="14330" y="5370"/>
                  </a:lnTo>
                  <a:lnTo>
                    <a:pt x="14292" y="5437"/>
                  </a:lnTo>
                  <a:lnTo>
                    <a:pt x="14254" y="5502"/>
                  </a:lnTo>
                  <a:lnTo>
                    <a:pt x="14215" y="5565"/>
                  </a:lnTo>
                  <a:lnTo>
                    <a:pt x="14175" y="5627"/>
                  </a:lnTo>
                  <a:lnTo>
                    <a:pt x="14134" y="5687"/>
                  </a:lnTo>
                  <a:lnTo>
                    <a:pt x="14091" y="5746"/>
                  </a:lnTo>
                  <a:lnTo>
                    <a:pt x="14048" y="5802"/>
                  </a:lnTo>
                  <a:lnTo>
                    <a:pt x="14004" y="5857"/>
                  </a:lnTo>
                  <a:lnTo>
                    <a:pt x="13960" y="5909"/>
                  </a:lnTo>
                  <a:lnTo>
                    <a:pt x="13915" y="5961"/>
                  </a:lnTo>
                  <a:lnTo>
                    <a:pt x="13869" y="6010"/>
                  </a:lnTo>
                  <a:lnTo>
                    <a:pt x="13823" y="6059"/>
                  </a:lnTo>
                  <a:lnTo>
                    <a:pt x="13775" y="6104"/>
                  </a:lnTo>
                  <a:lnTo>
                    <a:pt x="13728" y="6148"/>
                  </a:lnTo>
                  <a:lnTo>
                    <a:pt x="13679" y="6192"/>
                  </a:lnTo>
                  <a:lnTo>
                    <a:pt x="13631" y="6232"/>
                  </a:lnTo>
                  <a:lnTo>
                    <a:pt x="13581" y="6271"/>
                  </a:lnTo>
                  <a:lnTo>
                    <a:pt x="13532" y="6308"/>
                  </a:lnTo>
                  <a:lnTo>
                    <a:pt x="13482" y="6343"/>
                  </a:lnTo>
                  <a:lnTo>
                    <a:pt x="13432" y="6377"/>
                  </a:lnTo>
                  <a:lnTo>
                    <a:pt x="13381" y="6409"/>
                  </a:lnTo>
                  <a:lnTo>
                    <a:pt x="13329" y="6439"/>
                  </a:lnTo>
                  <a:lnTo>
                    <a:pt x="13278" y="6467"/>
                  </a:lnTo>
                  <a:lnTo>
                    <a:pt x="13226" y="6493"/>
                  </a:lnTo>
                  <a:lnTo>
                    <a:pt x="13174" y="6517"/>
                  </a:lnTo>
                  <a:lnTo>
                    <a:pt x="13123" y="6541"/>
                  </a:lnTo>
                  <a:lnTo>
                    <a:pt x="13071" y="6561"/>
                  </a:lnTo>
                  <a:lnTo>
                    <a:pt x="13019" y="6580"/>
                  </a:lnTo>
                  <a:lnTo>
                    <a:pt x="12967" y="6598"/>
                  </a:lnTo>
                  <a:lnTo>
                    <a:pt x="12914" y="6613"/>
                  </a:lnTo>
                  <a:lnTo>
                    <a:pt x="12863" y="6626"/>
                  </a:lnTo>
                  <a:lnTo>
                    <a:pt x="12810" y="6638"/>
                  </a:lnTo>
                  <a:lnTo>
                    <a:pt x="12758" y="6648"/>
                  </a:lnTo>
                  <a:lnTo>
                    <a:pt x="12707" y="6656"/>
                  </a:lnTo>
                  <a:lnTo>
                    <a:pt x="12655" y="6662"/>
                  </a:lnTo>
                  <a:lnTo>
                    <a:pt x="12604" y="6667"/>
                  </a:lnTo>
                  <a:lnTo>
                    <a:pt x="12552" y="6669"/>
                  </a:lnTo>
                  <a:lnTo>
                    <a:pt x="12458" y="6669"/>
                  </a:lnTo>
                  <a:lnTo>
                    <a:pt x="12375" y="6668"/>
                  </a:lnTo>
                  <a:lnTo>
                    <a:pt x="12294" y="6665"/>
                  </a:lnTo>
                  <a:lnTo>
                    <a:pt x="12214" y="6660"/>
                  </a:lnTo>
                  <a:lnTo>
                    <a:pt x="12136" y="6654"/>
                  </a:lnTo>
                  <a:lnTo>
                    <a:pt x="12059" y="6647"/>
                  </a:lnTo>
                  <a:lnTo>
                    <a:pt x="11982" y="6638"/>
                  </a:lnTo>
                  <a:lnTo>
                    <a:pt x="11908" y="6627"/>
                  </a:lnTo>
                  <a:lnTo>
                    <a:pt x="11835" y="6615"/>
                  </a:lnTo>
                  <a:lnTo>
                    <a:pt x="11762" y="6602"/>
                  </a:lnTo>
                  <a:lnTo>
                    <a:pt x="11691" y="6587"/>
                  </a:lnTo>
                  <a:lnTo>
                    <a:pt x="11622" y="6571"/>
                  </a:lnTo>
                  <a:lnTo>
                    <a:pt x="11554" y="6553"/>
                  </a:lnTo>
                  <a:lnTo>
                    <a:pt x="11487" y="6536"/>
                  </a:lnTo>
                  <a:lnTo>
                    <a:pt x="11422" y="6516"/>
                  </a:lnTo>
                  <a:lnTo>
                    <a:pt x="11358" y="6496"/>
                  </a:lnTo>
                  <a:lnTo>
                    <a:pt x="11295" y="6474"/>
                  </a:lnTo>
                  <a:lnTo>
                    <a:pt x="11233" y="6451"/>
                  </a:lnTo>
                  <a:lnTo>
                    <a:pt x="11173" y="6429"/>
                  </a:lnTo>
                  <a:lnTo>
                    <a:pt x="11114" y="6404"/>
                  </a:lnTo>
                  <a:lnTo>
                    <a:pt x="11056" y="6379"/>
                  </a:lnTo>
                  <a:lnTo>
                    <a:pt x="11000" y="6354"/>
                  </a:lnTo>
                  <a:lnTo>
                    <a:pt x="10946" y="6328"/>
                  </a:lnTo>
                  <a:lnTo>
                    <a:pt x="10892" y="6302"/>
                  </a:lnTo>
                  <a:lnTo>
                    <a:pt x="10839" y="6274"/>
                  </a:lnTo>
                  <a:lnTo>
                    <a:pt x="10788" y="6246"/>
                  </a:lnTo>
                  <a:lnTo>
                    <a:pt x="10738" y="6218"/>
                  </a:lnTo>
                  <a:lnTo>
                    <a:pt x="10690" y="6191"/>
                  </a:lnTo>
                  <a:lnTo>
                    <a:pt x="10643" y="6162"/>
                  </a:lnTo>
                  <a:lnTo>
                    <a:pt x="10597" y="6133"/>
                  </a:lnTo>
                  <a:lnTo>
                    <a:pt x="10552" y="6104"/>
                  </a:lnTo>
                  <a:lnTo>
                    <a:pt x="10509" y="6074"/>
                  </a:lnTo>
                  <a:lnTo>
                    <a:pt x="10468" y="6045"/>
                  </a:lnTo>
                  <a:lnTo>
                    <a:pt x="10426" y="6017"/>
                  </a:lnTo>
                  <a:lnTo>
                    <a:pt x="10387" y="5987"/>
                  </a:lnTo>
                  <a:lnTo>
                    <a:pt x="10349" y="5958"/>
                  </a:lnTo>
                  <a:lnTo>
                    <a:pt x="10313" y="5929"/>
                  </a:lnTo>
                  <a:lnTo>
                    <a:pt x="10278" y="5900"/>
                  </a:lnTo>
                  <a:lnTo>
                    <a:pt x="10243" y="5872"/>
                  </a:lnTo>
                  <a:lnTo>
                    <a:pt x="10211" y="5845"/>
                  </a:lnTo>
                  <a:lnTo>
                    <a:pt x="10179" y="5817"/>
                  </a:lnTo>
                  <a:lnTo>
                    <a:pt x="10149" y="5790"/>
                  </a:lnTo>
                  <a:lnTo>
                    <a:pt x="10120" y="5763"/>
                  </a:lnTo>
                  <a:lnTo>
                    <a:pt x="10092" y="5736"/>
                  </a:lnTo>
                  <a:lnTo>
                    <a:pt x="10066" y="5712"/>
                  </a:lnTo>
                  <a:lnTo>
                    <a:pt x="10040" y="5687"/>
                  </a:lnTo>
                  <a:lnTo>
                    <a:pt x="10017" y="5662"/>
                  </a:lnTo>
                  <a:lnTo>
                    <a:pt x="9994" y="5640"/>
                  </a:lnTo>
                  <a:lnTo>
                    <a:pt x="9973" y="5617"/>
                  </a:lnTo>
                  <a:lnTo>
                    <a:pt x="9954" y="5595"/>
                  </a:lnTo>
                  <a:lnTo>
                    <a:pt x="9935" y="5575"/>
                  </a:lnTo>
                  <a:lnTo>
                    <a:pt x="9918" y="5556"/>
                  </a:lnTo>
                  <a:lnTo>
                    <a:pt x="9901" y="5538"/>
                  </a:lnTo>
                  <a:lnTo>
                    <a:pt x="9887" y="5520"/>
                  </a:lnTo>
                  <a:lnTo>
                    <a:pt x="9873" y="5504"/>
                  </a:lnTo>
                  <a:lnTo>
                    <a:pt x="9861" y="5489"/>
                  </a:lnTo>
                  <a:lnTo>
                    <a:pt x="9850" y="5476"/>
                  </a:lnTo>
                  <a:lnTo>
                    <a:pt x="9840" y="5463"/>
                  </a:lnTo>
                  <a:lnTo>
                    <a:pt x="9832" y="5453"/>
                  </a:lnTo>
                  <a:lnTo>
                    <a:pt x="9826" y="5444"/>
                  </a:lnTo>
                  <a:lnTo>
                    <a:pt x="9819" y="5437"/>
                  </a:lnTo>
                  <a:lnTo>
                    <a:pt x="9815" y="5430"/>
                  </a:lnTo>
                  <a:lnTo>
                    <a:pt x="9812" y="5426"/>
                  </a:lnTo>
                  <a:lnTo>
                    <a:pt x="9810" y="5423"/>
                  </a:lnTo>
                  <a:lnTo>
                    <a:pt x="9809" y="5422"/>
                  </a:lnTo>
                  <a:lnTo>
                    <a:pt x="9809" y="5423"/>
                  </a:lnTo>
                  <a:lnTo>
                    <a:pt x="9808" y="5427"/>
                  </a:lnTo>
                  <a:lnTo>
                    <a:pt x="9807" y="5434"/>
                  </a:lnTo>
                  <a:lnTo>
                    <a:pt x="9806" y="5443"/>
                  </a:lnTo>
                  <a:lnTo>
                    <a:pt x="9805" y="5454"/>
                  </a:lnTo>
                  <a:lnTo>
                    <a:pt x="9803" y="5468"/>
                  </a:lnTo>
                  <a:lnTo>
                    <a:pt x="9801" y="5484"/>
                  </a:lnTo>
                  <a:lnTo>
                    <a:pt x="9799" y="5502"/>
                  </a:lnTo>
                  <a:lnTo>
                    <a:pt x="9797" y="5521"/>
                  </a:lnTo>
                  <a:lnTo>
                    <a:pt x="9795" y="5543"/>
                  </a:lnTo>
                  <a:lnTo>
                    <a:pt x="9792" y="5567"/>
                  </a:lnTo>
                  <a:lnTo>
                    <a:pt x="9790" y="5592"/>
                  </a:lnTo>
                  <a:lnTo>
                    <a:pt x="9786" y="5620"/>
                  </a:lnTo>
                  <a:lnTo>
                    <a:pt x="9784" y="5649"/>
                  </a:lnTo>
                  <a:lnTo>
                    <a:pt x="9781" y="5679"/>
                  </a:lnTo>
                  <a:lnTo>
                    <a:pt x="9779" y="5711"/>
                  </a:lnTo>
                  <a:lnTo>
                    <a:pt x="9777" y="5745"/>
                  </a:lnTo>
                  <a:lnTo>
                    <a:pt x="9775" y="5779"/>
                  </a:lnTo>
                  <a:lnTo>
                    <a:pt x="9773" y="5815"/>
                  </a:lnTo>
                  <a:lnTo>
                    <a:pt x="9772" y="5852"/>
                  </a:lnTo>
                  <a:lnTo>
                    <a:pt x="9770" y="5890"/>
                  </a:lnTo>
                  <a:lnTo>
                    <a:pt x="9769" y="5928"/>
                  </a:lnTo>
                  <a:lnTo>
                    <a:pt x="9768" y="6009"/>
                  </a:lnTo>
                  <a:lnTo>
                    <a:pt x="9769" y="6093"/>
                  </a:lnTo>
                  <a:lnTo>
                    <a:pt x="9771" y="6178"/>
                  </a:lnTo>
                  <a:lnTo>
                    <a:pt x="9775" y="6265"/>
                  </a:lnTo>
                  <a:lnTo>
                    <a:pt x="9782" y="6353"/>
                  </a:lnTo>
                  <a:lnTo>
                    <a:pt x="9792" y="6442"/>
                  </a:lnTo>
                  <a:lnTo>
                    <a:pt x="9804" y="6530"/>
                  </a:lnTo>
                  <a:lnTo>
                    <a:pt x="9819" y="6617"/>
                  </a:lnTo>
                  <a:lnTo>
                    <a:pt x="9838" y="6702"/>
                  </a:lnTo>
                  <a:lnTo>
                    <a:pt x="9861" y="6785"/>
                  </a:lnTo>
                  <a:lnTo>
                    <a:pt x="9873" y="6825"/>
                  </a:lnTo>
                  <a:lnTo>
                    <a:pt x="9888" y="6865"/>
                  </a:lnTo>
                  <a:lnTo>
                    <a:pt x="9902" y="6903"/>
                  </a:lnTo>
                  <a:lnTo>
                    <a:pt x="9919" y="6942"/>
                  </a:lnTo>
                  <a:lnTo>
                    <a:pt x="9935" y="6978"/>
                  </a:lnTo>
                  <a:lnTo>
                    <a:pt x="9954" y="7014"/>
                  </a:lnTo>
                  <a:lnTo>
                    <a:pt x="9973" y="7048"/>
                  </a:lnTo>
                  <a:lnTo>
                    <a:pt x="9994" y="7081"/>
                  </a:lnTo>
                  <a:lnTo>
                    <a:pt x="10016" y="7112"/>
                  </a:lnTo>
                  <a:lnTo>
                    <a:pt x="10039" y="7141"/>
                  </a:lnTo>
                  <a:lnTo>
                    <a:pt x="10064" y="7170"/>
                  </a:lnTo>
                  <a:lnTo>
                    <a:pt x="10090" y="7197"/>
                  </a:lnTo>
                  <a:lnTo>
                    <a:pt x="10118" y="7222"/>
                  </a:lnTo>
                  <a:lnTo>
                    <a:pt x="10147" y="7244"/>
                  </a:lnTo>
                  <a:lnTo>
                    <a:pt x="10177" y="7266"/>
                  </a:lnTo>
                  <a:lnTo>
                    <a:pt x="10209" y="7286"/>
                  </a:lnTo>
                  <a:lnTo>
                    <a:pt x="10242" y="7302"/>
                  </a:lnTo>
                  <a:lnTo>
                    <a:pt x="10277" y="7318"/>
                  </a:lnTo>
                  <a:lnTo>
                    <a:pt x="10313" y="7330"/>
                  </a:lnTo>
                  <a:lnTo>
                    <a:pt x="10351" y="7341"/>
                  </a:lnTo>
                  <a:lnTo>
                    <a:pt x="10391" y="7349"/>
                  </a:lnTo>
                  <a:lnTo>
                    <a:pt x="10433" y="7355"/>
                  </a:lnTo>
                  <a:lnTo>
                    <a:pt x="10495" y="7355"/>
                  </a:lnTo>
                  <a:lnTo>
                    <a:pt x="10535" y="7353"/>
                  </a:lnTo>
                  <a:lnTo>
                    <a:pt x="10574" y="7348"/>
                  </a:lnTo>
                  <a:lnTo>
                    <a:pt x="10612" y="7340"/>
                  </a:lnTo>
                  <a:lnTo>
                    <a:pt x="10649" y="7329"/>
                  </a:lnTo>
                  <a:lnTo>
                    <a:pt x="10686" y="7315"/>
                  </a:lnTo>
                  <a:lnTo>
                    <a:pt x="10720" y="7300"/>
                  </a:lnTo>
                  <a:lnTo>
                    <a:pt x="10754" y="7282"/>
                  </a:lnTo>
                  <a:lnTo>
                    <a:pt x="10786" y="7262"/>
                  </a:lnTo>
                  <a:lnTo>
                    <a:pt x="10817" y="7240"/>
                  </a:lnTo>
                  <a:lnTo>
                    <a:pt x="10847" y="7218"/>
                  </a:lnTo>
                  <a:lnTo>
                    <a:pt x="10876" y="7193"/>
                  </a:lnTo>
                  <a:lnTo>
                    <a:pt x="10903" y="7167"/>
                  </a:lnTo>
                  <a:lnTo>
                    <a:pt x="10929" y="7140"/>
                  </a:lnTo>
                  <a:lnTo>
                    <a:pt x="10955" y="7114"/>
                  </a:lnTo>
                  <a:lnTo>
                    <a:pt x="10979" y="7086"/>
                  </a:lnTo>
                  <a:lnTo>
                    <a:pt x="11001" y="7059"/>
                  </a:lnTo>
                  <a:lnTo>
                    <a:pt x="11022" y="7031"/>
                  </a:lnTo>
                  <a:lnTo>
                    <a:pt x="11043" y="7003"/>
                  </a:lnTo>
                  <a:lnTo>
                    <a:pt x="11061" y="6977"/>
                  </a:lnTo>
                  <a:lnTo>
                    <a:pt x="11078" y="6950"/>
                  </a:lnTo>
                  <a:lnTo>
                    <a:pt x="11094" y="6924"/>
                  </a:lnTo>
                  <a:lnTo>
                    <a:pt x="11109" y="6899"/>
                  </a:lnTo>
                  <a:lnTo>
                    <a:pt x="11122" y="6877"/>
                  </a:lnTo>
                  <a:lnTo>
                    <a:pt x="11135" y="6855"/>
                  </a:lnTo>
                  <a:lnTo>
                    <a:pt x="11145" y="6835"/>
                  </a:lnTo>
                  <a:lnTo>
                    <a:pt x="11154" y="6817"/>
                  </a:lnTo>
                  <a:lnTo>
                    <a:pt x="11162" y="6801"/>
                  </a:lnTo>
                  <a:lnTo>
                    <a:pt x="11169" y="6788"/>
                  </a:lnTo>
                  <a:lnTo>
                    <a:pt x="11174" y="6777"/>
                  </a:lnTo>
                  <a:lnTo>
                    <a:pt x="11177" y="6769"/>
                  </a:lnTo>
                  <a:lnTo>
                    <a:pt x="11179" y="6764"/>
                  </a:lnTo>
                  <a:lnTo>
                    <a:pt x="11180" y="6762"/>
                  </a:lnTo>
                  <a:lnTo>
                    <a:pt x="11336" y="6793"/>
                  </a:lnTo>
                  <a:lnTo>
                    <a:pt x="11336" y="6794"/>
                  </a:lnTo>
                  <a:lnTo>
                    <a:pt x="11335" y="6796"/>
                  </a:lnTo>
                  <a:lnTo>
                    <a:pt x="11334" y="6799"/>
                  </a:lnTo>
                  <a:lnTo>
                    <a:pt x="11333" y="6804"/>
                  </a:lnTo>
                  <a:lnTo>
                    <a:pt x="11332" y="6810"/>
                  </a:lnTo>
                  <a:lnTo>
                    <a:pt x="11330" y="6816"/>
                  </a:lnTo>
                  <a:lnTo>
                    <a:pt x="11327" y="6824"/>
                  </a:lnTo>
                  <a:lnTo>
                    <a:pt x="11324" y="6833"/>
                  </a:lnTo>
                  <a:lnTo>
                    <a:pt x="11317" y="6855"/>
                  </a:lnTo>
                  <a:lnTo>
                    <a:pt x="11308" y="6880"/>
                  </a:lnTo>
                  <a:lnTo>
                    <a:pt x="11298" y="6908"/>
                  </a:lnTo>
                  <a:lnTo>
                    <a:pt x="11286" y="6939"/>
                  </a:lnTo>
                  <a:lnTo>
                    <a:pt x="11272" y="6973"/>
                  </a:lnTo>
                  <a:lnTo>
                    <a:pt x="11256" y="7011"/>
                  </a:lnTo>
                  <a:lnTo>
                    <a:pt x="11239" y="7049"/>
                  </a:lnTo>
                  <a:lnTo>
                    <a:pt x="11219" y="7089"/>
                  </a:lnTo>
                  <a:lnTo>
                    <a:pt x="11198" y="7131"/>
                  </a:lnTo>
                  <a:lnTo>
                    <a:pt x="11175" y="7173"/>
                  </a:lnTo>
                  <a:lnTo>
                    <a:pt x="11149" y="7218"/>
                  </a:lnTo>
                  <a:lnTo>
                    <a:pt x="11122" y="7261"/>
                  </a:lnTo>
                  <a:lnTo>
                    <a:pt x="11092" y="7305"/>
                  </a:lnTo>
                  <a:lnTo>
                    <a:pt x="11061" y="7348"/>
                  </a:lnTo>
                  <a:lnTo>
                    <a:pt x="11027" y="7391"/>
                  </a:lnTo>
                  <a:lnTo>
                    <a:pt x="10991" y="7433"/>
                  </a:lnTo>
                  <a:lnTo>
                    <a:pt x="10953" y="7473"/>
                  </a:lnTo>
                  <a:lnTo>
                    <a:pt x="10912" y="7511"/>
                  </a:lnTo>
                  <a:lnTo>
                    <a:pt x="10869" y="7548"/>
                  </a:lnTo>
                  <a:lnTo>
                    <a:pt x="10824" y="7582"/>
                  </a:lnTo>
                  <a:lnTo>
                    <a:pt x="10776" y="7614"/>
                  </a:lnTo>
                  <a:lnTo>
                    <a:pt x="10726" y="7642"/>
                  </a:lnTo>
                  <a:lnTo>
                    <a:pt x="10673" y="7667"/>
                  </a:lnTo>
                  <a:lnTo>
                    <a:pt x="10617" y="7688"/>
                  </a:lnTo>
                  <a:lnTo>
                    <a:pt x="10590" y="7698"/>
                  </a:lnTo>
                  <a:lnTo>
                    <a:pt x="10560" y="7706"/>
                  </a:lnTo>
                  <a:lnTo>
                    <a:pt x="10530" y="7712"/>
                  </a:lnTo>
                  <a:lnTo>
                    <a:pt x="10500" y="7718"/>
                  </a:lnTo>
                  <a:lnTo>
                    <a:pt x="10469" y="7722"/>
                  </a:lnTo>
                  <a:lnTo>
                    <a:pt x="10437" y="7725"/>
                  </a:lnTo>
                  <a:lnTo>
                    <a:pt x="10404" y="7727"/>
                  </a:lnTo>
                  <a:lnTo>
                    <a:pt x="10371" y="7729"/>
                  </a:lnTo>
                  <a:lnTo>
                    <a:pt x="10324" y="7727"/>
                  </a:lnTo>
                  <a:lnTo>
                    <a:pt x="10277" y="7722"/>
                  </a:lnTo>
                  <a:lnTo>
                    <a:pt x="10230" y="7715"/>
                  </a:lnTo>
                  <a:lnTo>
                    <a:pt x="10184" y="7705"/>
                  </a:lnTo>
                  <a:lnTo>
                    <a:pt x="10136" y="7692"/>
                  </a:lnTo>
                  <a:lnTo>
                    <a:pt x="10090" y="7676"/>
                  </a:lnTo>
                  <a:lnTo>
                    <a:pt x="10042" y="7656"/>
                  </a:lnTo>
                  <a:lnTo>
                    <a:pt x="9996" y="7635"/>
                  </a:lnTo>
                  <a:lnTo>
                    <a:pt x="9943" y="7610"/>
                  </a:lnTo>
                  <a:lnTo>
                    <a:pt x="9889" y="7581"/>
                  </a:lnTo>
                  <a:lnTo>
                    <a:pt x="9833" y="7549"/>
                  </a:lnTo>
                  <a:lnTo>
                    <a:pt x="9778" y="7515"/>
                  </a:lnTo>
                  <a:lnTo>
                    <a:pt x="9721" y="7478"/>
                  </a:lnTo>
                  <a:lnTo>
                    <a:pt x="9666" y="7439"/>
                  </a:lnTo>
                  <a:lnTo>
                    <a:pt x="9611" y="7398"/>
                  </a:lnTo>
                  <a:lnTo>
                    <a:pt x="9556" y="7355"/>
                  </a:lnTo>
                  <a:lnTo>
                    <a:pt x="9503" y="7310"/>
                  </a:lnTo>
                  <a:lnTo>
                    <a:pt x="9450" y="7264"/>
                  </a:lnTo>
                  <a:lnTo>
                    <a:pt x="9400" y="7218"/>
                  </a:lnTo>
                  <a:lnTo>
                    <a:pt x="9352" y="7170"/>
                  </a:lnTo>
                  <a:lnTo>
                    <a:pt x="9305" y="7123"/>
                  </a:lnTo>
                  <a:lnTo>
                    <a:pt x="9263" y="7075"/>
                  </a:lnTo>
                  <a:lnTo>
                    <a:pt x="9223" y="7028"/>
                  </a:lnTo>
                  <a:lnTo>
                    <a:pt x="9186" y="6981"/>
                  </a:lnTo>
                  <a:lnTo>
                    <a:pt x="9136" y="6968"/>
                  </a:lnTo>
                  <a:lnTo>
                    <a:pt x="9086" y="6953"/>
                  </a:lnTo>
                  <a:lnTo>
                    <a:pt x="9038" y="6936"/>
                  </a:lnTo>
                  <a:lnTo>
                    <a:pt x="8989" y="6918"/>
                  </a:lnTo>
                  <a:lnTo>
                    <a:pt x="8941" y="6898"/>
                  </a:lnTo>
                  <a:lnTo>
                    <a:pt x="8894" y="6877"/>
                  </a:lnTo>
                  <a:lnTo>
                    <a:pt x="8847" y="6854"/>
                  </a:lnTo>
                  <a:lnTo>
                    <a:pt x="8802" y="6830"/>
                  </a:lnTo>
                  <a:lnTo>
                    <a:pt x="8756" y="6807"/>
                  </a:lnTo>
                  <a:lnTo>
                    <a:pt x="8713" y="6781"/>
                  </a:lnTo>
                  <a:lnTo>
                    <a:pt x="8669" y="6755"/>
                  </a:lnTo>
                  <a:lnTo>
                    <a:pt x="8627" y="6728"/>
                  </a:lnTo>
                  <a:lnTo>
                    <a:pt x="8587" y="6703"/>
                  </a:lnTo>
                  <a:lnTo>
                    <a:pt x="8548" y="6676"/>
                  </a:lnTo>
                  <a:lnTo>
                    <a:pt x="8509" y="6649"/>
                  </a:lnTo>
                  <a:lnTo>
                    <a:pt x="8473" y="6622"/>
                  </a:lnTo>
                  <a:lnTo>
                    <a:pt x="8438" y="6596"/>
                  </a:lnTo>
                  <a:lnTo>
                    <a:pt x="8404" y="6571"/>
                  </a:lnTo>
                  <a:lnTo>
                    <a:pt x="8373" y="6546"/>
                  </a:lnTo>
                  <a:lnTo>
                    <a:pt x="8343" y="6522"/>
                  </a:lnTo>
                  <a:lnTo>
                    <a:pt x="8315" y="6499"/>
                  </a:lnTo>
                  <a:lnTo>
                    <a:pt x="8290" y="6477"/>
                  </a:lnTo>
                  <a:lnTo>
                    <a:pt x="8266" y="6456"/>
                  </a:lnTo>
                  <a:lnTo>
                    <a:pt x="8244" y="6438"/>
                  </a:lnTo>
                  <a:lnTo>
                    <a:pt x="8225" y="6420"/>
                  </a:lnTo>
                  <a:lnTo>
                    <a:pt x="8207" y="6404"/>
                  </a:lnTo>
                  <a:lnTo>
                    <a:pt x="8193" y="6390"/>
                  </a:lnTo>
                  <a:lnTo>
                    <a:pt x="8180" y="6379"/>
                  </a:lnTo>
                  <a:lnTo>
                    <a:pt x="8170" y="6370"/>
                  </a:lnTo>
                  <a:lnTo>
                    <a:pt x="8164" y="6363"/>
                  </a:lnTo>
                  <a:lnTo>
                    <a:pt x="8158" y="6359"/>
                  </a:lnTo>
                  <a:lnTo>
                    <a:pt x="8157" y="6358"/>
                  </a:lnTo>
                  <a:lnTo>
                    <a:pt x="8157" y="6360"/>
                  </a:lnTo>
                  <a:lnTo>
                    <a:pt x="8159" y="6365"/>
                  </a:lnTo>
                  <a:lnTo>
                    <a:pt x="8162" y="6374"/>
                  </a:lnTo>
                  <a:lnTo>
                    <a:pt x="8166" y="6385"/>
                  </a:lnTo>
                  <a:lnTo>
                    <a:pt x="8171" y="6401"/>
                  </a:lnTo>
                  <a:lnTo>
                    <a:pt x="8177" y="6420"/>
                  </a:lnTo>
                  <a:lnTo>
                    <a:pt x="8185" y="6442"/>
                  </a:lnTo>
                  <a:lnTo>
                    <a:pt x="8197" y="6467"/>
                  </a:lnTo>
                  <a:lnTo>
                    <a:pt x="8209" y="6495"/>
                  </a:lnTo>
                  <a:lnTo>
                    <a:pt x="8225" y="6524"/>
                  </a:lnTo>
                  <a:lnTo>
                    <a:pt x="8242" y="6558"/>
                  </a:lnTo>
                  <a:lnTo>
                    <a:pt x="8263" y="6594"/>
                  </a:lnTo>
                  <a:lnTo>
                    <a:pt x="8285" y="6633"/>
                  </a:lnTo>
                  <a:lnTo>
                    <a:pt x="8312" y="6674"/>
                  </a:lnTo>
                  <a:lnTo>
                    <a:pt x="8342" y="6717"/>
                  </a:lnTo>
                  <a:lnTo>
                    <a:pt x="8375" y="6762"/>
                  </a:lnTo>
                  <a:lnTo>
                    <a:pt x="8424" y="6820"/>
                  </a:lnTo>
                  <a:lnTo>
                    <a:pt x="8473" y="6876"/>
                  </a:lnTo>
                  <a:lnTo>
                    <a:pt x="8526" y="6930"/>
                  </a:lnTo>
                  <a:lnTo>
                    <a:pt x="8579" y="6982"/>
                  </a:lnTo>
                  <a:lnTo>
                    <a:pt x="8630" y="7031"/>
                  </a:lnTo>
                  <a:lnTo>
                    <a:pt x="8682" y="7078"/>
                  </a:lnTo>
                  <a:lnTo>
                    <a:pt x="8732" y="7121"/>
                  </a:lnTo>
                  <a:lnTo>
                    <a:pt x="8781" y="7160"/>
                  </a:lnTo>
                  <a:lnTo>
                    <a:pt x="8826" y="7196"/>
                  </a:lnTo>
                  <a:lnTo>
                    <a:pt x="8847" y="7212"/>
                  </a:lnTo>
                  <a:lnTo>
                    <a:pt x="8868" y="7228"/>
                  </a:lnTo>
                  <a:lnTo>
                    <a:pt x="8886" y="7243"/>
                  </a:lnTo>
                  <a:lnTo>
                    <a:pt x="8905" y="7257"/>
                  </a:lnTo>
                  <a:lnTo>
                    <a:pt x="8921" y="7269"/>
                  </a:lnTo>
                  <a:lnTo>
                    <a:pt x="8937" y="7279"/>
                  </a:lnTo>
                  <a:lnTo>
                    <a:pt x="8950" y="7290"/>
                  </a:lnTo>
                  <a:lnTo>
                    <a:pt x="8963" y="7299"/>
                  </a:lnTo>
                  <a:lnTo>
                    <a:pt x="8973" y="7306"/>
                  </a:lnTo>
                  <a:lnTo>
                    <a:pt x="8982" y="7312"/>
                  </a:lnTo>
                  <a:lnTo>
                    <a:pt x="8989" y="7318"/>
                  </a:lnTo>
                  <a:lnTo>
                    <a:pt x="8995" y="7321"/>
                  </a:lnTo>
                  <a:lnTo>
                    <a:pt x="8998" y="7323"/>
                  </a:lnTo>
                  <a:lnTo>
                    <a:pt x="8999" y="7324"/>
                  </a:lnTo>
                  <a:lnTo>
                    <a:pt x="8999" y="7325"/>
                  </a:lnTo>
                  <a:lnTo>
                    <a:pt x="8997" y="7329"/>
                  </a:lnTo>
                  <a:lnTo>
                    <a:pt x="8995" y="7334"/>
                  </a:lnTo>
                  <a:lnTo>
                    <a:pt x="8992" y="7342"/>
                  </a:lnTo>
                  <a:lnTo>
                    <a:pt x="8987" y="7353"/>
                  </a:lnTo>
                  <a:lnTo>
                    <a:pt x="8983" y="7365"/>
                  </a:lnTo>
                  <a:lnTo>
                    <a:pt x="8978" y="7379"/>
                  </a:lnTo>
                  <a:lnTo>
                    <a:pt x="8971" y="7396"/>
                  </a:lnTo>
                  <a:lnTo>
                    <a:pt x="8965" y="7413"/>
                  </a:lnTo>
                  <a:lnTo>
                    <a:pt x="8956" y="7434"/>
                  </a:lnTo>
                  <a:lnTo>
                    <a:pt x="8948" y="7456"/>
                  </a:lnTo>
                  <a:lnTo>
                    <a:pt x="8939" y="7479"/>
                  </a:lnTo>
                  <a:lnTo>
                    <a:pt x="8930" y="7504"/>
                  </a:lnTo>
                  <a:lnTo>
                    <a:pt x="8918" y="7531"/>
                  </a:lnTo>
                  <a:lnTo>
                    <a:pt x="8908" y="7559"/>
                  </a:lnTo>
                  <a:lnTo>
                    <a:pt x="8896" y="7588"/>
                  </a:lnTo>
                  <a:lnTo>
                    <a:pt x="8884" y="7619"/>
                  </a:lnTo>
                  <a:lnTo>
                    <a:pt x="8871" y="7652"/>
                  </a:lnTo>
                  <a:lnTo>
                    <a:pt x="8857" y="7685"/>
                  </a:lnTo>
                  <a:lnTo>
                    <a:pt x="8844" y="7720"/>
                  </a:lnTo>
                  <a:lnTo>
                    <a:pt x="8829" y="7756"/>
                  </a:lnTo>
                  <a:lnTo>
                    <a:pt x="8815" y="7792"/>
                  </a:lnTo>
                  <a:lnTo>
                    <a:pt x="8783" y="7870"/>
                  </a:lnTo>
                  <a:lnTo>
                    <a:pt x="8751" y="7949"/>
                  </a:lnTo>
                  <a:lnTo>
                    <a:pt x="8717" y="8032"/>
                  </a:lnTo>
                  <a:lnTo>
                    <a:pt x="8681" y="8117"/>
                  </a:lnTo>
                  <a:lnTo>
                    <a:pt x="8645" y="8204"/>
                  </a:lnTo>
                  <a:lnTo>
                    <a:pt x="8606" y="8292"/>
                  </a:lnTo>
                  <a:lnTo>
                    <a:pt x="8568" y="8381"/>
                  </a:lnTo>
                  <a:lnTo>
                    <a:pt x="8489" y="8559"/>
                  </a:lnTo>
                  <a:lnTo>
                    <a:pt x="8449" y="8647"/>
                  </a:lnTo>
                  <a:lnTo>
                    <a:pt x="8408" y="8734"/>
                  </a:lnTo>
                  <a:lnTo>
                    <a:pt x="8368" y="8818"/>
                  </a:lnTo>
                  <a:lnTo>
                    <a:pt x="8328" y="8901"/>
                  </a:lnTo>
                  <a:lnTo>
                    <a:pt x="8289" y="8981"/>
                  </a:lnTo>
                  <a:lnTo>
                    <a:pt x="8249" y="9057"/>
                  </a:lnTo>
                  <a:lnTo>
                    <a:pt x="8230" y="9093"/>
                  </a:lnTo>
                  <a:lnTo>
                    <a:pt x="8210" y="9129"/>
                  </a:lnTo>
                  <a:lnTo>
                    <a:pt x="8191" y="9163"/>
                  </a:lnTo>
                  <a:lnTo>
                    <a:pt x="8173" y="9196"/>
                  </a:lnTo>
                  <a:lnTo>
                    <a:pt x="8154" y="9228"/>
                  </a:lnTo>
                  <a:lnTo>
                    <a:pt x="8136" y="9259"/>
                  </a:lnTo>
                  <a:lnTo>
                    <a:pt x="8117" y="9288"/>
                  </a:lnTo>
                  <a:lnTo>
                    <a:pt x="8100" y="9316"/>
                  </a:lnTo>
                  <a:lnTo>
                    <a:pt x="8082" y="9343"/>
                  </a:lnTo>
                  <a:lnTo>
                    <a:pt x="8066" y="9367"/>
                  </a:lnTo>
                  <a:lnTo>
                    <a:pt x="8049" y="9390"/>
                  </a:lnTo>
                  <a:lnTo>
                    <a:pt x="8032" y="9412"/>
                  </a:lnTo>
                  <a:lnTo>
                    <a:pt x="7999" y="9452"/>
                  </a:lnTo>
                  <a:lnTo>
                    <a:pt x="7966" y="9492"/>
                  </a:lnTo>
                  <a:lnTo>
                    <a:pt x="7896" y="9571"/>
                  </a:lnTo>
                  <a:lnTo>
                    <a:pt x="7822" y="9647"/>
                  </a:lnTo>
                  <a:lnTo>
                    <a:pt x="7744" y="9723"/>
                  </a:lnTo>
                  <a:lnTo>
                    <a:pt x="7664" y="9797"/>
                  </a:lnTo>
                  <a:lnTo>
                    <a:pt x="7581" y="9869"/>
                  </a:lnTo>
                  <a:lnTo>
                    <a:pt x="7497" y="9941"/>
                  </a:lnTo>
                  <a:lnTo>
                    <a:pt x="7409" y="10011"/>
                  </a:lnTo>
                  <a:lnTo>
                    <a:pt x="7321" y="10081"/>
                  </a:lnTo>
                  <a:lnTo>
                    <a:pt x="7231" y="10150"/>
                  </a:lnTo>
                  <a:lnTo>
                    <a:pt x="7051" y="10288"/>
                  </a:lnTo>
                  <a:lnTo>
                    <a:pt x="6870" y="10425"/>
                  </a:lnTo>
                  <a:lnTo>
                    <a:pt x="6781" y="10494"/>
                  </a:lnTo>
                  <a:lnTo>
                    <a:pt x="6693" y="10564"/>
                  </a:lnTo>
                  <a:lnTo>
                    <a:pt x="6658" y="10592"/>
                  </a:lnTo>
                  <a:lnTo>
                    <a:pt x="6625" y="10618"/>
                  </a:lnTo>
                  <a:lnTo>
                    <a:pt x="6593" y="10643"/>
                  </a:lnTo>
                  <a:lnTo>
                    <a:pt x="6564" y="10664"/>
                  </a:lnTo>
                  <a:lnTo>
                    <a:pt x="6534" y="10684"/>
                  </a:lnTo>
                  <a:lnTo>
                    <a:pt x="6506" y="10701"/>
                  </a:lnTo>
                  <a:lnTo>
                    <a:pt x="6478" y="10718"/>
                  </a:lnTo>
                  <a:lnTo>
                    <a:pt x="6451" y="10732"/>
                  </a:lnTo>
                  <a:lnTo>
                    <a:pt x="6425" y="10744"/>
                  </a:lnTo>
                  <a:lnTo>
                    <a:pt x="6400" y="10755"/>
                  </a:lnTo>
                  <a:lnTo>
                    <a:pt x="6376" y="10763"/>
                  </a:lnTo>
                  <a:lnTo>
                    <a:pt x="6351" y="10770"/>
                  </a:lnTo>
                  <a:lnTo>
                    <a:pt x="6327" y="10775"/>
                  </a:lnTo>
                  <a:lnTo>
                    <a:pt x="6303" y="10779"/>
                  </a:lnTo>
                  <a:lnTo>
                    <a:pt x="6281" y="10782"/>
                  </a:lnTo>
                  <a:lnTo>
                    <a:pt x="6257" y="10783"/>
                  </a:lnTo>
                  <a:lnTo>
                    <a:pt x="6239" y="10782"/>
                  </a:lnTo>
                  <a:lnTo>
                    <a:pt x="6222" y="10781"/>
                  </a:lnTo>
                  <a:lnTo>
                    <a:pt x="6204" y="10777"/>
                  </a:lnTo>
                  <a:lnTo>
                    <a:pt x="6188" y="10773"/>
                  </a:lnTo>
                  <a:lnTo>
                    <a:pt x="6170" y="10769"/>
                  </a:lnTo>
                  <a:lnTo>
                    <a:pt x="6154" y="10763"/>
                  </a:lnTo>
                  <a:lnTo>
                    <a:pt x="6136" y="10756"/>
                  </a:lnTo>
                  <a:lnTo>
                    <a:pt x="6119" y="10747"/>
                  </a:lnTo>
                  <a:lnTo>
                    <a:pt x="6101" y="10737"/>
                  </a:lnTo>
                  <a:lnTo>
                    <a:pt x="6083" y="10727"/>
                  </a:lnTo>
                  <a:lnTo>
                    <a:pt x="6066" y="10715"/>
                  </a:lnTo>
                  <a:lnTo>
                    <a:pt x="6047" y="10702"/>
                  </a:lnTo>
                  <a:lnTo>
                    <a:pt x="6029" y="10688"/>
                  </a:lnTo>
                  <a:lnTo>
                    <a:pt x="6010" y="10672"/>
                  </a:lnTo>
                  <a:lnTo>
                    <a:pt x="5992" y="10656"/>
                  </a:lnTo>
                  <a:lnTo>
                    <a:pt x="5972" y="10638"/>
                  </a:lnTo>
                  <a:lnTo>
                    <a:pt x="5951" y="10620"/>
                  </a:lnTo>
                  <a:lnTo>
                    <a:pt x="5932" y="10599"/>
                  </a:lnTo>
                  <a:lnTo>
                    <a:pt x="5910" y="10578"/>
                  </a:lnTo>
                  <a:lnTo>
                    <a:pt x="5888" y="10556"/>
                  </a:lnTo>
                  <a:lnTo>
                    <a:pt x="5867" y="10532"/>
                  </a:lnTo>
                  <a:lnTo>
                    <a:pt x="5844" y="10508"/>
                  </a:lnTo>
                  <a:lnTo>
                    <a:pt x="5820" y="10481"/>
                  </a:lnTo>
                  <a:lnTo>
                    <a:pt x="5795" y="10454"/>
                  </a:lnTo>
                  <a:lnTo>
                    <a:pt x="5771" y="10425"/>
                  </a:lnTo>
                  <a:lnTo>
                    <a:pt x="5745" y="10395"/>
                  </a:lnTo>
                  <a:lnTo>
                    <a:pt x="5718" y="10364"/>
                  </a:lnTo>
                  <a:lnTo>
                    <a:pt x="5690" y="10332"/>
                  </a:lnTo>
                  <a:lnTo>
                    <a:pt x="5662" y="10298"/>
                  </a:lnTo>
                  <a:lnTo>
                    <a:pt x="5632" y="10263"/>
                  </a:lnTo>
                  <a:lnTo>
                    <a:pt x="5602" y="10227"/>
                  </a:lnTo>
                  <a:lnTo>
                    <a:pt x="5570" y="10190"/>
                  </a:lnTo>
                  <a:lnTo>
                    <a:pt x="5570" y="10190"/>
                  </a:lnTo>
                  <a:close/>
                  <a:moveTo>
                    <a:pt x="9965" y="3553"/>
                  </a:moveTo>
                  <a:lnTo>
                    <a:pt x="10041" y="3496"/>
                  </a:lnTo>
                  <a:lnTo>
                    <a:pt x="10117" y="3444"/>
                  </a:lnTo>
                  <a:lnTo>
                    <a:pt x="10190" y="3394"/>
                  </a:lnTo>
                  <a:lnTo>
                    <a:pt x="10262" y="3348"/>
                  </a:lnTo>
                  <a:lnTo>
                    <a:pt x="10333" y="3305"/>
                  </a:lnTo>
                  <a:lnTo>
                    <a:pt x="10400" y="3267"/>
                  </a:lnTo>
                  <a:lnTo>
                    <a:pt x="10432" y="3250"/>
                  </a:lnTo>
                  <a:lnTo>
                    <a:pt x="10464" y="3233"/>
                  </a:lnTo>
                  <a:lnTo>
                    <a:pt x="10494" y="3217"/>
                  </a:lnTo>
                  <a:lnTo>
                    <a:pt x="10522" y="3201"/>
                  </a:lnTo>
                  <a:lnTo>
                    <a:pt x="10550" y="3188"/>
                  </a:lnTo>
                  <a:lnTo>
                    <a:pt x="10577" y="3175"/>
                  </a:lnTo>
                  <a:lnTo>
                    <a:pt x="10602" y="3162"/>
                  </a:lnTo>
                  <a:lnTo>
                    <a:pt x="10626" y="3151"/>
                  </a:lnTo>
                  <a:lnTo>
                    <a:pt x="10648" y="3141"/>
                  </a:lnTo>
                  <a:lnTo>
                    <a:pt x="10669" y="3130"/>
                  </a:lnTo>
                  <a:lnTo>
                    <a:pt x="10689" y="3122"/>
                  </a:lnTo>
                  <a:lnTo>
                    <a:pt x="10706" y="3114"/>
                  </a:lnTo>
                  <a:lnTo>
                    <a:pt x="10722" y="3108"/>
                  </a:lnTo>
                  <a:lnTo>
                    <a:pt x="10735" y="3102"/>
                  </a:lnTo>
                  <a:lnTo>
                    <a:pt x="10747" y="3096"/>
                  </a:lnTo>
                  <a:lnTo>
                    <a:pt x="10757" y="3092"/>
                  </a:lnTo>
                  <a:lnTo>
                    <a:pt x="10765" y="3089"/>
                  </a:lnTo>
                  <a:lnTo>
                    <a:pt x="10771" y="3087"/>
                  </a:lnTo>
                  <a:lnTo>
                    <a:pt x="10774" y="3085"/>
                  </a:lnTo>
                  <a:lnTo>
                    <a:pt x="10775" y="3085"/>
                  </a:lnTo>
                  <a:lnTo>
                    <a:pt x="10774" y="3085"/>
                  </a:lnTo>
                  <a:lnTo>
                    <a:pt x="10770" y="3085"/>
                  </a:lnTo>
                  <a:lnTo>
                    <a:pt x="10763" y="3085"/>
                  </a:lnTo>
                  <a:lnTo>
                    <a:pt x="10754" y="3086"/>
                  </a:lnTo>
                  <a:lnTo>
                    <a:pt x="10742" y="3087"/>
                  </a:lnTo>
                  <a:lnTo>
                    <a:pt x="10729" y="3088"/>
                  </a:lnTo>
                  <a:lnTo>
                    <a:pt x="10714" y="3090"/>
                  </a:lnTo>
                  <a:lnTo>
                    <a:pt x="10697" y="3093"/>
                  </a:lnTo>
                  <a:lnTo>
                    <a:pt x="10679" y="3096"/>
                  </a:lnTo>
                  <a:lnTo>
                    <a:pt x="10660" y="3101"/>
                  </a:lnTo>
                  <a:lnTo>
                    <a:pt x="10639" y="3106"/>
                  </a:lnTo>
                  <a:lnTo>
                    <a:pt x="10617" y="3112"/>
                  </a:lnTo>
                  <a:lnTo>
                    <a:pt x="10595" y="3119"/>
                  </a:lnTo>
                  <a:lnTo>
                    <a:pt x="10572" y="3127"/>
                  </a:lnTo>
                  <a:lnTo>
                    <a:pt x="10549" y="3137"/>
                  </a:lnTo>
                  <a:lnTo>
                    <a:pt x="10526" y="3148"/>
                  </a:lnTo>
                  <a:lnTo>
                    <a:pt x="10504" y="3154"/>
                  </a:lnTo>
                  <a:lnTo>
                    <a:pt x="10483" y="3159"/>
                  </a:lnTo>
                  <a:lnTo>
                    <a:pt x="10466" y="3165"/>
                  </a:lnTo>
                  <a:lnTo>
                    <a:pt x="10449" y="3171"/>
                  </a:lnTo>
                  <a:lnTo>
                    <a:pt x="10435" y="3176"/>
                  </a:lnTo>
                  <a:lnTo>
                    <a:pt x="10422" y="3181"/>
                  </a:lnTo>
                  <a:lnTo>
                    <a:pt x="10411" y="3186"/>
                  </a:lnTo>
                  <a:lnTo>
                    <a:pt x="10402" y="3190"/>
                  </a:lnTo>
                  <a:lnTo>
                    <a:pt x="10393" y="3194"/>
                  </a:lnTo>
                  <a:lnTo>
                    <a:pt x="10387" y="3198"/>
                  </a:lnTo>
                  <a:lnTo>
                    <a:pt x="10382" y="3201"/>
                  </a:lnTo>
                  <a:lnTo>
                    <a:pt x="10378" y="3205"/>
                  </a:lnTo>
                  <a:lnTo>
                    <a:pt x="10375" y="3207"/>
                  </a:lnTo>
                  <a:lnTo>
                    <a:pt x="10373" y="3209"/>
                  </a:lnTo>
                  <a:lnTo>
                    <a:pt x="10371" y="3210"/>
                  </a:lnTo>
                  <a:lnTo>
                    <a:pt x="10371" y="3208"/>
                  </a:lnTo>
                  <a:lnTo>
                    <a:pt x="10371" y="3202"/>
                  </a:lnTo>
                  <a:lnTo>
                    <a:pt x="10370" y="3194"/>
                  </a:lnTo>
                  <a:lnTo>
                    <a:pt x="10369" y="3184"/>
                  </a:lnTo>
                  <a:lnTo>
                    <a:pt x="10367" y="3170"/>
                  </a:lnTo>
                  <a:lnTo>
                    <a:pt x="10365" y="3154"/>
                  </a:lnTo>
                  <a:lnTo>
                    <a:pt x="10360" y="3136"/>
                  </a:lnTo>
                  <a:lnTo>
                    <a:pt x="10355" y="3116"/>
                  </a:lnTo>
                  <a:lnTo>
                    <a:pt x="10348" y="3095"/>
                  </a:lnTo>
                  <a:lnTo>
                    <a:pt x="10340" y="3073"/>
                  </a:lnTo>
                  <a:lnTo>
                    <a:pt x="10330" y="3050"/>
                  </a:lnTo>
                  <a:lnTo>
                    <a:pt x="10318" y="3026"/>
                  </a:lnTo>
                  <a:lnTo>
                    <a:pt x="10304" y="3002"/>
                  </a:lnTo>
                  <a:lnTo>
                    <a:pt x="10287" y="2977"/>
                  </a:lnTo>
                  <a:lnTo>
                    <a:pt x="10267" y="2953"/>
                  </a:lnTo>
                  <a:lnTo>
                    <a:pt x="10246" y="2930"/>
                  </a:lnTo>
                  <a:lnTo>
                    <a:pt x="10228" y="2907"/>
                  </a:lnTo>
                  <a:lnTo>
                    <a:pt x="10210" y="2887"/>
                  </a:lnTo>
                  <a:lnTo>
                    <a:pt x="10191" y="2869"/>
                  </a:lnTo>
                  <a:lnTo>
                    <a:pt x="10172" y="2852"/>
                  </a:lnTo>
                  <a:lnTo>
                    <a:pt x="10154" y="2838"/>
                  </a:lnTo>
                  <a:lnTo>
                    <a:pt x="10135" y="2825"/>
                  </a:lnTo>
                  <a:lnTo>
                    <a:pt x="10118" y="2814"/>
                  </a:lnTo>
                  <a:lnTo>
                    <a:pt x="10101" y="2805"/>
                  </a:lnTo>
                  <a:lnTo>
                    <a:pt x="10086" y="2797"/>
                  </a:lnTo>
                  <a:lnTo>
                    <a:pt x="10071" y="2789"/>
                  </a:lnTo>
                  <a:lnTo>
                    <a:pt x="10059" y="2784"/>
                  </a:lnTo>
                  <a:lnTo>
                    <a:pt x="10048" y="2780"/>
                  </a:lnTo>
                  <a:lnTo>
                    <a:pt x="10039" y="2777"/>
                  </a:lnTo>
                  <a:lnTo>
                    <a:pt x="10032" y="2775"/>
                  </a:lnTo>
                  <a:lnTo>
                    <a:pt x="10028" y="2773"/>
                  </a:lnTo>
                  <a:lnTo>
                    <a:pt x="10027" y="2773"/>
                  </a:lnTo>
                  <a:lnTo>
                    <a:pt x="10027" y="2772"/>
                  </a:lnTo>
                  <a:lnTo>
                    <a:pt x="10029" y="2768"/>
                  </a:lnTo>
                  <a:lnTo>
                    <a:pt x="10031" y="2765"/>
                  </a:lnTo>
                  <a:lnTo>
                    <a:pt x="10033" y="2762"/>
                  </a:lnTo>
                  <a:lnTo>
                    <a:pt x="10037" y="2758"/>
                  </a:lnTo>
                  <a:lnTo>
                    <a:pt x="10042" y="2753"/>
                  </a:lnTo>
                  <a:lnTo>
                    <a:pt x="10050" y="2749"/>
                  </a:lnTo>
                  <a:lnTo>
                    <a:pt x="10058" y="2744"/>
                  </a:lnTo>
                  <a:lnTo>
                    <a:pt x="10067" y="2739"/>
                  </a:lnTo>
                  <a:lnTo>
                    <a:pt x="10080" y="2734"/>
                  </a:lnTo>
                  <a:lnTo>
                    <a:pt x="10094" y="2729"/>
                  </a:lnTo>
                  <a:lnTo>
                    <a:pt x="10111" y="2722"/>
                  </a:lnTo>
                  <a:lnTo>
                    <a:pt x="10130" y="2717"/>
                  </a:lnTo>
                  <a:lnTo>
                    <a:pt x="10152" y="2711"/>
                  </a:lnTo>
                  <a:lnTo>
                    <a:pt x="10175" y="2705"/>
                  </a:lnTo>
                  <a:lnTo>
                    <a:pt x="10196" y="2700"/>
                  </a:lnTo>
                  <a:lnTo>
                    <a:pt x="10216" y="2694"/>
                  </a:lnTo>
                  <a:lnTo>
                    <a:pt x="10233" y="2688"/>
                  </a:lnTo>
                  <a:lnTo>
                    <a:pt x="10251" y="2683"/>
                  </a:lnTo>
                  <a:lnTo>
                    <a:pt x="10265" y="2678"/>
                  </a:lnTo>
                  <a:lnTo>
                    <a:pt x="10280" y="2673"/>
                  </a:lnTo>
                  <a:lnTo>
                    <a:pt x="10292" y="2668"/>
                  </a:lnTo>
                  <a:lnTo>
                    <a:pt x="10303" y="2664"/>
                  </a:lnTo>
                  <a:lnTo>
                    <a:pt x="10313" y="2660"/>
                  </a:lnTo>
                  <a:lnTo>
                    <a:pt x="10320" y="2657"/>
                  </a:lnTo>
                  <a:lnTo>
                    <a:pt x="10327" y="2653"/>
                  </a:lnTo>
                  <a:lnTo>
                    <a:pt x="10333" y="2651"/>
                  </a:lnTo>
                  <a:lnTo>
                    <a:pt x="10336" y="2649"/>
                  </a:lnTo>
                  <a:lnTo>
                    <a:pt x="10338" y="2648"/>
                  </a:lnTo>
                  <a:lnTo>
                    <a:pt x="10339" y="2648"/>
                  </a:lnTo>
                  <a:lnTo>
                    <a:pt x="10335" y="2648"/>
                  </a:lnTo>
                  <a:lnTo>
                    <a:pt x="10329" y="2648"/>
                  </a:lnTo>
                  <a:lnTo>
                    <a:pt x="10322" y="2648"/>
                  </a:lnTo>
                  <a:lnTo>
                    <a:pt x="10313" y="2649"/>
                  </a:lnTo>
                  <a:lnTo>
                    <a:pt x="10303" y="2649"/>
                  </a:lnTo>
                  <a:lnTo>
                    <a:pt x="10290" y="2650"/>
                  </a:lnTo>
                  <a:lnTo>
                    <a:pt x="10277" y="2651"/>
                  </a:lnTo>
                  <a:lnTo>
                    <a:pt x="10261" y="2652"/>
                  </a:lnTo>
                  <a:lnTo>
                    <a:pt x="10245" y="2653"/>
                  </a:lnTo>
                  <a:lnTo>
                    <a:pt x="10227" y="2656"/>
                  </a:lnTo>
                  <a:lnTo>
                    <a:pt x="10208" y="2659"/>
                  </a:lnTo>
                  <a:lnTo>
                    <a:pt x="10187" y="2662"/>
                  </a:lnTo>
                  <a:lnTo>
                    <a:pt x="10165" y="2665"/>
                  </a:lnTo>
                  <a:lnTo>
                    <a:pt x="10143" y="2669"/>
                  </a:lnTo>
                  <a:lnTo>
                    <a:pt x="10119" y="2674"/>
                  </a:lnTo>
                  <a:lnTo>
                    <a:pt x="10094" y="2679"/>
                  </a:lnTo>
                  <a:lnTo>
                    <a:pt x="10040" y="2693"/>
                  </a:lnTo>
                  <a:lnTo>
                    <a:pt x="9984" y="2709"/>
                  </a:lnTo>
                  <a:lnTo>
                    <a:pt x="9924" y="2730"/>
                  </a:lnTo>
                  <a:lnTo>
                    <a:pt x="9893" y="2741"/>
                  </a:lnTo>
                  <a:lnTo>
                    <a:pt x="9862" y="2754"/>
                  </a:lnTo>
                  <a:lnTo>
                    <a:pt x="9829" y="2768"/>
                  </a:lnTo>
                  <a:lnTo>
                    <a:pt x="9797" y="2782"/>
                  </a:lnTo>
                  <a:lnTo>
                    <a:pt x="9763" y="2799"/>
                  </a:lnTo>
                  <a:lnTo>
                    <a:pt x="9730" y="2816"/>
                  </a:lnTo>
                  <a:lnTo>
                    <a:pt x="9696" y="2835"/>
                  </a:lnTo>
                  <a:lnTo>
                    <a:pt x="9660" y="2854"/>
                  </a:lnTo>
                  <a:lnTo>
                    <a:pt x="9626" y="2876"/>
                  </a:lnTo>
                  <a:lnTo>
                    <a:pt x="9591" y="2899"/>
                  </a:lnTo>
                  <a:lnTo>
                    <a:pt x="9557" y="2920"/>
                  </a:lnTo>
                  <a:lnTo>
                    <a:pt x="9523" y="2942"/>
                  </a:lnTo>
                  <a:lnTo>
                    <a:pt x="9490" y="2966"/>
                  </a:lnTo>
                  <a:lnTo>
                    <a:pt x="9458" y="2990"/>
                  </a:lnTo>
                  <a:lnTo>
                    <a:pt x="9398" y="3043"/>
                  </a:lnTo>
                  <a:lnTo>
                    <a:pt x="9341" y="3097"/>
                  </a:lnTo>
                  <a:lnTo>
                    <a:pt x="9288" y="3154"/>
                  </a:lnTo>
                  <a:lnTo>
                    <a:pt x="9263" y="3182"/>
                  </a:lnTo>
                  <a:lnTo>
                    <a:pt x="9239" y="3211"/>
                  </a:lnTo>
                  <a:lnTo>
                    <a:pt x="9217" y="3240"/>
                  </a:lnTo>
                  <a:lnTo>
                    <a:pt x="9195" y="3267"/>
                  </a:lnTo>
                  <a:lnTo>
                    <a:pt x="9174" y="3295"/>
                  </a:lnTo>
                  <a:lnTo>
                    <a:pt x="9155" y="3323"/>
                  </a:lnTo>
                  <a:lnTo>
                    <a:pt x="9136" y="3350"/>
                  </a:lnTo>
                  <a:lnTo>
                    <a:pt x="9120" y="3376"/>
                  </a:lnTo>
                  <a:lnTo>
                    <a:pt x="9103" y="3400"/>
                  </a:lnTo>
                  <a:lnTo>
                    <a:pt x="9088" y="3424"/>
                  </a:lnTo>
                  <a:lnTo>
                    <a:pt x="9074" y="3447"/>
                  </a:lnTo>
                  <a:lnTo>
                    <a:pt x="9061" y="3468"/>
                  </a:lnTo>
                  <a:lnTo>
                    <a:pt x="9049" y="3489"/>
                  </a:lnTo>
                  <a:lnTo>
                    <a:pt x="9039" y="3507"/>
                  </a:lnTo>
                  <a:lnTo>
                    <a:pt x="9030" y="3524"/>
                  </a:lnTo>
                  <a:lnTo>
                    <a:pt x="9021" y="3539"/>
                  </a:lnTo>
                  <a:lnTo>
                    <a:pt x="9014" y="3552"/>
                  </a:lnTo>
                  <a:lnTo>
                    <a:pt x="9009" y="3563"/>
                  </a:lnTo>
                  <a:lnTo>
                    <a:pt x="9005" y="3572"/>
                  </a:lnTo>
                  <a:lnTo>
                    <a:pt x="9002" y="3578"/>
                  </a:lnTo>
                  <a:lnTo>
                    <a:pt x="9000" y="3583"/>
                  </a:lnTo>
                  <a:lnTo>
                    <a:pt x="8999" y="3584"/>
                  </a:lnTo>
                  <a:lnTo>
                    <a:pt x="9000" y="3583"/>
                  </a:lnTo>
                  <a:lnTo>
                    <a:pt x="9004" y="3578"/>
                  </a:lnTo>
                  <a:lnTo>
                    <a:pt x="9011" y="3571"/>
                  </a:lnTo>
                  <a:lnTo>
                    <a:pt x="9019" y="3563"/>
                  </a:lnTo>
                  <a:lnTo>
                    <a:pt x="9030" y="3553"/>
                  </a:lnTo>
                  <a:lnTo>
                    <a:pt x="9041" y="3541"/>
                  </a:lnTo>
                  <a:lnTo>
                    <a:pt x="9054" y="3528"/>
                  </a:lnTo>
                  <a:lnTo>
                    <a:pt x="9069" y="3514"/>
                  </a:lnTo>
                  <a:lnTo>
                    <a:pt x="9099" y="3484"/>
                  </a:lnTo>
                  <a:lnTo>
                    <a:pt x="9130" y="3453"/>
                  </a:lnTo>
                  <a:lnTo>
                    <a:pt x="9160" y="3423"/>
                  </a:lnTo>
                  <a:lnTo>
                    <a:pt x="9173" y="3410"/>
                  </a:lnTo>
                  <a:lnTo>
                    <a:pt x="9186" y="3397"/>
                  </a:lnTo>
                  <a:lnTo>
                    <a:pt x="9209" y="3376"/>
                  </a:lnTo>
                  <a:lnTo>
                    <a:pt x="9232" y="3356"/>
                  </a:lnTo>
                  <a:lnTo>
                    <a:pt x="9253" y="3339"/>
                  </a:lnTo>
                  <a:lnTo>
                    <a:pt x="9271" y="3327"/>
                  </a:lnTo>
                  <a:lnTo>
                    <a:pt x="9288" y="3317"/>
                  </a:lnTo>
                  <a:lnTo>
                    <a:pt x="9294" y="3313"/>
                  </a:lnTo>
                  <a:lnTo>
                    <a:pt x="9300" y="3310"/>
                  </a:lnTo>
                  <a:lnTo>
                    <a:pt x="9304" y="3307"/>
                  </a:lnTo>
                  <a:lnTo>
                    <a:pt x="9307" y="3304"/>
                  </a:lnTo>
                  <a:lnTo>
                    <a:pt x="9309" y="3303"/>
                  </a:lnTo>
                  <a:lnTo>
                    <a:pt x="9311" y="3303"/>
                  </a:lnTo>
                  <a:lnTo>
                    <a:pt x="9311" y="3310"/>
                  </a:lnTo>
                  <a:lnTo>
                    <a:pt x="9312" y="3318"/>
                  </a:lnTo>
                  <a:lnTo>
                    <a:pt x="9314" y="3327"/>
                  </a:lnTo>
                  <a:lnTo>
                    <a:pt x="9317" y="3337"/>
                  </a:lnTo>
                  <a:lnTo>
                    <a:pt x="9325" y="3360"/>
                  </a:lnTo>
                  <a:lnTo>
                    <a:pt x="9331" y="3372"/>
                  </a:lnTo>
                  <a:lnTo>
                    <a:pt x="9337" y="3385"/>
                  </a:lnTo>
                  <a:lnTo>
                    <a:pt x="9346" y="3398"/>
                  </a:lnTo>
                  <a:lnTo>
                    <a:pt x="9355" y="3412"/>
                  </a:lnTo>
                  <a:lnTo>
                    <a:pt x="9365" y="3426"/>
                  </a:lnTo>
                  <a:lnTo>
                    <a:pt x="9377" y="3439"/>
                  </a:lnTo>
                  <a:lnTo>
                    <a:pt x="9389" y="3453"/>
                  </a:lnTo>
                  <a:lnTo>
                    <a:pt x="9403" y="3465"/>
                  </a:lnTo>
                  <a:lnTo>
                    <a:pt x="9419" y="3478"/>
                  </a:lnTo>
                  <a:lnTo>
                    <a:pt x="9435" y="3490"/>
                  </a:lnTo>
                  <a:lnTo>
                    <a:pt x="9458" y="3513"/>
                  </a:lnTo>
                  <a:lnTo>
                    <a:pt x="9481" y="3532"/>
                  </a:lnTo>
                  <a:lnTo>
                    <a:pt x="9501" y="3551"/>
                  </a:lnTo>
                  <a:lnTo>
                    <a:pt x="9522" y="3567"/>
                  </a:lnTo>
                  <a:lnTo>
                    <a:pt x="9542" y="3582"/>
                  </a:lnTo>
                  <a:lnTo>
                    <a:pt x="9559" y="3594"/>
                  </a:lnTo>
                  <a:lnTo>
                    <a:pt x="9576" y="3605"/>
                  </a:lnTo>
                  <a:lnTo>
                    <a:pt x="9591" y="3615"/>
                  </a:lnTo>
                  <a:lnTo>
                    <a:pt x="9605" y="3623"/>
                  </a:lnTo>
                  <a:lnTo>
                    <a:pt x="9617" y="3630"/>
                  </a:lnTo>
                  <a:lnTo>
                    <a:pt x="9627" y="3635"/>
                  </a:lnTo>
                  <a:lnTo>
                    <a:pt x="9637" y="3639"/>
                  </a:lnTo>
                  <a:lnTo>
                    <a:pt x="9644" y="3642"/>
                  </a:lnTo>
                  <a:lnTo>
                    <a:pt x="9649" y="3644"/>
                  </a:lnTo>
                  <a:lnTo>
                    <a:pt x="9652" y="3646"/>
                  </a:lnTo>
                  <a:lnTo>
                    <a:pt x="9653" y="3646"/>
                  </a:lnTo>
                  <a:lnTo>
                    <a:pt x="9652" y="3647"/>
                  </a:lnTo>
                  <a:lnTo>
                    <a:pt x="9649" y="3651"/>
                  </a:lnTo>
                  <a:lnTo>
                    <a:pt x="9645" y="3656"/>
                  </a:lnTo>
                  <a:lnTo>
                    <a:pt x="9638" y="3663"/>
                  </a:lnTo>
                  <a:lnTo>
                    <a:pt x="9631" y="3671"/>
                  </a:lnTo>
                  <a:lnTo>
                    <a:pt x="9622" y="3680"/>
                  </a:lnTo>
                  <a:lnTo>
                    <a:pt x="9613" y="3692"/>
                  </a:lnTo>
                  <a:lnTo>
                    <a:pt x="9603" y="3704"/>
                  </a:lnTo>
                  <a:lnTo>
                    <a:pt x="9592" y="3719"/>
                  </a:lnTo>
                  <a:lnTo>
                    <a:pt x="9582" y="3733"/>
                  </a:lnTo>
                  <a:lnTo>
                    <a:pt x="9561" y="3764"/>
                  </a:lnTo>
                  <a:lnTo>
                    <a:pt x="9543" y="3798"/>
                  </a:lnTo>
                  <a:lnTo>
                    <a:pt x="9535" y="3815"/>
                  </a:lnTo>
                  <a:lnTo>
                    <a:pt x="9528" y="3833"/>
                  </a:lnTo>
                  <a:lnTo>
                    <a:pt x="9507" y="3869"/>
                  </a:lnTo>
                  <a:lnTo>
                    <a:pt x="9488" y="3907"/>
                  </a:lnTo>
                  <a:lnTo>
                    <a:pt x="9472" y="3943"/>
                  </a:lnTo>
                  <a:lnTo>
                    <a:pt x="9465" y="3961"/>
                  </a:lnTo>
                  <a:lnTo>
                    <a:pt x="9459" y="3977"/>
                  </a:lnTo>
                  <a:lnTo>
                    <a:pt x="9453" y="3993"/>
                  </a:lnTo>
                  <a:lnTo>
                    <a:pt x="9449" y="4007"/>
                  </a:lnTo>
                  <a:lnTo>
                    <a:pt x="9445" y="4019"/>
                  </a:lnTo>
                  <a:lnTo>
                    <a:pt x="9442" y="4031"/>
                  </a:lnTo>
                  <a:lnTo>
                    <a:pt x="9439" y="4039"/>
                  </a:lnTo>
                  <a:lnTo>
                    <a:pt x="9436" y="4046"/>
                  </a:lnTo>
                  <a:lnTo>
                    <a:pt x="9435" y="4050"/>
                  </a:lnTo>
                  <a:lnTo>
                    <a:pt x="9435" y="4051"/>
                  </a:lnTo>
                  <a:lnTo>
                    <a:pt x="9436" y="4050"/>
                  </a:lnTo>
                  <a:lnTo>
                    <a:pt x="9439" y="4048"/>
                  </a:lnTo>
                  <a:lnTo>
                    <a:pt x="9442" y="4044"/>
                  </a:lnTo>
                  <a:lnTo>
                    <a:pt x="9447" y="4039"/>
                  </a:lnTo>
                  <a:lnTo>
                    <a:pt x="9453" y="4032"/>
                  </a:lnTo>
                  <a:lnTo>
                    <a:pt x="9460" y="4024"/>
                  </a:lnTo>
                  <a:lnTo>
                    <a:pt x="9468" y="4014"/>
                  </a:lnTo>
                  <a:lnTo>
                    <a:pt x="9479" y="4004"/>
                  </a:lnTo>
                  <a:lnTo>
                    <a:pt x="9490" y="3993"/>
                  </a:lnTo>
                  <a:lnTo>
                    <a:pt x="9501" y="3979"/>
                  </a:lnTo>
                  <a:lnTo>
                    <a:pt x="9515" y="3966"/>
                  </a:lnTo>
                  <a:lnTo>
                    <a:pt x="9529" y="3951"/>
                  </a:lnTo>
                  <a:lnTo>
                    <a:pt x="9560" y="3919"/>
                  </a:lnTo>
                  <a:lnTo>
                    <a:pt x="9595" y="3884"/>
                  </a:lnTo>
                  <a:lnTo>
                    <a:pt x="9633" y="3846"/>
                  </a:lnTo>
                  <a:lnTo>
                    <a:pt x="9674" y="3806"/>
                  </a:lnTo>
                  <a:lnTo>
                    <a:pt x="9718" y="3765"/>
                  </a:lnTo>
                  <a:lnTo>
                    <a:pt x="9764" y="3723"/>
                  </a:lnTo>
                  <a:lnTo>
                    <a:pt x="9812" y="3679"/>
                  </a:lnTo>
                  <a:lnTo>
                    <a:pt x="9862" y="3637"/>
                  </a:lnTo>
                  <a:lnTo>
                    <a:pt x="9912" y="3594"/>
                  </a:lnTo>
                  <a:lnTo>
                    <a:pt x="9965" y="3553"/>
                  </a:lnTo>
                  <a:lnTo>
                    <a:pt x="9965" y="3553"/>
                  </a:lnTo>
                  <a:close/>
                  <a:moveTo>
                    <a:pt x="5828" y="2799"/>
                  </a:moveTo>
                  <a:lnTo>
                    <a:pt x="5843" y="2776"/>
                  </a:lnTo>
                  <a:lnTo>
                    <a:pt x="5857" y="2754"/>
                  </a:lnTo>
                  <a:lnTo>
                    <a:pt x="5871" y="2734"/>
                  </a:lnTo>
                  <a:lnTo>
                    <a:pt x="5884" y="2714"/>
                  </a:lnTo>
                  <a:lnTo>
                    <a:pt x="5909" y="2678"/>
                  </a:lnTo>
                  <a:lnTo>
                    <a:pt x="5933" y="2645"/>
                  </a:lnTo>
                  <a:lnTo>
                    <a:pt x="5955" y="2616"/>
                  </a:lnTo>
                  <a:lnTo>
                    <a:pt x="5976" y="2592"/>
                  </a:lnTo>
                  <a:lnTo>
                    <a:pt x="5995" y="2569"/>
                  </a:lnTo>
                  <a:lnTo>
                    <a:pt x="6011" y="2550"/>
                  </a:lnTo>
                  <a:lnTo>
                    <a:pt x="6027" y="2534"/>
                  </a:lnTo>
                  <a:lnTo>
                    <a:pt x="6040" y="2521"/>
                  </a:lnTo>
                  <a:lnTo>
                    <a:pt x="6051" y="2510"/>
                  </a:lnTo>
                  <a:lnTo>
                    <a:pt x="6061" y="2501"/>
                  </a:lnTo>
                  <a:lnTo>
                    <a:pt x="6068" y="2495"/>
                  </a:lnTo>
                  <a:lnTo>
                    <a:pt x="6073" y="2491"/>
                  </a:lnTo>
                  <a:lnTo>
                    <a:pt x="6076" y="2489"/>
                  </a:lnTo>
                  <a:lnTo>
                    <a:pt x="6077" y="2488"/>
                  </a:lnTo>
                  <a:lnTo>
                    <a:pt x="6076" y="2490"/>
                  </a:lnTo>
                  <a:lnTo>
                    <a:pt x="6075" y="2495"/>
                  </a:lnTo>
                  <a:lnTo>
                    <a:pt x="6072" y="2503"/>
                  </a:lnTo>
                  <a:lnTo>
                    <a:pt x="6068" y="2514"/>
                  </a:lnTo>
                  <a:lnTo>
                    <a:pt x="6064" y="2528"/>
                  </a:lnTo>
                  <a:lnTo>
                    <a:pt x="6060" y="2543"/>
                  </a:lnTo>
                  <a:lnTo>
                    <a:pt x="6055" y="2562"/>
                  </a:lnTo>
                  <a:lnTo>
                    <a:pt x="6050" y="2581"/>
                  </a:lnTo>
                  <a:lnTo>
                    <a:pt x="6046" y="2602"/>
                  </a:lnTo>
                  <a:lnTo>
                    <a:pt x="6042" y="2625"/>
                  </a:lnTo>
                  <a:lnTo>
                    <a:pt x="6040" y="2647"/>
                  </a:lnTo>
                  <a:lnTo>
                    <a:pt x="6038" y="2671"/>
                  </a:lnTo>
                  <a:lnTo>
                    <a:pt x="6038" y="2696"/>
                  </a:lnTo>
                  <a:lnTo>
                    <a:pt x="6039" y="2720"/>
                  </a:lnTo>
                  <a:lnTo>
                    <a:pt x="6041" y="2744"/>
                  </a:lnTo>
                  <a:lnTo>
                    <a:pt x="6046" y="2768"/>
                  </a:lnTo>
                  <a:lnTo>
                    <a:pt x="6053" y="2819"/>
                  </a:lnTo>
                  <a:lnTo>
                    <a:pt x="6061" y="2870"/>
                  </a:lnTo>
                  <a:lnTo>
                    <a:pt x="6069" y="2918"/>
                  </a:lnTo>
                  <a:lnTo>
                    <a:pt x="6079" y="2965"/>
                  </a:lnTo>
                  <a:lnTo>
                    <a:pt x="6089" y="3008"/>
                  </a:lnTo>
                  <a:lnTo>
                    <a:pt x="6100" y="3049"/>
                  </a:lnTo>
                  <a:lnTo>
                    <a:pt x="6110" y="3087"/>
                  </a:lnTo>
                  <a:lnTo>
                    <a:pt x="6121" y="3122"/>
                  </a:lnTo>
                  <a:lnTo>
                    <a:pt x="6131" y="3154"/>
                  </a:lnTo>
                  <a:lnTo>
                    <a:pt x="6140" y="3183"/>
                  </a:lnTo>
                  <a:lnTo>
                    <a:pt x="6149" y="3208"/>
                  </a:lnTo>
                  <a:lnTo>
                    <a:pt x="6153" y="3218"/>
                  </a:lnTo>
                  <a:lnTo>
                    <a:pt x="6156" y="3228"/>
                  </a:lnTo>
                  <a:lnTo>
                    <a:pt x="6160" y="3236"/>
                  </a:lnTo>
                  <a:lnTo>
                    <a:pt x="6162" y="3245"/>
                  </a:lnTo>
                  <a:lnTo>
                    <a:pt x="6165" y="3251"/>
                  </a:lnTo>
                  <a:lnTo>
                    <a:pt x="6167" y="3256"/>
                  </a:lnTo>
                  <a:lnTo>
                    <a:pt x="6169" y="3261"/>
                  </a:lnTo>
                  <a:lnTo>
                    <a:pt x="6170" y="3264"/>
                  </a:lnTo>
                  <a:lnTo>
                    <a:pt x="6171" y="3265"/>
                  </a:lnTo>
                  <a:lnTo>
                    <a:pt x="6171" y="3266"/>
                  </a:lnTo>
                  <a:lnTo>
                    <a:pt x="6171" y="3264"/>
                  </a:lnTo>
                  <a:lnTo>
                    <a:pt x="6171" y="3260"/>
                  </a:lnTo>
                  <a:lnTo>
                    <a:pt x="6172" y="3252"/>
                  </a:lnTo>
                  <a:lnTo>
                    <a:pt x="6173" y="3241"/>
                  </a:lnTo>
                  <a:lnTo>
                    <a:pt x="6174" y="3226"/>
                  </a:lnTo>
                  <a:lnTo>
                    <a:pt x="6175" y="3210"/>
                  </a:lnTo>
                  <a:lnTo>
                    <a:pt x="6177" y="3191"/>
                  </a:lnTo>
                  <a:lnTo>
                    <a:pt x="6179" y="3170"/>
                  </a:lnTo>
                  <a:lnTo>
                    <a:pt x="6183" y="3146"/>
                  </a:lnTo>
                  <a:lnTo>
                    <a:pt x="6185" y="3120"/>
                  </a:lnTo>
                  <a:lnTo>
                    <a:pt x="6189" y="3093"/>
                  </a:lnTo>
                  <a:lnTo>
                    <a:pt x="6193" y="3064"/>
                  </a:lnTo>
                  <a:lnTo>
                    <a:pt x="6197" y="3034"/>
                  </a:lnTo>
                  <a:lnTo>
                    <a:pt x="6202" y="3002"/>
                  </a:lnTo>
                  <a:lnTo>
                    <a:pt x="6207" y="2969"/>
                  </a:lnTo>
                  <a:lnTo>
                    <a:pt x="6214" y="2936"/>
                  </a:lnTo>
                  <a:lnTo>
                    <a:pt x="6228" y="2865"/>
                  </a:lnTo>
                  <a:lnTo>
                    <a:pt x="6246" y="2794"/>
                  </a:lnTo>
                  <a:lnTo>
                    <a:pt x="6266" y="2720"/>
                  </a:lnTo>
                  <a:lnTo>
                    <a:pt x="6289" y="2648"/>
                  </a:lnTo>
                  <a:lnTo>
                    <a:pt x="6316" y="2578"/>
                  </a:lnTo>
                  <a:lnTo>
                    <a:pt x="6331" y="2544"/>
                  </a:lnTo>
                  <a:lnTo>
                    <a:pt x="6347" y="2512"/>
                  </a:lnTo>
                  <a:lnTo>
                    <a:pt x="6363" y="2480"/>
                  </a:lnTo>
                  <a:lnTo>
                    <a:pt x="6382" y="2450"/>
                  </a:lnTo>
                  <a:lnTo>
                    <a:pt x="6400" y="2421"/>
                  </a:lnTo>
                  <a:lnTo>
                    <a:pt x="6420" y="2394"/>
                  </a:lnTo>
                  <a:lnTo>
                    <a:pt x="6444" y="2365"/>
                  </a:lnTo>
                  <a:lnTo>
                    <a:pt x="6470" y="2338"/>
                  </a:lnTo>
                  <a:lnTo>
                    <a:pt x="6496" y="2313"/>
                  </a:lnTo>
                  <a:lnTo>
                    <a:pt x="6525" y="2289"/>
                  </a:lnTo>
                  <a:lnTo>
                    <a:pt x="6554" y="2265"/>
                  </a:lnTo>
                  <a:lnTo>
                    <a:pt x="6585" y="2244"/>
                  </a:lnTo>
                  <a:lnTo>
                    <a:pt x="6617" y="2223"/>
                  </a:lnTo>
                  <a:lnTo>
                    <a:pt x="6650" y="2203"/>
                  </a:lnTo>
                  <a:lnTo>
                    <a:pt x="6684" y="2185"/>
                  </a:lnTo>
                  <a:lnTo>
                    <a:pt x="6719" y="2167"/>
                  </a:lnTo>
                  <a:lnTo>
                    <a:pt x="6793" y="2135"/>
                  </a:lnTo>
                  <a:lnTo>
                    <a:pt x="6869" y="2108"/>
                  </a:lnTo>
                  <a:lnTo>
                    <a:pt x="6950" y="2083"/>
                  </a:lnTo>
                  <a:lnTo>
                    <a:pt x="6992" y="2069"/>
                  </a:lnTo>
                  <a:lnTo>
                    <a:pt x="7035" y="2054"/>
                  </a:lnTo>
                  <a:lnTo>
                    <a:pt x="7080" y="2036"/>
                  </a:lnTo>
                  <a:lnTo>
                    <a:pt x="7125" y="2017"/>
                  </a:lnTo>
                  <a:lnTo>
                    <a:pt x="7169" y="1997"/>
                  </a:lnTo>
                  <a:lnTo>
                    <a:pt x="7214" y="1977"/>
                  </a:lnTo>
                  <a:lnTo>
                    <a:pt x="7256" y="1955"/>
                  </a:lnTo>
                  <a:lnTo>
                    <a:pt x="7297" y="1934"/>
                  </a:lnTo>
                  <a:lnTo>
                    <a:pt x="7335" y="1915"/>
                  </a:lnTo>
                  <a:lnTo>
                    <a:pt x="7370" y="1896"/>
                  </a:lnTo>
                  <a:lnTo>
                    <a:pt x="7386" y="1887"/>
                  </a:lnTo>
                  <a:lnTo>
                    <a:pt x="7402" y="1879"/>
                  </a:lnTo>
                  <a:lnTo>
                    <a:pt x="7415" y="1871"/>
                  </a:lnTo>
                  <a:lnTo>
                    <a:pt x="7429" y="1863"/>
                  </a:lnTo>
                  <a:lnTo>
                    <a:pt x="7440" y="1857"/>
                  </a:lnTo>
                  <a:lnTo>
                    <a:pt x="7450" y="1851"/>
                  </a:lnTo>
                  <a:lnTo>
                    <a:pt x="7459" y="1846"/>
                  </a:lnTo>
                  <a:lnTo>
                    <a:pt x="7467" y="1842"/>
                  </a:lnTo>
                  <a:lnTo>
                    <a:pt x="7472" y="1839"/>
                  </a:lnTo>
                  <a:lnTo>
                    <a:pt x="7477" y="1836"/>
                  </a:lnTo>
                  <a:lnTo>
                    <a:pt x="7479" y="1835"/>
                  </a:lnTo>
                  <a:lnTo>
                    <a:pt x="7480" y="1834"/>
                  </a:lnTo>
                  <a:lnTo>
                    <a:pt x="7479" y="1834"/>
                  </a:lnTo>
                  <a:lnTo>
                    <a:pt x="7478" y="1835"/>
                  </a:lnTo>
                  <a:lnTo>
                    <a:pt x="7475" y="1836"/>
                  </a:lnTo>
                  <a:lnTo>
                    <a:pt x="7471" y="1837"/>
                  </a:lnTo>
                  <a:lnTo>
                    <a:pt x="7467" y="1838"/>
                  </a:lnTo>
                  <a:lnTo>
                    <a:pt x="7461" y="1840"/>
                  </a:lnTo>
                  <a:lnTo>
                    <a:pt x="7453" y="1842"/>
                  </a:lnTo>
                  <a:lnTo>
                    <a:pt x="7444" y="1844"/>
                  </a:lnTo>
                  <a:lnTo>
                    <a:pt x="7435" y="1847"/>
                  </a:lnTo>
                  <a:lnTo>
                    <a:pt x="7424" y="1850"/>
                  </a:lnTo>
                  <a:lnTo>
                    <a:pt x="7412" y="1853"/>
                  </a:lnTo>
                  <a:lnTo>
                    <a:pt x="7400" y="1856"/>
                  </a:lnTo>
                  <a:lnTo>
                    <a:pt x="7385" y="1860"/>
                  </a:lnTo>
                  <a:lnTo>
                    <a:pt x="7370" y="1864"/>
                  </a:lnTo>
                  <a:lnTo>
                    <a:pt x="7353" y="1869"/>
                  </a:lnTo>
                  <a:lnTo>
                    <a:pt x="7336" y="1873"/>
                  </a:lnTo>
                  <a:lnTo>
                    <a:pt x="7317" y="1877"/>
                  </a:lnTo>
                  <a:lnTo>
                    <a:pt x="7296" y="1881"/>
                  </a:lnTo>
                  <a:lnTo>
                    <a:pt x="7276" y="1886"/>
                  </a:lnTo>
                  <a:lnTo>
                    <a:pt x="7253" y="1891"/>
                  </a:lnTo>
                  <a:lnTo>
                    <a:pt x="7229" y="1896"/>
                  </a:lnTo>
                  <a:lnTo>
                    <a:pt x="7205" y="1902"/>
                  </a:lnTo>
                  <a:lnTo>
                    <a:pt x="7179" y="1907"/>
                  </a:lnTo>
                  <a:lnTo>
                    <a:pt x="7151" y="1912"/>
                  </a:lnTo>
                  <a:lnTo>
                    <a:pt x="7122" y="1918"/>
                  </a:lnTo>
                  <a:lnTo>
                    <a:pt x="7093" y="1923"/>
                  </a:lnTo>
                  <a:lnTo>
                    <a:pt x="7062" y="1929"/>
                  </a:lnTo>
                  <a:lnTo>
                    <a:pt x="7029" y="1934"/>
                  </a:lnTo>
                  <a:lnTo>
                    <a:pt x="6996" y="1941"/>
                  </a:lnTo>
                  <a:lnTo>
                    <a:pt x="6961" y="1947"/>
                  </a:lnTo>
                  <a:lnTo>
                    <a:pt x="6925" y="1952"/>
                  </a:lnTo>
                  <a:lnTo>
                    <a:pt x="6888" y="1958"/>
                  </a:lnTo>
                  <a:lnTo>
                    <a:pt x="6818" y="1968"/>
                  </a:lnTo>
                  <a:lnTo>
                    <a:pt x="6752" y="1978"/>
                  </a:lnTo>
                  <a:lnTo>
                    <a:pt x="6687" y="1985"/>
                  </a:lnTo>
                  <a:lnTo>
                    <a:pt x="6624" y="1990"/>
                  </a:lnTo>
                  <a:lnTo>
                    <a:pt x="6565" y="1995"/>
                  </a:lnTo>
                  <a:lnTo>
                    <a:pt x="6507" y="2000"/>
                  </a:lnTo>
                  <a:lnTo>
                    <a:pt x="6451" y="2005"/>
                  </a:lnTo>
                  <a:lnTo>
                    <a:pt x="6397" y="2009"/>
                  </a:lnTo>
                  <a:lnTo>
                    <a:pt x="6346" y="2013"/>
                  </a:lnTo>
                  <a:lnTo>
                    <a:pt x="6296" y="2019"/>
                  </a:lnTo>
                  <a:lnTo>
                    <a:pt x="6249" y="2025"/>
                  </a:lnTo>
                  <a:lnTo>
                    <a:pt x="6204" y="2032"/>
                  </a:lnTo>
                  <a:lnTo>
                    <a:pt x="6161" y="2042"/>
                  </a:lnTo>
                  <a:lnTo>
                    <a:pt x="6121" y="2053"/>
                  </a:lnTo>
                  <a:lnTo>
                    <a:pt x="6082" y="2066"/>
                  </a:lnTo>
                  <a:lnTo>
                    <a:pt x="6046" y="2083"/>
                  </a:lnTo>
                  <a:lnTo>
                    <a:pt x="5996" y="2113"/>
                  </a:lnTo>
                  <a:lnTo>
                    <a:pt x="5948" y="2146"/>
                  </a:lnTo>
                  <a:lnTo>
                    <a:pt x="5904" y="2181"/>
                  </a:lnTo>
                  <a:lnTo>
                    <a:pt x="5863" y="2218"/>
                  </a:lnTo>
                  <a:lnTo>
                    <a:pt x="5824" y="2258"/>
                  </a:lnTo>
                  <a:lnTo>
                    <a:pt x="5788" y="2300"/>
                  </a:lnTo>
                  <a:lnTo>
                    <a:pt x="5754" y="2345"/>
                  </a:lnTo>
                  <a:lnTo>
                    <a:pt x="5723" y="2394"/>
                  </a:lnTo>
                  <a:lnTo>
                    <a:pt x="5693" y="2445"/>
                  </a:lnTo>
                  <a:lnTo>
                    <a:pt x="5664" y="2499"/>
                  </a:lnTo>
                  <a:lnTo>
                    <a:pt x="5638" y="2557"/>
                  </a:lnTo>
                  <a:lnTo>
                    <a:pt x="5613" y="2617"/>
                  </a:lnTo>
                  <a:lnTo>
                    <a:pt x="5588" y="2680"/>
                  </a:lnTo>
                  <a:lnTo>
                    <a:pt x="5563" y="2748"/>
                  </a:lnTo>
                  <a:lnTo>
                    <a:pt x="5540" y="2818"/>
                  </a:lnTo>
                  <a:lnTo>
                    <a:pt x="5517" y="2892"/>
                  </a:lnTo>
                  <a:lnTo>
                    <a:pt x="5502" y="2937"/>
                  </a:lnTo>
                  <a:lnTo>
                    <a:pt x="5490" y="2981"/>
                  </a:lnTo>
                  <a:lnTo>
                    <a:pt x="5466" y="3073"/>
                  </a:lnTo>
                  <a:lnTo>
                    <a:pt x="5448" y="3164"/>
                  </a:lnTo>
                  <a:lnTo>
                    <a:pt x="5431" y="3255"/>
                  </a:lnTo>
                  <a:lnTo>
                    <a:pt x="5419" y="3346"/>
                  </a:lnTo>
                  <a:lnTo>
                    <a:pt x="5408" y="3433"/>
                  </a:lnTo>
                  <a:lnTo>
                    <a:pt x="5404" y="3476"/>
                  </a:lnTo>
                  <a:lnTo>
                    <a:pt x="5401" y="3518"/>
                  </a:lnTo>
                  <a:lnTo>
                    <a:pt x="5398" y="3559"/>
                  </a:lnTo>
                  <a:lnTo>
                    <a:pt x="5396" y="3598"/>
                  </a:lnTo>
                  <a:lnTo>
                    <a:pt x="5394" y="3636"/>
                  </a:lnTo>
                  <a:lnTo>
                    <a:pt x="5392" y="3672"/>
                  </a:lnTo>
                  <a:lnTo>
                    <a:pt x="5391" y="3707"/>
                  </a:lnTo>
                  <a:lnTo>
                    <a:pt x="5391" y="3740"/>
                  </a:lnTo>
                  <a:lnTo>
                    <a:pt x="5390" y="3771"/>
                  </a:lnTo>
                  <a:lnTo>
                    <a:pt x="5390" y="3801"/>
                  </a:lnTo>
                  <a:lnTo>
                    <a:pt x="5390" y="3828"/>
                  </a:lnTo>
                  <a:lnTo>
                    <a:pt x="5390" y="3852"/>
                  </a:lnTo>
                  <a:lnTo>
                    <a:pt x="5390" y="3875"/>
                  </a:lnTo>
                  <a:lnTo>
                    <a:pt x="5390" y="3895"/>
                  </a:lnTo>
                  <a:lnTo>
                    <a:pt x="5391" y="3912"/>
                  </a:lnTo>
                  <a:lnTo>
                    <a:pt x="5391" y="3926"/>
                  </a:lnTo>
                  <a:lnTo>
                    <a:pt x="5391" y="3937"/>
                  </a:lnTo>
                  <a:lnTo>
                    <a:pt x="5392" y="3945"/>
                  </a:lnTo>
                  <a:lnTo>
                    <a:pt x="5392" y="3950"/>
                  </a:lnTo>
                  <a:lnTo>
                    <a:pt x="5392" y="3952"/>
                  </a:lnTo>
                  <a:lnTo>
                    <a:pt x="5392" y="3951"/>
                  </a:lnTo>
                  <a:lnTo>
                    <a:pt x="5393" y="3950"/>
                  </a:lnTo>
                  <a:lnTo>
                    <a:pt x="5393" y="3947"/>
                  </a:lnTo>
                  <a:lnTo>
                    <a:pt x="5394" y="3943"/>
                  </a:lnTo>
                  <a:lnTo>
                    <a:pt x="5396" y="3938"/>
                  </a:lnTo>
                  <a:lnTo>
                    <a:pt x="5397" y="3932"/>
                  </a:lnTo>
                  <a:lnTo>
                    <a:pt x="5399" y="3924"/>
                  </a:lnTo>
                  <a:lnTo>
                    <a:pt x="5402" y="3915"/>
                  </a:lnTo>
                  <a:lnTo>
                    <a:pt x="5407" y="3896"/>
                  </a:lnTo>
                  <a:lnTo>
                    <a:pt x="5413" y="3873"/>
                  </a:lnTo>
                  <a:lnTo>
                    <a:pt x="5421" y="3846"/>
                  </a:lnTo>
                  <a:lnTo>
                    <a:pt x="5429" y="3816"/>
                  </a:lnTo>
                  <a:lnTo>
                    <a:pt x="5438" y="3783"/>
                  </a:lnTo>
                  <a:lnTo>
                    <a:pt x="5449" y="3747"/>
                  </a:lnTo>
                  <a:lnTo>
                    <a:pt x="5460" y="3709"/>
                  </a:lnTo>
                  <a:lnTo>
                    <a:pt x="5472" y="3670"/>
                  </a:lnTo>
                  <a:lnTo>
                    <a:pt x="5485" y="3628"/>
                  </a:lnTo>
                  <a:lnTo>
                    <a:pt x="5499" y="3584"/>
                  </a:lnTo>
                  <a:lnTo>
                    <a:pt x="5513" y="3539"/>
                  </a:lnTo>
                  <a:lnTo>
                    <a:pt x="5528" y="3493"/>
                  </a:lnTo>
                  <a:lnTo>
                    <a:pt x="5560" y="3397"/>
                  </a:lnTo>
                  <a:lnTo>
                    <a:pt x="5594" y="3301"/>
                  </a:lnTo>
                  <a:lnTo>
                    <a:pt x="5630" y="3205"/>
                  </a:lnTo>
                  <a:lnTo>
                    <a:pt x="5649" y="3157"/>
                  </a:lnTo>
                  <a:lnTo>
                    <a:pt x="5668" y="3111"/>
                  </a:lnTo>
                  <a:lnTo>
                    <a:pt x="5687" y="3065"/>
                  </a:lnTo>
                  <a:lnTo>
                    <a:pt x="5707" y="3021"/>
                  </a:lnTo>
                  <a:lnTo>
                    <a:pt x="5727" y="2979"/>
                  </a:lnTo>
                  <a:lnTo>
                    <a:pt x="5747" y="2938"/>
                  </a:lnTo>
                  <a:lnTo>
                    <a:pt x="5768" y="2900"/>
                  </a:lnTo>
                  <a:lnTo>
                    <a:pt x="5787" y="2864"/>
                  </a:lnTo>
                  <a:lnTo>
                    <a:pt x="5808" y="2830"/>
                  </a:lnTo>
                  <a:lnTo>
                    <a:pt x="5828" y="2799"/>
                  </a:lnTo>
                  <a:lnTo>
                    <a:pt x="5828" y="2799"/>
                  </a:lnTo>
                  <a:close/>
                  <a:moveTo>
                    <a:pt x="8937" y="2088"/>
                  </a:moveTo>
                  <a:lnTo>
                    <a:pt x="8957" y="2070"/>
                  </a:lnTo>
                  <a:lnTo>
                    <a:pt x="8979" y="2055"/>
                  </a:lnTo>
                  <a:lnTo>
                    <a:pt x="9002" y="2040"/>
                  </a:lnTo>
                  <a:lnTo>
                    <a:pt x="9025" y="2026"/>
                  </a:lnTo>
                  <a:lnTo>
                    <a:pt x="9072" y="2001"/>
                  </a:lnTo>
                  <a:lnTo>
                    <a:pt x="9122" y="1980"/>
                  </a:lnTo>
                  <a:lnTo>
                    <a:pt x="9170" y="1961"/>
                  </a:lnTo>
                  <a:lnTo>
                    <a:pt x="9220" y="1946"/>
                  </a:lnTo>
                  <a:lnTo>
                    <a:pt x="9268" y="1933"/>
                  </a:lnTo>
                  <a:lnTo>
                    <a:pt x="9315" y="1924"/>
                  </a:lnTo>
                  <a:lnTo>
                    <a:pt x="9358" y="1916"/>
                  </a:lnTo>
                  <a:lnTo>
                    <a:pt x="9398" y="1911"/>
                  </a:lnTo>
                  <a:lnTo>
                    <a:pt x="9418" y="1908"/>
                  </a:lnTo>
                  <a:lnTo>
                    <a:pt x="9435" y="1907"/>
                  </a:lnTo>
                  <a:lnTo>
                    <a:pt x="9452" y="1905"/>
                  </a:lnTo>
                  <a:lnTo>
                    <a:pt x="9466" y="1904"/>
                  </a:lnTo>
                  <a:lnTo>
                    <a:pt x="9480" y="1903"/>
                  </a:lnTo>
                  <a:lnTo>
                    <a:pt x="9492" y="1902"/>
                  </a:lnTo>
                  <a:lnTo>
                    <a:pt x="9503" y="1902"/>
                  </a:lnTo>
                  <a:lnTo>
                    <a:pt x="9512" y="1901"/>
                  </a:lnTo>
                  <a:lnTo>
                    <a:pt x="9519" y="1901"/>
                  </a:lnTo>
                  <a:lnTo>
                    <a:pt x="9524" y="1901"/>
                  </a:lnTo>
                  <a:lnTo>
                    <a:pt x="9527" y="1901"/>
                  </a:lnTo>
                  <a:lnTo>
                    <a:pt x="9528" y="1901"/>
                  </a:lnTo>
                  <a:lnTo>
                    <a:pt x="9527" y="1901"/>
                  </a:lnTo>
                  <a:lnTo>
                    <a:pt x="9525" y="1899"/>
                  </a:lnTo>
                  <a:lnTo>
                    <a:pt x="9520" y="1898"/>
                  </a:lnTo>
                  <a:lnTo>
                    <a:pt x="9515" y="1896"/>
                  </a:lnTo>
                  <a:lnTo>
                    <a:pt x="9507" y="1894"/>
                  </a:lnTo>
                  <a:lnTo>
                    <a:pt x="9498" y="1892"/>
                  </a:lnTo>
                  <a:lnTo>
                    <a:pt x="9488" y="1889"/>
                  </a:lnTo>
                  <a:lnTo>
                    <a:pt x="9476" y="1886"/>
                  </a:lnTo>
                  <a:lnTo>
                    <a:pt x="9463" y="1883"/>
                  </a:lnTo>
                  <a:lnTo>
                    <a:pt x="9449" y="1879"/>
                  </a:lnTo>
                  <a:lnTo>
                    <a:pt x="9433" y="1875"/>
                  </a:lnTo>
                  <a:lnTo>
                    <a:pt x="9417" y="1872"/>
                  </a:lnTo>
                  <a:lnTo>
                    <a:pt x="9381" y="1862"/>
                  </a:lnTo>
                  <a:lnTo>
                    <a:pt x="9341" y="1854"/>
                  </a:lnTo>
                  <a:lnTo>
                    <a:pt x="9299" y="1846"/>
                  </a:lnTo>
                  <a:lnTo>
                    <a:pt x="9255" y="1838"/>
                  </a:lnTo>
                  <a:lnTo>
                    <a:pt x="9208" y="1829"/>
                  </a:lnTo>
                  <a:lnTo>
                    <a:pt x="9161" y="1822"/>
                  </a:lnTo>
                  <a:lnTo>
                    <a:pt x="9112" y="1816"/>
                  </a:lnTo>
                  <a:lnTo>
                    <a:pt x="9064" y="1812"/>
                  </a:lnTo>
                  <a:lnTo>
                    <a:pt x="9015" y="1809"/>
                  </a:lnTo>
                  <a:lnTo>
                    <a:pt x="8968" y="1808"/>
                  </a:lnTo>
                  <a:lnTo>
                    <a:pt x="8933" y="1808"/>
                  </a:lnTo>
                  <a:lnTo>
                    <a:pt x="8898" y="1809"/>
                  </a:lnTo>
                  <a:lnTo>
                    <a:pt x="8865" y="1811"/>
                  </a:lnTo>
                  <a:lnTo>
                    <a:pt x="8832" y="1816"/>
                  </a:lnTo>
                  <a:lnTo>
                    <a:pt x="8800" y="1823"/>
                  </a:lnTo>
                  <a:lnTo>
                    <a:pt x="8785" y="1828"/>
                  </a:lnTo>
                  <a:lnTo>
                    <a:pt x="8771" y="1834"/>
                  </a:lnTo>
                  <a:lnTo>
                    <a:pt x="8756" y="1841"/>
                  </a:lnTo>
                  <a:lnTo>
                    <a:pt x="8743" y="1849"/>
                  </a:lnTo>
                  <a:lnTo>
                    <a:pt x="8730" y="1858"/>
                  </a:lnTo>
                  <a:lnTo>
                    <a:pt x="8718" y="1870"/>
                  </a:lnTo>
                  <a:lnTo>
                    <a:pt x="8711" y="1875"/>
                  </a:lnTo>
                  <a:lnTo>
                    <a:pt x="8704" y="1881"/>
                  </a:lnTo>
                  <a:lnTo>
                    <a:pt x="8689" y="1895"/>
                  </a:lnTo>
                  <a:lnTo>
                    <a:pt x="8676" y="1914"/>
                  </a:lnTo>
                  <a:lnTo>
                    <a:pt x="8662" y="1937"/>
                  </a:lnTo>
                  <a:lnTo>
                    <a:pt x="8650" y="1962"/>
                  </a:lnTo>
                  <a:lnTo>
                    <a:pt x="8637" y="1991"/>
                  </a:lnTo>
                  <a:lnTo>
                    <a:pt x="8625" y="2022"/>
                  </a:lnTo>
                  <a:lnTo>
                    <a:pt x="8614" y="2055"/>
                  </a:lnTo>
                  <a:lnTo>
                    <a:pt x="8602" y="2091"/>
                  </a:lnTo>
                  <a:lnTo>
                    <a:pt x="8591" y="2128"/>
                  </a:lnTo>
                  <a:lnTo>
                    <a:pt x="8581" y="2167"/>
                  </a:lnTo>
                  <a:lnTo>
                    <a:pt x="8570" y="2206"/>
                  </a:lnTo>
                  <a:lnTo>
                    <a:pt x="8552" y="2289"/>
                  </a:lnTo>
                  <a:lnTo>
                    <a:pt x="8535" y="2372"/>
                  </a:lnTo>
                  <a:lnTo>
                    <a:pt x="8520" y="2455"/>
                  </a:lnTo>
                  <a:lnTo>
                    <a:pt x="8514" y="2495"/>
                  </a:lnTo>
                  <a:lnTo>
                    <a:pt x="8506" y="2534"/>
                  </a:lnTo>
                  <a:lnTo>
                    <a:pt x="8501" y="2571"/>
                  </a:lnTo>
                  <a:lnTo>
                    <a:pt x="8496" y="2607"/>
                  </a:lnTo>
                  <a:lnTo>
                    <a:pt x="8491" y="2640"/>
                  </a:lnTo>
                  <a:lnTo>
                    <a:pt x="8486" y="2672"/>
                  </a:lnTo>
                  <a:lnTo>
                    <a:pt x="8483" y="2701"/>
                  </a:lnTo>
                  <a:lnTo>
                    <a:pt x="8478" y="2727"/>
                  </a:lnTo>
                  <a:lnTo>
                    <a:pt x="8476" y="2749"/>
                  </a:lnTo>
                  <a:lnTo>
                    <a:pt x="8473" y="2769"/>
                  </a:lnTo>
                  <a:lnTo>
                    <a:pt x="8471" y="2784"/>
                  </a:lnTo>
                  <a:lnTo>
                    <a:pt x="8471" y="2790"/>
                  </a:lnTo>
                  <a:lnTo>
                    <a:pt x="8470" y="2796"/>
                  </a:lnTo>
                  <a:lnTo>
                    <a:pt x="8470" y="2800"/>
                  </a:lnTo>
                  <a:lnTo>
                    <a:pt x="8469" y="2803"/>
                  </a:lnTo>
                  <a:lnTo>
                    <a:pt x="8469" y="2804"/>
                  </a:lnTo>
                  <a:lnTo>
                    <a:pt x="8469" y="2805"/>
                  </a:lnTo>
                  <a:lnTo>
                    <a:pt x="8470" y="2803"/>
                  </a:lnTo>
                  <a:lnTo>
                    <a:pt x="8472" y="2799"/>
                  </a:lnTo>
                  <a:lnTo>
                    <a:pt x="8476" y="2790"/>
                  </a:lnTo>
                  <a:lnTo>
                    <a:pt x="8482" y="2780"/>
                  </a:lnTo>
                  <a:lnTo>
                    <a:pt x="8489" y="2768"/>
                  </a:lnTo>
                  <a:lnTo>
                    <a:pt x="8496" y="2752"/>
                  </a:lnTo>
                  <a:lnTo>
                    <a:pt x="8505" y="2735"/>
                  </a:lnTo>
                  <a:lnTo>
                    <a:pt x="8516" y="2715"/>
                  </a:lnTo>
                  <a:lnTo>
                    <a:pt x="8528" y="2694"/>
                  </a:lnTo>
                  <a:lnTo>
                    <a:pt x="8540" y="2670"/>
                  </a:lnTo>
                  <a:lnTo>
                    <a:pt x="8554" y="2645"/>
                  </a:lnTo>
                  <a:lnTo>
                    <a:pt x="8568" y="2619"/>
                  </a:lnTo>
                  <a:lnTo>
                    <a:pt x="8583" y="2592"/>
                  </a:lnTo>
                  <a:lnTo>
                    <a:pt x="8599" y="2564"/>
                  </a:lnTo>
                  <a:lnTo>
                    <a:pt x="8633" y="2505"/>
                  </a:lnTo>
                  <a:lnTo>
                    <a:pt x="8669" y="2444"/>
                  </a:lnTo>
                  <a:lnTo>
                    <a:pt x="8707" y="2384"/>
                  </a:lnTo>
                  <a:lnTo>
                    <a:pt x="8746" y="2323"/>
                  </a:lnTo>
                  <a:lnTo>
                    <a:pt x="8785" y="2265"/>
                  </a:lnTo>
                  <a:lnTo>
                    <a:pt x="8805" y="2238"/>
                  </a:lnTo>
                  <a:lnTo>
                    <a:pt x="8824" y="2212"/>
                  </a:lnTo>
                  <a:lnTo>
                    <a:pt x="8844" y="2187"/>
                  </a:lnTo>
                  <a:lnTo>
                    <a:pt x="8864" y="2163"/>
                  </a:lnTo>
                  <a:lnTo>
                    <a:pt x="8882" y="2142"/>
                  </a:lnTo>
                  <a:lnTo>
                    <a:pt x="8901" y="2122"/>
                  </a:lnTo>
                  <a:lnTo>
                    <a:pt x="8919" y="2103"/>
                  </a:lnTo>
                  <a:lnTo>
                    <a:pt x="8937" y="2088"/>
                  </a:lnTo>
                  <a:lnTo>
                    <a:pt x="8937" y="2088"/>
                  </a:lnTo>
                  <a:close/>
                  <a:moveTo>
                    <a:pt x="13635" y="1364"/>
                  </a:moveTo>
                  <a:lnTo>
                    <a:pt x="13659" y="1346"/>
                  </a:lnTo>
                  <a:lnTo>
                    <a:pt x="13681" y="1327"/>
                  </a:lnTo>
                  <a:lnTo>
                    <a:pt x="13726" y="1287"/>
                  </a:lnTo>
                  <a:lnTo>
                    <a:pt x="13768" y="1242"/>
                  </a:lnTo>
                  <a:lnTo>
                    <a:pt x="13807" y="1196"/>
                  </a:lnTo>
                  <a:lnTo>
                    <a:pt x="13845" y="1149"/>
                  </a:lnTo>
                  <a:lnTo>
                    <a:pt x="13880" y="1100"/>
                  </a:lnTo>
                  <a:lnTo>
                    <a:pt x="13912" y="1051"/>
                  </a:lnTo>
                  <a:lnTo>
                    <a:pt x="13939" y="1002"/>
                  </a:lnTo>
                  <a:lnTo>
                    <a:pt x="13963" y="955"/>
                  </a:lnTo>
                  <a:lnTo>
                    <a:pt x="13975" y="931"/>
                  </a:lnTo>
                  <a:lnTo>
                    <a:pt x="13984" y="909"/>
                  </a:lnTo>
                  <a:lnTo>
                    <a:pt x="13993" y="887"/>
                  </a:lnTo>
                  <a:lnTo>
                    <a:pt x="14000" y="865"/>
                  </a:lnTo>
                  <a:lnTo>
                    <a:pt x="14007" y="845"/>
                  </a:lnTo>
                  <a:lnTo>
                    <a:pt x="14013" y="825"/>
                  </a:lnTo>
                  <a:lnTo>
                    <a:pt x="14017" y="807"/>
                  </a:lnTo>
                  <a:lnTo>
                    <a:pt x="14020" y="789"/>
                  </a:lnTo>
                  <a:lnTo>
                    <a:pt x="14021" y="773"/>
                  </a:lnTo>
                  <a:lnTo>
                    <a:pt x="14022" y="757"/>
                  </a:lnTo>
                  <a:lnTo>
                    <a:pt x="14021" y="743"/>
                  </a:lnTo>
                  <a:lnTo>
                    <a:pt x="14019" y="730"/>
                  </a:lnTo>
                  <a:lnTo>
                    <a:pt x="14015" y="719"/>
                  </a:lnTo>
                  <a:lnTo>
                    <a:pt x="14010" y="710"/>
                  </a:lnTo>
                  <a:lnTo>
                    <a:pt x="14010" y="709"/>
                  </a:lnTo>
                  <a:lnTo>
                    <a:pt x="14010" y="705"/>
                  </a:lnTo>
                  <a:lnTo>
                    <a:pt x="14008" y="701"/>
                  </a:lnTo>
                  <a:lnTo>
                    <a:pt x="14005" y="694"/>
                  </a:lnTo>
                  <a:lnTo>
                    <a:pt x="14001" y="689"/>
                  </a:lnTo>
                  <a:lnTo>
                    <a:pt x="13996" y="684"/>
                  </a:lnTo>
                  <a:lnTo>
                    <a:pt x="13988" y="680"/>
                  </a:lnTo>
                  <a:lnTo>
                    <a:pt x="13978" y="679"/>
                  </a:lnTo>
                  <a:lnTo>
                    <a:pt x="13968" y="680"/>
                  </a:lnTo>
                  <a:lnTo>
                    <a:pt x="13959" y="683"/>
                  </a:lnTo>
                  <a:lnTo>
                    <a:pt x="13950" y="687"/>
                  </a:lnTo>
                  <a:lnTo>
                    <a:pt x="13939" y="694"/>
                  </a:lnTo>
                  <a:lnTo>
                    <a:pt x="13929" y="702"/>
                  </a:lnTo>
                  <a:lnTo>
                    <a:pt x="13919" y="712"/>
                  </a:lnTo>
                  <a:lnTo>
                    <a:pt x="13907" y="722"/>
                  </a:lnTo>
                  <a:lnTo>
                    <a:pt x="13896" y="734"/>
                  </a:lnTo>
                  <a:lnTo>
                    <a:pt x="13885" y="748"/>
                  </a:lnTo>
                  <a:lnTo>
                    <a:pt x="13872" y="763"/>
                  </a:lnTo>
                  <a:lnTo>
                    <a:pt x="13860" y="779"/>
                  </a:lnTo>
                  <a:lnTo>
                    <a:pt x="13847" y="795"/>
                  </a:lnTo>
                  <a:lnTo>
                    <a:pt x="13820" y="831"/>
                  </a:lnTo>
                  <a:lnTo>
                    <a:pt x="13791" y="869"/>
                  </a:lnTo>
                  <a:lnTo>
                    <a:pt x="13761" y="910"/>
                  </a:lnTo>
                  <a:lnTo>
                    <a:pt x="13730" y="951"/>
                  </a:lnTo>
                  <a:lnTo>
                    <a:pt x="13697" y="992"/>
                  </a:lnTo>
                  <a:lnTo>
                    <a:pt x="13663" y="1033"/>
                  </a:lnTo>
                  <a:lnTo>
                    <a:pt x="13627" y="1073"/>
                  </a:lnTo>
                  <a:lnTo>
                    <a:pt x="13589" y="1111"/>
                  </a:lnTo>
                  <a:lnTo>
                    <a:pt x="13551" y="1147"/>
                  </a:lnTo>
                  <a:lnTo>
                    <a:pt x="13532" y="1162"/>
                  </a:lnTo>
                  <a:lnTo>
                    <a:pt x="13511" y="1177"/>
                  </a:lnTo>
                  <a:lnTo>
                    <a:pt x="13475" y="1206"/>
                  </a:lnTo>
                  <a:lnTo>
                    <a:pt x="13436" y="1233"/>
                  </a:lnTo>
                  <a:lnTo>
                    <a:pt x="13395" y="1258"/>
                  </a:lnTo>
                  <a:lnTo>
                    <a:pt x="13354" y="1282"/>
                  </a:lnTo>
                  <a:lnTo>
                    <a:pt x="13313" y="1304"/>
                  </a:lnTo>
                  <a:lnTo>
                    <a:pt x="13272" y="1325"/>
                  </a:lnTo>
                  <a:lnTo>
                    <a:pt x="13230" y="1343"/>
                  </a:lnTo>
                  <a:lnTo>
                    <a:pt x="13192" y="1361"/>
                  </a:lnTo>
                  <a:lnTo>
                    <a:pt x="13155" y="1375"/>
                  </a:lnTo>
                  <a:lnTo>
                    <a:pt x="13121" y="1389"/>
                  </a:lnTo>
                  <a:lnTo>
                    <a:pt x="13091" y="1400"/>
                  </a:lnTo>
                  <a:lnTo>
                    <a:pt x="13076" y="1405"/>
                  </a:lnTo>
                  <a:lnTo>
                    <a:pt x="13064" y="1409"/>
                  </a:lnTo>
                  <a:lnTo>
                    <a:pt x="13053" y="1413"/>
                  </a:lnTo>
                  <a:lnTo>
                    <a:pt x="13042" y="1417"/>
                  </a:lnTo>
                  <a:lnTo>
                    <a:pt x="13034" y="1419"/>
                  </a:lnTo>
                  <a:lnTo>
                    <a:pt x="13026" y="1423"/>
                  </a:lnTo>
                  <a:lnTo>
                    <a:pt x="13021" y="1425"/>
                  </a:lnTo>
                  <a:lnTo>
                    <a:pt x="13016" y="1426"/>
                  </a:lnTo>
                  <a:lnTo>
                    <a:pt x="13013" y="1427"/>
                  </a:lnTo>
                  <a:lnTo>
                    <a:pt x="13012" y="1427"/>
                  </a:lnTo>
                  <a:lnTo>
                    <a:pt x="13011" y="1427"/>
                  </a:lnTo>
                  <a:lnTo>
                    <a:pt x="13009" y="1427"/>
                  </a:lnTo>
                  <a:lnTo>
                    <a:pt x="13003" y="1428"/>
                  </a:lnTo>
                  <a:lnTo>
                    <a:pt x="12994" y="1432"/>
                  </a:lnTo>
                  <a:lnTo>
                    <a:pt x="12990" y="1435"/>
                  </a:lnTo>
                  <a:lnTo>
                    <a:pt x="12985" y="1438"/>
                  </a:lnTo>
                  <a:lnTo>
                    <a:pt x="12980" y="1443"/>
                  </a:lnTo>
                  <a:lnTo>
                    <a:pt x="12977" y="1449"/>
                  </a:lnTo>
                  <a:lnTo>
                    <a:pt x="12974" y="1457"/>
                  </a:lnTo>
                  <a:lnTo>
                    <a:pt x="12972" y="1466"/>
                  </a:lnTo>
                  <a:lnTo>
                    <a:pt x="12972" y="1476"/>
                  </a:lnTo>
                  <a:lnTo>
                    <a:pt x="12973" y="1488"/>
                  </a:lnTo>
                  <a:lnTo>
                    <a:pt x="12975" y="1503"/>
                  </a:lnTo>
                  <a:lnTo>
                    <a:pt x="12980" y="1519"/>
                  </a:lnTo>
                  <a:lnTo>
                    <a:pt x="12993" y="1532"/>
                  </a:lnTo>
                  <a:lnTo>
                    <a:pt x="13005" y="1543"/>
                  </a:lnTo>
                  <a:lnTo>
                    <a:pt x="13020" y="1553"/>
                  </a:lnTo>
                  <a:lnTo>
                    <a:pt x="13035" y="1563"/>
                  </a:lnTo>
                  <a:lnTo>
                    <a:pt x="13055" y="1571"/>
                  </a:lnTo>
                  <a:lnTo>
                    <a:pt x="13065" y="1574"/>
                  </a:lnTo>
                  <a:lnTo>
                    <a:pt x="13077" y="1577"/>
                  </a:lnTo>
                  <a:lnTo>
                    <a:pt x="13090" y="1579"/>
                  </a:lnTo>
                  <a:lnTo>
                    <a:pt x="13104" y="1581"/>
                  </a:lnTo>
                  <a:lnTo>
                    <a:pt x="13120" y="1582"/>
                  </a:lnTo>
                  <a:lnTo>
                    <a:pt x="13136" y="1582"/>
                  </a:lnTo>
                  <a:lnTo>
                    <a:pt x="13160" y="1581"/>
                  </a:lnTo>
                  <a:lnTo>
                    <a:pt x="13186" y="1579"/>
                  </a:lnTo>
                  <a:lnTo>
                    <a:pt x="13213" y="1575"/>
                  </a:lnTo>
                  <a:lnTo>
                    <a:pt x="13241" y="1570"/>
                  </a:lnTo>
                  <a:lnTo>
                    <a:pt x="13269" y="1563"/>
                  </a:lnTo>
                  <a:lnTo>
                    <a:pt x="13299" y="1554"/>
                  </a:lnTo>
                  <a:lnTo>
                    <a:pt x="13330" y="1544"/>
                  </a:lnTo>
                  <a:lnTo>
                    <a:pt x="13362" y="1532"/>
                  </a:lnTo>
                  <a:lnTo>
                    <a:pt x="13394" y="1517"/>
                  </a:lnTo>
                  <a:lnTo>
                    <a:pt x="13428" y="1501"/>
                  </a:lnTo>
                  <a:lnTo>
                    <a:pt x="13461" y="1483"/>
                  </a:lnTo>
                  <a:lnTo>
                    <a:pt x="13496" y="1464"/>
                  </a:lnTo>
                  <a:lnTo>
                    <a:pt x="13531" y="1442"/>
                  </a:lnTo>
                  <a:lnTo>
                    <a:pt x="13565" y="1417"/>
                  </a:lnTo>
                  <a:lnTo>
                    <a:pt x="13600" y="1392"/>
                  </a:lnTo>
                  <a:lnTo>
                    <a:pt x="13635" y="1364"/>
                  </a:lnTo>
                  <a:lnTo>
                    <a:pt x="13635" y="13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775"/>
              <a:endParaRPr lang="en-US" sz="1324">
                <a:latin typeface="Segoe UI"/>
              </a:endParaRPr>
            </a:p>
          </p:txBody>
        </p:sp>
        <p:sp>
          <p:nvSpPr>
            <p:cNvPr id="141" name="Freeform 50"/>
            <p:cNvSpPr>
              <a:spLocks/>
            </p:cNvSpPr>
            <p:nvPr/>
          </p:nvSpPr>
          <p:spPr bwMode="auto">
            <a:xfrm>
              <a:off x="3376613" y="4881563"/>
              <a:ext cx="173037" cy="225425"/>
            </a:xfrm>
            <a:custGeom>
              <a:avLst/>
              <a:gdLst>
                <a:gd name="T0" fmla="*/ 51 w 1624"/>
                <a:gd name="T1" fmla="*/ 1213 h 2120"/>
                <a:gd name="T2" fmla="*/ 44 w 1624"/>
                <a:gd name="T3" fmla="*/ 1202 h 2120"/>
                <a:gd name="T4" fmla="*/ 23 w 1624"/>
                <a:gd name="T5" fmla="*/ 1163 h 2120"/>
                <a:gd name="T6" fmla="*/ 3 w 1624"/>
                <a:gd name="T7" fmla="*/ 1084 h 2120"/>
                <a:gd name="T8" fmla="*/ 2 w 1624"/>
                <a:gd name="T9" fmla="*/ 992 h 2120"/>
                <a:gd name="T10" fmla="*/ 14 w 1624"/>
                <a:gd name="T11" fmla="*/ 926 h 2120"/>
                <a:gd name="T12" fmla="*/ 39 w 1624"/>
                <a:gd name="T13" fmla="*/ 854 h 2120"/>
                <a:gd name="T14" fmla="*/ 79 w 1624"/>
                <a:gd name="T15" fmla="*/ 774 h 2120"/>
                <a:gd name="T16" fmla="*/ 157 w 1624"/>
                <a:gd name="T17" fmla="*/ 663 h 2120"/>
                <a:gd name="T18" fmla="*/ 295 w 1624"/>
                <a:gd name="T19" fmla="*/ 491 h 2120"/>
                <a:gd name="T20" fmla="*/ 434 w 1624"/>
                <a:gd name="T21" fmla="*/ 322 h 2120"/>
                <a:gd name="T22" fmla="*/ 538 w 1624"/>
                <a:gd name="T23" fmla="*/ 197 h 2120"/>
                <a:gd name="T24" fmla="*/ 591 w 1624"/>
                <a:gd name="T25" fmla="*/ 134 h 2120"/>
                <a:gd name="T26" fmla="*/ 632 w 1624"/>
                <a:gd name="T27" fmla="*/ 85 h 2120"/>
                <a:gd name="T28" fmla="*/ 661 w 1624"/>
                <a:gd name="T29" fmla="*/ 49 h 2120"/>
                <a:gd name="T30" fmla="*/ 676 w 1624"/>
                <a:gd name="T31" fmla="*/ 33 h 2120"/>
                <a:gd name="T32" fmla="*/ 735 w 1624"/>
                <a:gd name="T33" fmla="*/ 45 h 2120"/>
                <a:gd name="T34" fmla="*/ 801 w 1624"/>
                <a:gd name="T35" fmla="*/ 214 h 2120"/>
                <a:gd name="T36" fmla="*/ 967 w 1624"/>
                <a:gd name="T37" fmla="*/ 585 h 2120"/>
                <a:gd name="T38" fmla="*/ 1150 w 1624"/>
                <a:gd name="T39" fmla="*/ 944 h 2120"/>
                <a:gd name="T40" fmla="*/ 1242 w 1624"/>
                <a:gd name="T41" fmla="*/ 1111 h 2120"/>
                <a:gd name="T42" fmla="*/ 1332 w 1624"/>
                <a:gd name="T43" fmla="*/ 1269 h 2120"/>
                <a:gd name="T44" fmla="*/ 1417 w 1624"/>
                <a:gd name="T45" fmla="*/ 1413 h 2120"/>
                <a:gd name="T46" fmla="*/ 1495 w 1624"/>
                <a:gd name="T47" fmla="*/ 1542 h 2120"/>
                <a:gd name="T48" fmla="*/ 1566 w 1624"/>
                <a:gd name="T49" fmla="*/ 1652 h 2120"/>
                <a:gd name="T50" fmla="*/ 1624 w 1624"/>
                <a:gd name="T51" fmla="*/ 1742 h 2120"/>
                <a:gd name="T52" fmla="*/ 1616 w 1624"/>
                <a:gd name="T53" fmla="*/ 1790 h 2120"/>
                <a:gd name="T54" fmla="*/ 1602 w 1624"/>
                <a:gd name="T55" fmla="*/ 1850 h 2120"/>
                <a:gd name="T56" fmla="*/ 1547 w 1624"/>
                <a:gd name="T57" fmla="*/ 1941 h 2120"/>
                <a:gd name="T58" fmla="*/ 1459 w 1624"/>
                <a:gd name="T59" fmla="*/ 2020 h 2120"/>
                <a:gd name="T60" fmla="*/ 1389 w 1624"/>
                <a:gd name="T61" fmla="*/ 2068 h 2120"/>
                <a:gd name="T62" fmla="*/ 1315 w 1624"/>
                <a:gd name="T63" fmla="*/ 2102 h 2120"/>
                <a:gd name="T64" fmla="*/ 1234 w 1624"/>
                <a:gd name="T65" fmla="*/ 2119 h 2120"/>
                <a:gd name="T66" fmla="*/ 1091 w 1624"/>
                <a:gd name="T67" fmla="*/ 2119 h 2120"/>
                <a:gd name="T68" fmla="*/ 1025 w 1624"/>
                <a:gd name="T69" fmla="*/ 2110 h 2120"/>
                <a:gd name="T70" fmla="*/ 956 w 1624"/>
                <a:gd name="T71" fmla="*/ 2090 h 2120"/>
                <a:gd name="T72" fmla="*/ 843 w 1624"/>
                <a:gd name="T73" fmla="*/ 2036 h 2120"/>
                <a:gd name="T74" fmla="*/ 706 w 1624"/>
                <a:gd name="T75" fmla="*/ 1946 h 2120"/>
                <a:gd name="T76" fmla="*/ 574 w 1624"/>
                <a:gd name="T77" fmla="*/ 1834 h 2120"/>
                <a:gd name="T78" fmla="*/ 449 w 1624"/>
                <a:gd name="T79" fmla="*/ 1710 h 2120"/>
                <a:gd name="T80" fmla="*/ 334 w 1624"/>
                <a:gd name="T81" fmla="*/ 1583 h 2120"/>
                <a:gd name="T82" fmla="*/ 235 w 1624"/>
                <a:gd name="T83" fmla="*/ 1463 h 2120"/>
                <a:gd name="T84" fmla="*/ 153 w 1624"/>
                <a:gd name="T85" fmla="*/ 1357 h 2120"/>
                <a:gd name="T86" fmla="*/ 95 w 1624"/>
                <a:gd name="T87" fmla="*/ 1275 h 2120"/>
                <a:gd name="T88" fmla="*/ 69 w 1624"/>
                <a:gd name="T89" fmla="*/ 1238 h 2120"/>
                <a:gd name="T90" fmla="*/ 57 w 1624"/>
                <a:gd name="T91" fmla="*/ 1222 h 2120"/>
                <a:gd name="T92" fmla="*/ 53 w 1624"/>
                <a:gd name="T93" fmla="*/ 1216 h 2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624" h="2120">
                  <a:moveTo>
                    <a:pt x="53" y="1216"/>
                  </a:moveTo>
                  <a:lnTo>
                    <a:pt x="53" y="1216"/>
                  </a:lnTo>
                  <a:lnTo>
                    <a:pt x="51" y="1213"/>
                  </a:lnTo>
                  <a:lnTo>
                    <a:pt x="49" y="1210"/>
                  </a:lnTo>
                  <a:lnTo>
                    <a:pt x="47" y="1207"/>
                  </a:lnTo>
                  <a:lnTo>
                    <a:pt x="44" y="1202"/>
                  </a:lnTo>
                  <a:lnTo>
                    <a:pt x="40" y="1196"/>
                  </a:lnTo>
                  <a:lnTo>
                    <a:pt x="33" y="1182"/>
                  </a:lnTo>
                  <a:lnTo>
                    <a:pt x="23" y="1163"/>
                  </a:lnTo>
                  <a:lnTo>
                    <a:pt x="15" y="1140"/>
                  </a:lnTo>
                  <a:lnTo>
                    <a:pt x="8" y="1114"/>
                  </a:lnTo>
                  <a:lnTo>
                    <a:pt x="3" y="1084"/>
                  </a:lnTo>
                  <a:lnTo>
                    <a:pt x="0" y="1050"/>
                  </a:lnTo>
                  <a:lnTo>
                    <a:pt x="0" y="1012"/>
                  </a:lnTo>
                  <a:lnTo>
                    <a:pt x="2" y="992"/>
                  </a:lnTo>
                  <a:lnTo>
                    <a:pt x="5" y="971"/>
                  </a:lnTo>
                  <a:lnTo>
                    <a:pt x="8" y="949"/>
                  </a:lnTo>
                  <a:lnTo>
                    <a:pt x="14" y="926"/>
                  </a:lnTo>
                  <a:lnTo>
                    <a:pt x="20" y="903"/>
                  </a:lnTo>
                  <a:lnTo>
                    <a:pt x="28" y="879"/>
                  </a:lnTo>
                  <a:lnTo>
                    <a:pt x="39" y="854"/>
                  </a:lnTo>
                  <a:lnTo>
                    <a:pt x="50" y="828"/>
                  </a:lnTo>
                  <a:lnTo>
                    <a:pt x="64" y="801"/>
                  </a:lnTo>
                  <a:lnTo>
                    <a:pt x="79" y="774"/>
                  </a:lnTo>
                  <a:lnTo>
                    <a:pt x="96" y="746"/>
                  </a:lnTo>
                  <a:lnTo>
                    <a:pt x="115" y="717"/>
                  </a:lnTo>
                  <a:lnTo>
                    <a:pt x="157" y="663"/>
                  </a:lnTo>
                  <a:lnTo>
                    <a:pt x="202" y="607"/>
                  </a:lnTo>
                  <a:lnTo>
                    <a:pt x="248" y="550"/>
                  </a:lnTo>
                  <a:lnTo>
                    <a:pt x="295" y="491"/>
                  </a:lnTo>
                  <a:lnTo>
                    <a:pt x="342" y="434"/>
                  </a:lnTo>
                  <a:lnTo>
                    <a:pt x="389" y="377"/>
                  </a:lnTo>
                  <a:lnTo>
                    <a:pt x="434" y="322"/>
                  </a:lnTo>
                  <a:lnTo>
                    <a:pt x="479" y="270"/>
                  </a:lnTo>
                  <a:lnTo>
                    <a:pt x="519" y="220"/>
                  </a:lnTo>
                  <a:lnTo>
                    <a:pt x="538" y="197"/>
                  </a:lnTo>
                  <a:lnTo>
                    <a:pt x="557" y="175"/>
                  </a:lnTo>
                  <a:lnTo>
                    <a:pt x="575" y="154"/>
                  </a:lnTo>
                  <a:lnTo>
                    <a:pt x="591" y="134"/>
                  </a:lnTo>
                  <a:lnTo>
                    <a:pt x="606" y="116"/>
                  </a:lnTo>
                  <a:lnTo>
                    <a:pt x="620" y="100"/>
                  </a:lnTo>
                  <a:lnTo>
                    <a:pt x="632" y="85"/>
                  </a:lnTo>
                  <a:lnTo>
                    <a:pt x="644" y="71"/>
                  </a:lnTo>
                  <a:lnTo>
                    <a:pt x="653" y="60"/>
                  </a:lnTo>
                  <a:lnTo>
                    <a:pt x="661" y="49"/>
                  </a:lnTo>
                  <a:lnTo>
                    <a:pt x="668" y="42"/>
                  </a:lnTo>
                  <a:lnTo>
                    <a:pt x="673" y="37"/>
                  </a:lnTo>
                  <a:lnTo>
                    <a:pt x="676" y="33"/>
                  </a:lnTo>
                  <a:lnTo>
                    <a:pt x="677" y="32"/>
                  </a:lnTo>
                  <a:lnTo>
                    <a:pt x="717" y="0"/>
                  </a:lnTo>
                  <a:lnTo>
                    <a:pt x="735" y="45"/>
                  </a:lnTo>
                  <a:lnTo>
                    <a:pt x="752" y="91"/>
                  </a:lnTo>
                  <a:lnTo>
                    <a:pt x="776" y="152"/>
                  </a:lnTo>
                  <a:lnTo>
                    <a:pt x="801" y="214"/>
                  </a:lnTo>
                  <a:lnTo>
                    <a:pt x="853" y="338"/>
                  </a:lnTo>
                  <a:lnTo>
                    <a:pt x="909" y="462"/>
                  </a:lnTo>
                  <a:lnTo>
                    <a:pt x="967" y="585"/>
                  </a:lnTo>
                  <a:lnTo>
                    <a:pt x="1027" y="707"/>
                  </a:lnTo>
                  <a:lnTo>
                    <a:pt x="1089" y="827"/>
                  </a:lnTo>
                  <a:lnTo>
                    <a:pt x="1150" y="944"/>
                  </a:lnTo>
                  <a:lnTo>
                    <a:pt x="1181" y="1000"/>
                  </a:lnTo>
                  <a:lnTo>
                    <a:pt x="1211" y="1057"/>
                  </a:lnTo>
                  <a:lnTo>
                    <a:pt x="1242" y="1111"/>
                  </a:lnTo>
                  <a:lnTo>
                    <a:pt x="1272" y="1165"/>
                  </a:lnTo>
                  <a:lnTo>
                    <a:pt x="1302" y="1218"/>
                  </a:lnTo>
                  <a:lnTo>
                    <a:pt x="1332" y="1269"/>
                  </a:lnTo>
                  <a:lnTo>
                    <a:pt x="1361" y="1319"/>
                  </a:lnTo>
                  <a:lnTo>
                    <a:pt x="1389" y="1367"/>
                  </a:lnTo>
                  <a:lnTo>
                    <a:pt x="1417" y="1413"/>
                  </a:lnTo>
                  <a:lnTo>
                    <a:pt x="1445" y="1458"/>
                  </a:lnTo>
                  <a:lnTo>
                    <a:pt x="1471" y="1501"/>
                  </a:lnTo>
                  <a:lnTo>
                    <a:pt x="1495" y="1542"/>
                  </a:lnTo>
                  <a:lnTo>
                    <a:pt x="1520" y="1580"/>
                  </a:lnTo>
                  <a:lnTo>
                    <a:pt x="1544" y="1617"/>
                  </a:lnTo>
                  <a:lnTo>
                    <a:pt x="1566" y="1652"/>
                  </a:lnTo>
                  <a:lnTo>
                    <a:pt x="1586" y="1684"/>
                  </a:lnTo>
                  <a:lnTo>
                    <a:pt x="1606" y="1714"/>
                  </a:lnTo>
                  <a:lnTo>
                    <a:pt x="1624" y="1742"/>
                  </a:lnTo>
                  <a:lnTo>
                    <a:pt x="1622" y="1757"/>
                  </a:lnTo>
                  <a:lnTo>
                    <a:pt x="1619" y="1773"/>
                  </a:lnTo>
                  <a:lnTo>
                    <a:pt x="1616" y="1790"/>
                  </a:lnTo>
                  <a:lnTo>
                    <a:pt x="1612" y="1810"/>
                  </a:lnTo>
                  <a:lnTo>
                    <a:pt x="1607" y="1829"/>
                  </a:lnTo>
                  <a:lnTo>
                    <a:pt x="1602" y="1850"/>
                  </a:lnTo>
                  <a:lnTo>
                    <a:pt x="1596" y="1873"/>
                  </a:lnTo>
                  <a:lnTo>
                    <a:pt x="1589" y="1895"/>
                  </a:lnTo>
                  <a:lnTo>
                    <a:pt x="1547" y="1941"/>
                  </a:lnTo>
                  <a:lnTo>
                    <a:pt x="1504" y="1982"/>
                  </a:lnTo>
                  <a:lnTo>
                    <a:pt x="1482" y="2001"/>
                  </a:lnTo>
                  <a:lnTo>
                    <a:pt x="1459" y="2020"/>
                  </a:lnTo>
                  <a:lnTo>
                    <a:pt x="1437" y="2037"/>
                  </a:lnTo>
                  <a:lnTo>
                    <a:pt x="1413" y="2054"/>
                  </a:lnTo>
                  <a:lnTo>
                    <a:pt x="1389" y="2068"/>
                  </a:lnTo>
                  <a:lnTo>
                    <a:pt x="1364" y="2081"/>
                  </a:lnTo>
                  <a:lnTo>
                    <a:pt x="1339" y="2092"/>
                  </a:lnTo>
                  <a:lnTo>
                    <a:pt x="1315" y="2102"/>
                  </a:lnTo>
                  <a:lnTo>
                    <a:pt x="1288" y="2110"/>
                  </a:lnTo>
                  <a:lnTo>
                    <a:pt x="1262" y="2116"/>
                  </a:lnTo>
                  <a:lnTo>
                    <a:pt x="1234" y="2119"/>
                  </a:lnTo>
                  <a:lnTo>
                    <a:pt x="1206" y="2120"/>
                  </a:lnTo>
                  <a:lnTo>
                    <a:pt x="1112" y="2120"/>
                  </a:lnTo>
                  <a:lnTo>
                    <a:pt x="1091" y="2119"/>
                  </a:lnTo>
                  <a:lnTo>
                    <a:pt x="1069" y="2118"/>
                  </a:lnTo>
                  <a:lnTo>
                    <a:pt x="1046" y="2114"/>
                  </a:lnTo>
                  <a:lnTo>
                    <a:pt x="1025" y="2110"/>
                  </a:lnTo>
                  <a:lnTo>
                    <a:pt x="1002" y="2104"/>
                  </a:lnTo>
                  <a:lnTo>
                    <a:pt x="979" y="2097"/>
                  </a:lnTo>
                  <a:lnTo>
                    <a:pt x="956" y="2090"/>
                  </a:lnTo>
                  <a:lnTo>
                    <a:pt x="934" y="2081"/>
                  </a:lnTo>
                  <a:lnTo>
                    <a:pt x="888" y="2060"/>
                  </a:lnTo>
                  <a:lnTo>
                    <a:pt x="843" y="2036"/>
                  </a:lnTo>
                  <a:lnTo>
                    <a:pt x="796" y="2009"/>
                  </a:lnTo>
                  <a:lnTo>
                    <a:pt x="751" y="1979"/>
                  </a:lnTo>
                  <a:lnTo>
                    <a:pt x="706" y="1946"/>
                  </a:lnTo>
                  <a:lnTo>
                    <a:pt x="661" y="1910"/>
                  </a:lnTo>
                  <a:lnTo>
                    <a:pt x="617" y="1873"/>
                  </a:lnTo>
                  <a:lnTo>
                    <a:pt x="574" y="1834"/>
                  </a:lnTo>
                  <a:lnTo>
                    <a:pt x="531" y="1793"/>
                  </a:lnTo>
                  <a:lnTo>
                    <a:pt x="489" y="1752"/>
                  </a:lnTo>
                  <a:lnTo>
                    <a:pt x="449" y="1710"/>
                  </a:lnTo>
                  <a:lnTo>
                    <a:pt x="409" y="1668"/>
                  </a:lnTo>
                  <a:lnTo>
                    <a:pt x="371" y="1625"/>
                  </a:lnTo>
                  <a:lnTo>
                    <a:pt x="334" y="1583"/>
                  </a:lnTo>
                  <a:lnTo>
                    <a:pt x="299" y="1542"/>
                  </a:lnTo>
                  <a:lnTo>
                    <a:pt x="266" y="1502"/>
                  </a:lnTo>
                  <a:lnTo>
                    <a:pt x="235" y="1463"/>
                  </a:lnTo>
                  <a:lnTo>
                    <a:pt x="206" y="1426"/>
                  </a:lnTo>
                  <a:lnTo>
                    <a:pt x="178" y="1390"/>
                  </a:lnTo>
                  <a:lnTo>
                    <a:pt x="153" y="1357"/>
                  </a:lnTo>
                  <a:lnTo>
                    <a:pt x="131" y="1327"/>
                  </a:lnTo>
                  <a:lnTo>
                    <a:pt x="111" y="1299"/>
                  </a:lnTo>
                  <a:lnTo>
                    <a:pt x="95" y="1275"/>
                  </a:lnTo>
                  <a:lnTo>
                    <a:pt x="80" y="1255"/>
                  </a:lnTo>
                  <a:lnTo>
                    <a:pt x="74" y="1245"/>
                  </a:lnTo>
                  <a:lnTo>
                    <a:pt x="69" y="1238"/>
                  </a:lnTo>
                  <a:lnTo>
                    <a:pt x="64" y="1231"/>
                  </a:lnTo>
                  <a:lnTo>
                    <a:pt x="60" y="1226"/>
                  </a:lnTo>
                  <a:lnTo>
                    <a:pt x="57" y="1222"/>
                  </a:lnTo>
                  <a:lnTo>
                    <a:pt x="55" y="1219"/>
                  </a:lnTo>
                  <a:lnTo>
                    <a:pt x="53" y="1217"/>
                  </a:lnTo>
                  <a:lnTo>
                    <a:pt x="53" y="1216"/>
                  </a:lnTo>
                  <a:lnTo>
                    <a:pt x="53" y="12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775"/>
              <a:endParaRPr lang="en-US" sz="1324">
                <a:latin typeface="Segoe UI"/>
              </a:endParaRPr>
            </a:p>
          </p:txBody>
        </p:sp>
        <p:sp>
          <p:nvSpPr>
            <p:cNvPr id="142" name="Freeform 51"/>
            <p:cNvSpPr>
              <a:spLocks/>
            </p:cNvSpPr>
            <p:nvPr/>
          </p:nvSpPr>
          <p:spPr bwMode="auto">
            <a:xfrm>
              <a:off x="4205288" y="4954588"/>
              <a:ext cx="180975" cy="255588"/>
            </a:xfrm>
            <a:custGeom>
              <a:avLst/>
              <a:gdLst>
                <a:gd name="T0" fmla="*/ 186 w 1703"/>
                <a:gd name="T1" fmla="*/ 2409 h 2413"/>
                <a:gd name="T2" fmla="*/ 136 w 1703"/>
                <a:gd name="T3" fmla="*/ 2400 h 2413"/>
                <a:gd name="T4" fmla="*/ 96 w 1703"/>
                <a:gd name="T5" fmla="*/ 2383 h 2413"/>
                <a:gd name="T6" fmla="*/ 67 w 1703"/>
                <a:gd name="T7" fmla="*/ 2359 h 2413"/>
                <a:gd name="T8" fmla="*/ 32 w 1703"/>
                <a:gd name="T9" fmla="*/ 2300 h 2413"/>
                <a:gd name="T10" fmla="*/ 19 w 1703"/>
                <a:gd name="T11" fmla="*/ 2242 h 2413"/>
                <a:gd name="T12" fmla="*/ 19 w 1703"/>
                <a:gd name="T13" fmla="*/ 2200 h 2413"/>
                <a:gd name="T14" fmla="*/ 20 w 1703"/>
                <a:gd name="T15" fmla="*/ 2192 h 2413"/>
                <a:gd name="T16" fmla="*/ 73 w 1703"/>
                <a:gd name="T17" fmla="*/ 1899 h 2413"/>
                <a:gd name="T18" fmla="*/ 279 w 1703"/>
                <a:gd name="T19" fmla="*/ 1671 h 2413"/>
                <a:gd name="T20" fmla="*/ 351 w 1703"/>
                <a:gd name="T21" fmla="*/ 1570 h 2413"/>
                <a:gd name="T22" fmla="*/ 427 w 1703"/>
                <a:gd name="T23" fmla="*/ 1446 h 2413"/>
                <a:gd name="T24" fmla="*/ 506 w 1703"/>
                <a:gd name="T25" fmla="*/ 1305 h 2413"/>
                <a:gd name="T26" fmla="*/ 588 w 1703"/>
                <a:gd name="T27" fmla="*/ 1149 h 2413"/>
                <a:gd name="T28" fmla="*/ 698 w 1703"/>
                <a:gd name="T29" fmla="*/ 923 h 2413"/>
                <a:gd name="T30" fmla="*/ 861 w 1703"/>
                <a:gd name="T31" fmla="*/ 567 h 2413"/>
                <a:gd name="T32" fmla="*/ 1010 w 1703"/>
                <a:gd name="T33" fmla="*/ 217 h 2413"/>
                <a:gd name="T34" fmla="*/ 1077 w 1703"/>
                <a:gd name="T35" fmla="*/ 53 h 2413"/>
                <a:gd name="T36" fmla="*/ 1164 w 1703"/>
                <a:gd name="T37" fmla="*/ 92 h 2413"/>
                <a:gd name="T38" fmla="*/ 1249 w 1703"/>
                <a:gd name="T39" fmla="*/ 223 h 2413"/>
                <a:gd name="T40" fmla="*/ 1321 w 1703"/>
                <a:gd name="T41" fmla="*/ 358 h 2413"/>
                <a:gd name="T42" fmla="*/ 1389 w 1703"/>
                <a:gd name="T43" fmla="*/ 513 h 2413"/>
                <a:gd name="T44" fmla="*/ 1425 w 1703"/>
                <a:gd name="T45" fmla="*/ 603 h 2413"/>
                <a:gd name="T46" fmla="*/ 1463 w 1703"/>
                <a:gd name="T47" fmla="*/ 703 h 2413"/>
                <a:gd name="T48" fmla="*/ 1505 w 1703"/>
                <a:gd name="T49" fmla="*/ 815 h 2413"/>
                <a:gd name="T50" fmla="*/ 1529 w 1703"/>
                <a:gd name="T51" fmla="*/ 901 h 2413"/>
                <a:gd name="T52" fmla="*/ 1542 w 1703"/>
                <a:gd name="T53" fmla="*/ 983 h 2413"/>
                <a:gd name="T54" fmla="*/ 1550 w 1703"/>
                <a:gd name="T55" fmla="*/ 1079 h 2413"/>
                <a:gd name="T56" fmla="*/ 1556 w 1703"/>
                <a:gd name="T57" fmla="*/ 1288 h 2413"/>
                <a:gd name="T58" fmla="*/ 1556 w 1703"/>
                <a:gd name="T59" fmla="*/ 1457 h 2413"/>
                <a:gd name="T60" fmla="*/ 1554 w 1703"/>
                <a:gd name="T61" fmla="*/ 1544 h 2413"/>
                <a:gd name="T62" fmla="*/ 1551 w 1703"/>
                <a:gd name="T63" fmla="*/ 1617 h 2413"/>
                <a:gd name="T64" fmla="*/ 1549 w 1703"/>
                <a:gd name="T65" fmla="*/ 1669 h 2413"/>
                <a:gd name="T66" fmla="*/ 1548 w 1703"/>
                <a:gd name="T67" fmla="*/ 1694 h 2413"/>
                <a:gd name="T68" fmla="*/ 1550 w 1703"/>
                <a:gd name="T69" fmla="*/ 1698 h 2413"/>
                <a:gd name="T70" fmla="*/ 1563 w 1703"/>
                <a:gd name="T71" fmla="*/ 1714 h 2413"/>
                <a:gd name="T72" fmla="*/ 1598 w 1703"/>
                <a:gd name="T73" fmla="*/ 1765 h 2413"/>
                <a:gd name="T74" fmla="*/ 1640 w 1703"/>
                <a:gd name="T75" fmla="*/ 1840 h 2413"/>
                <a:gd name="T76" fmla="*/ 1679 w 1703"/>
                <a:gd name="T77" fmla="*/ 1933 h 2413"/>
                <a:gd name="T78" fmla="*/ 1702 w 1703"/>
                <a:gd name="T79" fmla="*/ 2036 h 2413"/>
                <a:gd name="T80" fmla="*/ 1697 w 1703"/>
                <a:gd name="T81" fmla="*/ 2139 h 2413"/>
                <a:gd name="T82" fmla="*/ 1668 w 1703"/>
                <a:gd name="T83" fmla="*/ 2232 h 2413"/>
                <a:gd name="T84" fmla="*/ 1617 w 1703"/>
                <a:gd name="T85" fmla="*/ 2312 h 2413"/>
                <a:gd name="T86" fmla="*/ 1546 w 1703"/>
                <a:gd name="T87" fmla="*/ 2370 h 2413"/>
                <a:gd name="T88" fmla="*/ 1458 w 1703"/>
                <a:gd name="T89" fmla="*/ 2405 h 2413"/>
                <a:gd name="T90" fmla="*/ 1391 w 1703"/>
                <a:gd name="T91" fmla="*/ 2413 h 2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703" h="2413">
                  <a:moveTo>
                    <a:pt x="1391" y="2413"/>
                  </a:moveTo>
                  <a:lnTo>
                    <a:pt x="206" y="2410"/>
                  </a:lnTo>
                  <a:lnTo>
                    <a:pt x="186" y="2409"/>
                  </a:lnTo>
                  <a:lnTo>
                    <a:pt x="168" y="2408"/>
                  </a:lnTo>
                  <a:lnTo>
                    <a:pt x="151" y="2404"/>
                  </a:lnTo>
                  <a:lnTo>
                    <a:pt x="136" y="2400"/>
                  </a:lnTo>
                  <a:lnTo>
                    <a:pt x="121" y="2395"/>
                  </a:lnTo>
                  <a:lnTo>
                    <a:pt x="108" y="2389"/>
                  </a:lnTo>
                  <a:lnTo>
                    <a:pt x="96" y="2383"/>
                  </a:lnTo>
                  <a:lnTo>
                    <a:pt x="85" y="2376"/>
                  </a:lnTo>
                  <a:lnTo>
                    <a:pt x="75" y="2367"/>
                  </a:lnTo>
                  <a:lnTo>
                    <a:pt x="67" y="2359"/>
                  </a:lnTo>
                  <a:lnTo>
                    <a:pt x="51" y="2341"/>
                  </a:lnTo>
                  <a:lnTo>
                    <a:pt x="40" y="2321"/>
                  </a:lnTo>
                  <a:lnTo>
                    <a:pt x="32" y="2300"/>
                  </a:lnTo>
                  <a:lnTo>
                    <a:pt x="25" y="2280"/>
                  </a:lnTo>
                  <a:lnTo>
                    <a:pt x="21" y="2260"/>
                  </a:lnTo>
                  <a:lnTo>
                    <a:pt x="19" y="2242"/>
                  </a:lnTo>
                  <a:lnTo>
                    <a:pt x="18" y="2225"/>
                  </a:lnTo>
                  <a:lnTo>
                    <a:pt x="19" y="2212"/>
                  </a:lnTo>
                  <a:lnTo>
                    <a:pt x="19" y="2200"/>
                  </a:lnTo>
                  <a:lnTo>
                    <a:pt x="19" y="2196"/>
                  </a:lnTo>
                  <a:lnTo>
                    <a:pt x="20" y="2193"/>
                  </a:lnTo>
                  <a:lnTo>
                    <a:pt x="20" y="2192"/>
                  </a:lnTo>
                  <a:lnTo>
                    <a:pt x="20" y="2191"/>
                  </a:lnTo>
                  <a:lnTo>
                    <a:pt x="0" y="1972"/>
                  </a:lnTo>
                  <a:lnTo>
                    <a:pt x="73" y="1899"/>
                  </a:lnTo>
                  <a:lnTo>
                    <a:pt x="144" y="1825"/>
                  </a:lnTo>
                  <a:lnTo>
                    <a:pt x="213" y="1748"/>
                  </a:lnTo>
                  <a:lnTo>
                    <a:pt x="279" y="1671"/>
                  </a:lnTo>
                  <a:lnTo>
                    <a:pt x="302" y="1640"/>
                  </a:lnTo>
                  <a:lnTo>
                    <a:pt x="326" y="1606"/>
                  </a:lnTo>
                  <a:lnTo>
                    <a:pt x="351" y="1570"/>
                  </a:lnTo>
                  <a:lnTo>
                    <a:pt x="375" y="1531"/>
                  </a:lnTo>
                  <a:lnTo>
                    <a:pt x="401" y="1490"/>
                  </a:lnTo>
                  <a:lnTo>
                    <a:pt x="427" y="1446"/>
                  </a:lnTo>
                  <a:lnTo>
                    <a:pt x="453" y="1401"/>
                  </a:lnTo>
                  <a:lnTo>
                    <a:pt x="480" y="1354"/>
                  </a:lnTo>
                  <a:lnTo>
                    <a:pt x="506" y="1305"/>
                  </a:lnTo>
                  <a:lnTo>
                    <a:pt x="533" y="1254"/>
                  </a:lnTo>
                  <a:lnTo>
                    <a:pt x="560" y="1202"/>
                  </a:lnTo>
                  <a:lnTo>
                    <a:pt x="588" y="1149"/>
                  </a:lnTo>
                  <a:lnTo>
                    <a:pt x="615" y="1093"/>
                  </a:lnTo>
                  <a:lnTo>
                    <a:pt x="643" y="1038"/>
                  </a:lnTo>
                  <a:lnTo>
                    <a:pt x="698" y="923"/>
                  </a:lnTo>
                  <a:lnTo>
                    <a:pt x="753" y="806"/>
                  </a:lnTo>
                  <a:lnTo>
                    <a:pt x="807" y="686"/>
                  </a:lnTo>
                  <a:lnTo>
                    <a:pt x="861" y="567"/>
                  </a:lnTo>
                  <a:lnTo>
                    <a:pt x="912" y="448"/>
                  </a:lnTo>
                  <a:lnTo>
                    <a:pt x="962" y="331"/>
                  </a:lnTo>
                  <a:lnTo>
                    <a:pt x="1010" y="217"/>
                  </a:lnTo>
                  <a:lnTo>
                    <a:pt x="1033" y="161"/>
                  </a:lnTo>
                  <a:lnTo>
                    <a:pt x="1056" y="106"/>
                  </a:lnTo>
                  <a:lnTo>
                    <a:pt x="1077" y="53"/>
                  </a:lnTo>
                  <a:lnTo>
                    <a:pt x="1098" y="0"/>
                  </a:lnTo>
                  <a:lnTo>
                    <a:pt x="1132" y="47"/>
                  </a:lnTo>
                  <a:lnTo>
                    <a:pt x="1164" y="92"/>
                  </a:lnTo>
                  <a:lnTo>
                    <a:pt x="1194" y="136"/>
                  </a:lnTo>
                  <a:lnTo>
                    <a:pt x="1222" y="180"/>
                  </a:lnTo>
                  <a:lnTo>
                    <a:pt x="1249" y="223"/>
                  </a:lnTo>
                  <a:lnTo>
                    <a:pt x="1273" y="266"/>
                  </a:lnTo>
                  <a:lnTo>
                    <a:pt x="1297" y="311"/>
                  </a:lnTo>
                  <a:lnTo>
                    <a:pt x="1321" y="358"/>
                  </a:lnTo>
                  <a:lnTo>
                    <a:pt x="1344" y="406"/>
                  </a:lnTo>
                  <a:lnTo>
                    <a:pt x="1366" y="458"/>
                  </a:lnTo>
                  <a:lnTo>
                    <a:pt x="1389" y="513"/>
                  </a:lnTo>
                  <a:lnTo>
                    <a:pt x="1401" y="542"/>
                  </a:lnTo>
                  <a:lnTo>
                    <a:pt x="1413" y="572"/>
                  </a:lnTo>
                  <a:lnTo>
                    <a:pt x="1425" y="603"/>
                  </a:lnTo>
                  <a:lnTo>
                    <a:pt x="1438" y="635"/>
                  </a:lnTo>
                  <a:lnTo>
                    <a:pt x="1450" y="668"/>
                  </a:lnTo>
                  <a:lnTo>
                    <a:pt x="1463" y="703"/>
                  </a:lnTo>
                  <a:lnTo>
                    <a:pt x="1477" y="739"/>
                  </a:lnTo>
                  <a:lnTo>
                    <a:pt x="1490" y="776"/>
                  </a:lnTo>
                  <a:lnTo>
                    <a:pt x="1505" y="815"/>
                  </a:lnTo>
                  <a:lnTo>
                    <a:pt x="1519" y="855"/>
                  </a:lnTo>
                  <a:lnTo>
                    <a:pt x="1524" y="877"/>
                  </a:lnTo>
                  <a:lnTo>
                    <a:pt x="1529" y="901"/>
                  </a:lnTo>
                  <a:lnTo>
                    <a:pt x="1535" y="926"/>
                  </a:lnTo>
                  <a:lnTo>
                    <a:pt x="1538" y="954"/>
                  </a:lnTo>
                  <a:lnTo>
                    <a:pt x="1542" y="983"/>
                  </a:lnTo>
                  <a:lnTo>
                    <a:pt x="1545" y="1014"/>
                  </a:lnTo>
                  <a:lnTo>
                    <a:pt x="1547" y="1046"/>
                  </a:lnTo>
                  <a:lnTo>
                    <a:pt x="1550" y="1079"/>
                  </a:lnTo>
                  <a:lnTo>
                    <a:pt x="1553" y="1147"/>
                  </a:lnTo>
                  <a:lnTo>
                    <a:pt x="1555" y="1217"/>
                  </a:lnTo>
                  <a:lnTo>
                    <a:pt x="1556" y="1288"/>
                  </a:lnTo>
                  <a:lnTo>
                    <a:pt x="1557" y="1358"/>
                  </a:lnTo>
                  <a:lnTo>
                    <a:pt x="1556" y="1425"/>
                  </a:lnTo>
                  <a:lnTo>
                    <a:pt x="1556" y="1457"/>
                  </a:lnTo>
                  <a:lnTo>
                    <a:pt x="1555" y="1488"/>
                  </a:lnTo>
                  <a:lnTo>
                    <a:pt x="1554" y="1517"/>
                  </a:lnTo>
                  <a:lnTo>
                    <a:pt x="1554" y="1544"/>
                  </a:lnTo>
                  <a:lnTo>
                    <a:pt x="1553" y="1571"/>
                  </a:lnTo>
                  <a:lnTo>
                    <a:pt x="1552" y="1595"/>
                  </a:lnTo>
                  <a:lnTo>
                    <a:pt x="1551" y="1617"/>
                  </a:lnTo>
                  <a:lnTo>
                    <a:pt x="1551" y="1637"/>
                  </a:lnTo>
                  <a:lnTo>
                    <a:pt x="1550" y="1655"/>
                  </a:lnTo>
                  <a:lnTo>
                    <a:pt x="1549" y="1669"/>
                  </a:lnTo>
                  <a:lnTo>
                    <a:pt x="1549" y="1680"/>
                  </a:lnTo>
                  <a:lnTo>
                    <a:pt x="1548" y="1689"/>
                  </a:lnTo>
                  <a:lnTo>
                    <a:pt x="1548" y="1694"/>
                  </a:lnTo>
                  <a:lnTo>
                    <a:pt x="1548" y="1696"/>
                  </a:lnTo>
                  <a:lnTo>
                    <a:pt x="1548" y="1697"/>
                  </a:lnTo>
                  <a:lnTo>
                    <a:pt x="1550" y="1698"/>
                  </a:lnTo>
                  <a:lnTo>
                    <a:pt x="1552" y="1701"/>
                  </a:lnTo>
                  <a:lnTo>
                    <a:pt x="1555" y="1704"/>
                  </a:lnTo>
                  <a:lnTo>
                    <a:pt x="1563" y="1714"/>
                  </a:lnTo>
                  <a:lnTo>
                    <a:pt x="1573" y="1728"/>
                  </a:lnTo>
                  <a:lnTo>
                    <a:pt x="1584" y="1745"/>
                  </a:lnTo>
                  <a:lnTo>
                    <a:pt x="1598" y="1765"/>
                  </a:lnTo>
                  <a:lnTo>
                    <a:pt x="1611" y="1787"/>
                  </a:lnTo>
                  <a:lnTo>
                    <a:pt x="1625" y="1813"/>
                  </a:lnTo>
                  <a:lnTo>
                    <a:pt x="1640" y="1840"/>
                  </a:lnTo>
                  <a:lnTo>
                    <a:pt x="1654" y="1870"/>
                  </a:lnTo>
                  <a:lnTo>
                    <a:pt x="1668" y="1901"/>
                  </a:lnTo>
                  <a:lnTo>
                    <a:pt x="1679" y="1933"/>
                  </a:lnTo>
                  <a:lnTo>
                    <a:pt x="1689" y="1967"/>
                  </a:lnTo>
                  <a:lnTo>
                    <a:pt x="1697" y="2001"/>
                  </a:lnTo>
                  <a:lnTo>
                    <a:pt x="1702" y="2036"/>
                  </a:lnTo>
                  <a:lnTo>
                    <a:pt x="1703" y="2071"/>
                  </a:lnTo>
                  <a:lnTo>
                    <a:pt x="1702" y="2106"/>
                  </a:lnTo>
                  <a:lnTo>
                    <a:pt x="1697" y="2139"/>
                  </a:lnTo>
                  <a:lnTo>
                    <a:pt x="1691" y="2172"/>
                  </a:lnTo>
                  <a:lnTo>
                    <a:pt x="1680" y="2203"/>
                  </a:lnTo>
                  <a:lnTo>
                    <a:pt x="1668" y="2232"/>
                  </a:lnTo>
                  <a:lnTo>
                    <a:pt x="1653" y="2261"/>
                  </a:lnTo>
                  <a:lnTo>
                    <a:pt x="1637" y="2287"/>
                  </a:lnTo>
                  <a:lnTo>
                    <a:pt x="1617" y="2312"/>
                  </a:lnTo>
                  <a:lnTo>
                    <a:pt x="1596" y="2333"/>
                  </a:lnTo>
                  <a:lnTo>
                    <a:pt x="1572" y="2354"/>
                  </a:lnTo>
                  <a:lnTo>
                    <a:pt x="1546" y="2370"/>
                  </a:lnTo>
                  <a:lnTo>
                    <a:pt x="1519" y="2386"/>
                  </a:lnTo>
                  <a:lnTo>
                    <a:pt x="1489" y="2397"/>
                  </a:lnTo>
                  <a:lnTo>
                    <a:pt x="1458" y="2405"/>
                  </a:lnTo>
                  <a:lnTo>
                    <a:pt x="1425" y="2411"/>
                  </a:lnTo>
                  <a:lnTo>
                    <a:pt x="1391" y="2413"/>
                  </a:lnTo>
                  <a:lnTo>
                    <a:pt x="1391" y="24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775"/>
              <a:endParaRPr lang="en-US" sz="1324">
                <a:latin typeface="Segoe UI"/>
              </a:endParaRPr>
            </a:p>
          </p:txBody>
        </p:sp>
      </p:grpSp>
      <p:grpSp>
        <p:nvGrpSpPr>
          <p:cNvPr id="143" name="Group 142"/>
          <p:cNvGrpSpPr/>
          <p:nvPr/>
        </p:nvGrpSpPr>
        <p:grpSpPr>
          <a:xfrm>
            <a:off x="8006855" y="2489093"/>
            <a:ext cx="327575" cy="401202"/>
            <a:chOff x="-3084513" y="3390510"/>
            <a:chExt cx="2716213" cy="3363913"/>
          </a:xfrm>
          <a:solidFill>
            <a:schemeClr val="tx1"/>
          </a:solidFill>
        </p:grpSpPr>
        <p:sp>
          <p:nvSpPr>
            <p:cNvPr id="144" name="Freeform 40"/>
            <p:cNvSpPr>
              <a:spLocks noEditPoints="1"/>
            </p:cNvSpPr>
            <p:nvPr/>
          </p:nvSpPr>
          <p:spPr bwMode="auto">
            <a:xfrm>
              <a:off x="-3084513" y="3390510"/>
              <a:ext cx="2716213" cy="3363913"/>
            </a:xfrm>
            <a:custGeom>
              <a:avLst/>
              <a:gdLst>
                <a:gd name="T0" fmla="*/ 896 w 896"/>
                <a:gd name="T1" fmla="*/ 212 h 1107"/>
                <a:gd name="T2" fmla="*/ 448 w 896"/>
                <a:gd name="T3" fmla="*/ 0 h 1107"/>
                <a:gd name="T4" fmla="*/ 0 w 896"/>
                <a:gd name="T5" fmla="*/ 212 h 1107"/>
                <a:gd name="T6" fmla="*/ 1 w 896"/>
                <a:gd name="T7" fmla="*/ 219 h 1107"/>
                <a:gd name="T8" fmla="*/ 0 w 896"/>
                <a:gd name="T9" fmla="*/ 894 h 1107"/>
                <a:gd name="T10" fmla="*/ 448 w 896"/>
                <a:gd name="T11" fmla="*/ 1107 h 1107"/>
                <a:gd name="T12" fmla="*/ 896 w 896"/>
                <a:gd name="T13" fmla="*/ 894 h 1107"/>
                <a:gd name="T14" fmla="*/ 895 w 896"/>
                <a:gd name="T15" fmla="*/ 219 h 1107"/>
                <a:gd name="T16" fmla="*/ 305 w 896"/>
                <a:gd name="T17" fmla="*/ 679 h 1107"/>
                <a:gd name="T18" fmla="*/ 253 w 896"/>
                <a:gd name="T19" fmla="*/ 716 h 1107"/>
                <a:gd name="T20" fmla="*/ 178 w 896"/>
                <a:gd name="T21" fmla="*/ 717 h 1107"/>
                <a:gd name="T22" fmla="*/ 146 w 896"/>
                <a:gd name="T23" fmla="*/ 648 h 1107"/>
                <a:gd name="T24" fmla="*/ 213 w 896"/>
                <a:gd name="T25" fmla="*/ 674 h 1107"/>
                <a:gd name="T26" fmla="*/ 244 w 896"/>
                <a:gd name="T27" fmla="*/ 667 h 1107"/>
                <a:gd name="T28" fmla="*/ 255 w 896"/>
                <a:gd name="T29" fmla="*/ 648 h 1107"/>
                <a:gd name="T30" fmla="*/ 240 w 896"/>
                <a:gd name="T31" fmla="*/ 623 h 1107"/>
                <a:gd name="T32" fmla="*/ 202 w 896"/>
                <a:gd name="T33" fmla="*/ 604 h 1107"/>
                <a:gd name="T34" fmla="*/ 145 w 896"/>
                <a:gd name="T35" fmla="*/ 529 h 1107"/>
                <a:gd name="T36" fmla="*/ 174 w 896"/>
                <a:gd name="T37" fmla="*/ 470 h 1107"/>
                <a:gd name="T38" fmla="*/ 241 w 896"/>
                <a:gd name="T39" fmla="*/ 452 h 1107"/>
                <a:gd name="T40" fmla="*/ 302 w 896"/>
                <a:gd name="T41" fmla="*/ 462 h 1107"/>
                <a:gd name="T42" fmla="*/ 288 w 896"/>
                <a:gd name="T43" fmla="*/ 508 h 1107"/>
                <a:gd name="T44" fmla="*/ 258 w 896"/>
                <a:gd name="T45" fmla="*/ 499 h 1107"/>
                <a:gd name="T46" fmla="*/ 227 w 896"/>
                <a:gd name="T47" fmla="*/ 500 h 1107"/>
                <a:gd name="T48" fmla="*/ 206 w 896"/>
                <a:gd name="T49" fmla="*/ 513 h 1107"/>
                <a:gd name="T50" fmla="*/ 206 w 896"/>
                <a:gd name="T51" fmla="*/ 536 h 1107"/>
                <a:gd name="T52" fmla="*/ 230 w 896"/>
                <a:gd name="T53" fmla="*/ 555 h 1107"/>
                <a:gd name="T54" fmla="*/ 275 w 896"/>
                <a:gd name="T55" fmla="*/ 578 h 1107"/>
                <a:gd name="T56" fmla="*/ 308 w 896"/>
                <a:gd name="T57" fmla="*/ 615 h 1107"/>
                <a:gd name="T58" fmla="*/ 305 w 896"/>
                <a:gd name="T59" fmla="*/ 679 h 1107"/>
                <a:gd name="T60" fmla="*/ 491 w 896"/>
                <a:gd name="T61" fmla="*/ 716 h 1107"/>
                <a:gd name="T62" fmla="*/ 370 w 896"/>
                <a:gd name="T63" fmla="*/ 684 h 1107"/>
                <a:gd name="T64" fmla="*/ 371 w 896"/>
                <a:gd name="T65" fmla="*/ 490 h 1107"/>
                <a:gd name="T66" fmla="*/ 544 w 896"/>
                <a:gd name="T67" fmla="*/ 488 h 1107"/>
                <a:gd name="T68" fmla="*/ 543 w 896"/>
                <a:gd name="T69" fmla="*/ 683 h 1107"/>
                <a:gd name="T70" fmla="*/ 538 w 896"/>
                <a:gd name="T71" fmla="*/ 687 h 1107"/>
                <a:gd name="T72" fmla="*/ 523 w 896"/>
                <a:gd name="T73" fmla="*/ 751 h 1107"/>
                <a:gd name="T74" fmla="*/ 617 w 896"/>
                <a:gd name="T75" fmla="*/ 716 h 1107"/>
                <a:gd name="T76" fmla="*/ 671 w 896"/>
                <a:gd name="T77" fmla="*/ 456 h 1107"/>
                <a:gd name="T78" fmla="*/ 762 w 896"/>
                <a:gd name="T79" fmla="*/ 668 h 1107"/>
                <a:gd name="T80" fmla="*/ 448 w 896"/>
                <a:gd name="T81" fmla="*/ 329 h 1107"/>
                <a:gd name="T82" fmla="*/ 448 w 896"/>
                <a:gd name="T83" fmla="*/ 73 h 1107"/>
                <a:gd name="T84" fmla="*/ 448 w 896"/>
                <a:gd name="T85" fmla="*/ 329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6" h="1107">
                  <a:moveTo>
                    <a:pt x="896" y="215"/>
                  </a:moveTo>
                  <a:cubicBezTo>
                    <a:pt x="896" y="214"/>
                    <a:pt x="896" y="213"/>
                    <a:pt x="896" y="212"/>
                  </a:cubicBezTo>
                  <a:cubicBezTo>
                    <a:pt x="896" y="148"/>
                    <a:pt x="844" y="91"/>
                    <a:pt x="751" y="53"/>
                  </a:cubicBezTo>
                  <a:cubicBezTo>
                    <a:pt x="669" y="18"/>
                    <a:pt x="561" y="0"/>
                    <a:pt x="448" y="0"/>
                  </a:cubicBezTo>
                  <a:cubicBezTo>
                    <a:pt x="335" y="0"/>
                    <a:pt x="227" y="18"/>
                    <a:pt x="146" y="52"/>
                  </a:cubicBezTo>
                  <a:cubicBezTo>
                    <a:pt x="52" y="91"/>
                    <a:pt x="0" y="148"/>
                    <a:pt x="0" y="212"/>
                  </a:cubicBezTo>
                  <a:cubicBezTo>
                    <a:pt x="0" y="213"/>
                    <a:pt x="0" y="214"/>
                    <a:pt x="1" y="215"/>
                  </a:cubicBezTo>
                  <a:cubicBezTo>
                    <a:pt x="1" y="219"/>
                    <a:pt x="1" y="219"/>
                    <a:pt x="1" y="219"/>
                  </a:cubicBezTo>
                  <a:cubicBezTo>
                    <a:pt x="1" y="220"/>
                    <a:pt x="0" y="222"/>
                    <a:pt x="0" y="224"/>
                  </a:cubicBezTo>
                  <a:cubicBezTo>
                    <a:pt x="0" y="894"/>
                    <a:pt x="0" y="894"/>
                    <a:pt x="0" y="894"/>
                  </a:cubicBezTo>
                  <a:cubicBezTo>
                    <a:pt x="0" y="959"/>
                    <a:pt x="52" y="1016"/>
                    <a:pt x="146" y="1054"/>
                  </a:cubicBezTo>
                  <a:cubicBezTo>
                    <a:pt x="227" y="1088"/>
                    <a:pt x="335" y="1107"/>
                    <a:pt x="448" y="1107"/>
                  </a:cubicBezTo>
                  <a:cubicBezTo>
                    <a:pt x="561" y="1107"/>
                    <a:pt x="669" y="1088"/>
                    <a:pt x="751" y="1054"/>
                  </a:cubicBezTo>
                  <a:cubicBezTo>
                    <a:pt x="844" y="1016"/>
                    <a:pt x="896" y="959"/>
                    <a:pt x="896" y="894"/>
                  </a:cubicBezTo>
                  <a:cubicBezTo>
                    <a:pt x="896" y="224"/>
                    <a:pt x="896" y="224"/>
                    <a:pt x="896" y="224"/>
                  </a:cubicBezTo>
                  <a:cubicBezTo>
                    <a:pt x="896" y="222"/>
                    <a:pt x="896" y="220"/>
                    <a:pt x="895" y="219"/>
                  </a:cubicBezTo>
                  <a:lnTo>
                    <a:pt x="896" y="215"/>
                  </a:lnTo>
                  <a:close/>
                  <a:moveTo>
                    <a:pt x="305" y="679"/>
                  </a:moveTo>
                  <a:cubicBezTo>
                    <a:pt x="300" y="689"/>
                    <a:pt x="293" y="697"/>
                    <a:pt x="284" y="703"/>
                  </a:cubicBezTo>
                  <a:cubicBezTo>
                    <a:pt x="275" y="709"/>
                    <a:pt x="265" y="714"/>
                    <a:pt x="253" y="716"/>
                  </a:cubicBezTo>
                  <a:cubicBezTo>
                    <a:pt x="241" y="719"/>
                    <a:pt x="229" y="720"/>
                    <a:pt x="216" y="720"/>
                  </a:cubicBezTo>
                  <a:cubicBezTo>
                    <a:pt x="202" y="720"/>
                    <a:pt x="190" y="719"/>
                    <a:pt x="178" y="717"/>
                  </a:cubicBezTo>
                  <a:cubicBezTo>
                    <a:pt x="166" y="714"/>
                    <a:pt x="155" y="711"/>
                    <a:pt x="146" y="706"/>
                  </a:cubicBezTo>
                  <a:cubicBezTo>
                    <a:pt x="146" y="648"/>
                    <a:pt x="146" y="648"/>
                    <a:pt x="146" y="648"/>
                  </a:cubicBezTo>
                  <a:cubicBezTo>
                    <a:pt x="156" y="657"/>
                    <a:pt x="167" y="663"/>
                    <a:pt x="178" y="668"/>
                  </a:cubicBezTo>
                  <a:cubicBezTo>
                    <a:pt x="190" y="672"/>
                    <a:pt x="202" y="674"/>
                    <a:pt x="213" y="674"/>
                  </a:cubicBezTo>
                  <a:cubicBezTo>
                    <a:pt x="220" y="674"/>
                    <a:pt x="226" y="674"/>
                    <a:pt x="232" y="672"/>
                  </a:cubicBezTo>
                  <a:cubicBezTo>
                    <a:pt x="237" y="671"/>
                    <a:pt x="241" y="669"/>
                    <a:pt x="244" y="667"/>
                  </a:cubicBezTo>
                  <a:cubicBezTo>
                    <a:pt x="248" y="664"/>
                    <a:pt x="251" y="662"/>
                    <a:pt x="252" y="658"/>
                  </a:cubicBezTo>
                  <a:cubicBezTo>
                    <a:pt x="254" y="655"/>
                    <a:pt x="255" y="652"/>
                    <a:pt x="255" y="648"/>
                  </a:cubicBezTo>
                  <a:cubicBezTo>
                    <a:pt x="255" y="643"/>
                    <a:pt x="253" y="638"/>
                    <a:pt x="251" y="634"/>
                  </a:cubicBezTo>
                  <a:cubicBezTo>
                    <a:pt x="248" y="630"/>
                    <a:pt x="244" y="627"/>
                    <a:pt x="240" y="623"/>
                  </a:cubicBezTo>
                  <a:cubicBezTo>
                    <a:pt x="235" y="620"/>
                    <a:pt x="229" y="617"/>
                    <a:pt x="223" y="614"/>
                  </a:cubicBezTo>
                  <a:cubicBezTo>
                    <a:pt x="216" y="610"/>
                    <a:pt x="209" y="607"/>
                    <a:pt x="202" y="604"/>
                  </a:cubicBezTo>
                  <a:cubicBezTo>
                    <a:pt x="183" y="596"/>
                    <a:pt x="169" y="585"/>
                    <a:pt x="159" y="573"/>
                  </a:cubicBezTo>
                  <a:cubicBezTo>
                    <a:pt x="150" y="561"/>
                    <a:pt x="145" y="546"/>
                    <a:pt x="145" y="529"/>
                  </a:cubicBezTo>
                  <a:cubicBezTo>
                    <a:pt x="145" y="515"/>
                    <a:pt x="148" y="504"/>
                    <a:pt x="153" y="494"/>
                  </a:cubicBezTo>
                  <a:cubicBezTo>
                    <a:pt x="158" y="484"/>
                    <a:pt x="165" y="476"/>
                    <a:pt x="174" y="470"/>
                  </a:cubicBezTo>
                  <a:cubicBezTo>
                    <a:pt x="183" y="464"/>
                    <a:pt x="193" y="459"/>
                    <a:pt x="204" y="456"/>
                  </a:cubicBezTo>
                  <a:cubicBezTo>
                    <a:pt x="216" y="453"/>
                    <a:pt x="228" y="452"/>
                    <a:pt x="241" y="452"/>
                  </a:cubicBezTo>
                  <a:cubicBezTo>
                    <a:pt x="254" y="452"/>
                    <a:pt x="265" y="453"/>
                    <a:pt x="275" y="454"/>
                  </a:cubicBezTo>
                  <a:cubicBezTo>
                    <a:pt x="285" y="456"/>
                    <a:pt x="294" y="458"/>
                    <a:pt x="302" y="462"/>
                  </a:cubicBezTo>
                  <a:cubicBezTo>
                    <a:pt x="302" y="516"/>
                    <a:pt x="302" y="516"/>
                    <a:pt x="302" y="516"/>
                  </a:cubicBezTo>
                  <a:cubicBezTo>
                    <a:pt x="298" y="513"/>
                    <a:pt x="293" y="510"/>
                    <a:pt x="288" y="508"/>
                  </a:cubicBezTo>
                  <a:cubicBezTo>
                    <a:pt x="284" y="506"/>
                    <a:pt x="279" y="504"/>
                    <a:pt x="274" y="502"/>
                  </a:cubicBezTo>
                  <a:cubicBezTo>
                    <a:pt x="269" y="501"/>
                    <a:pt x="263" y="500"/>
                    <a:pt x="258" y="499"/>
                  </a:cubicBezTo>
                  <a:cubicBezTo>
                    <a:pt x="253" y="498"/>
                    <a:pt x="249" y="498"/>
                    <a:pt x="244" y="498"/>
                  </a:cubicBezTo>
                  <a:cubicBezTo>
                    <a:pt x="238" y="498"/>
                    <a:pt x="232" y="498"/>
                    <a:pt x="227" y="500"/>
                  </a:cubicBezTo>
                  <a:cubicBezTo>
                    <a:pt x="222" y="501"/>
                    <a:pt x="218" y="503"/>
                    <a:pt x="214" y="505"/>
                  </a:cubicBezTo>
                  <a:cubicBezTo>
                    <a:pt x="211" y="507"/>
                    <a:pt x="208" y="510"/>
                    <a:pt x="206" y="513"/>
                  </a:cubicBezTo>
                  <a:cubicBezTo>
                    <a:pt x="204" y="517"/>
                    <a:pt x="203" y="520"/>
                    <a:pt x="203" y="524"/>
                  </a:cubicBezTo>
                  <a:cubicBezTo>
                    <a:pt x="203" y="528"/>
                    <a:pt x="204" y="532"/>
                    <a:pt x="206" y="536"/>
                  </a:cubicBezTo>
                  <a:cubicBezTo>
                    <a:pt x="208" y="539"/>
                    <a:pt x="212" y="542"/>
                    <a:pt x="216" y="546"/>
                  </a:cubicBezTo>
                  <a:cubicBezTo>
                    <a:pt x="219" y="549"/>
                    <a:pt x="224" y="552"/>
                    <a:pt x="230" y="555"/>
                  </a:cubicBezTo>
                  <a:cubicBezTo>
                    <a:pt x="236" y="558"/>
                    <a:pt x="242" y="561"/>
                    <a:pt x="249" y="564"/>
                  </a:cubicBezTo>
                  <a:cubicBezTo>
                    <a:pt x="259" y="568"/>
                    <a:pt x="268" y="573"/>
                    <a:pt x="275" y="578"/>
                  </a:cubicBezTo>
                  <a:cubicBezTo>
                    <a:pt x="283" y="582"/>
                    <a:pt x="290" y="588"/>
                    <a:pt x="295" y="594"/>
                  </a:cubicBezTo>
                  <a:cubicBezTo>
                    <a:pt x="301" y="600"/>
                    <a:pt x="305" y="607"/>
                    <a:pt x="308" y="615"/>
                  </a:cubicBezTo>
                  <a:cubicBezTo>
                    <a:pt x="311" y="623"/>
                    <a:pt x="313" y="632"/>
                    <a:pt x="313" y="643"/>
                  </a:cubicBezTo>
                  <a:cubicBezTo>
                    <a:pt x="313" y="657"/>
                    <a:pt x="310" y="669"/>
                    <a:pt x="305" y="679"/>
                  </a:cubicBezTo>
                  <a:close/>
                  <a:moveTo>
                    <a:pt x="523" y="751"/>
                  </a:moveTo>
                  <a:cubicBezTo>
                    <a:pt x="491" y="716"/>
                    <a:pt x="491" y="716"/>
                    <a:pt x="491" y="716"/>
                  </a:cubicBezTo>
                  <a:cubicBezTo>
                    <a:pt x="480" y="719"/>
                    <a:pt x="468" y="720"/>
                    <a:pt x="456" y="720"/>
                  </a:cubicBezTo>
                  <a:cubicBezTo>
                    <a:pt x="421" y="720"/>
                    <a:pt x="392" y="708"/>
                    <a:pt x="370" y="684"/>
                  </a:cubicBezTo>
                  <a:cubicBezTo>
                    <a:pt x="348" y="660"/>
                    <a:pt x="337" y="628"/>
                    <a:pt x="337" y="589"/>
                  </a:cubicBezTo>
                  <a:cubicBezTo>
                    <a:pt x="337" y="549"/>
                    <a:pt x="349" y="515"/>
                    <a:pt x="371" y="490"/>
                  </a:cubicBezTo>
                  <a:cubicBezTo>
                    <a:pt x="393" y="465"/>
                    <a:pt x="423" y="452"/>
                    <a:pt x="460" y="452"/>
                  </a:cubicBezTo>
                  <a:cubicBezTo>
                    <a:pt x="494" y="452"/>
                    <a:pt x="522" y="464"/>
                    <a:pt x="544" y="488"/>
                  </a:cubicBezTo>
                  <a:cubicBezTo>
                    <a:pt x="565" y="512"/>
                    <a:pt x="576" y="544"/>
                    <a:pt x="576" y="584"/>
                  </a:cubicBezTo>
                  <a:cubicBezTo>
                    <a:pt x="576" y="625"/>
                    <a:pt x="565" y="658"/>
                    <a:pt x="543" y="683"/>
                  </a:cubicBezTo>
                  <a:cubicBezTo>
                    <a:pt x="542" y="684"/>
                    <a:pt x="541" y="684"/>
                    <a:pt x="540" y="685"/>
                  </a:cubicBezTo>
                  <a:cubicBezTo>
                    <a:pt x="540" y="686"/>
                    <a:pt x="539" y="687"/>
                    <a:pt x="538" y="687"/>
                  </a:cubicBezTo>
                  <a:cubicBezTo>
                    <a:pt x="600" y="751"/>
                    <a:pt x="600" y="751"/>
                    <a:pt x="600" y="751"/>
                  </a:cubicBezTo>
                  <a:lnTo>
                    <a:pt x="523" y="751"/>
                  </a:lnTo>
                  <a:close/>
                  <a:moveTo>
                    <a:pt x="762" y="716"/>
                  </a:moveTo>
                  <a:cubicBezTo>
                    <a:pt x="617" y="716"/>
                    <a:pt x="617" y="716"/>
                    <a:pt x="617" y="716"/>
                  </a:cubicBezTo>
                  <a:cubicBezTo>
                    <a:pt x="617" y="456"/>
                    <a:pt x="617" y="456"/>
                    <a:pt x="617" y="456"/>
                  </a:cubicBezTo>
                  <a:cubicBezTo>
                    <a:pt x="671" y="456"/>
                    <a:pt x="671" y="456"/>
                    <a:pt x="671" y="456"/>
                  </a:cubicBezTo>
                  <a:cubicBezTo>
                    <a:pt x="671" y="668"/>
                    <a:pt x="671" y="668"/>
                    <a:pt x="671" y="668"/>
                  </a:cubicBezTo>
                  <a:cubicBezTo>
                    <a:pt x="762" y="668"/>
                    <a:pt x="762" y="668"/>
                    <a:pt x="762" y="668"/>
                  </a:cubicBezTo>
                  <a:lnTo>
                    <a:pt x="762" y="716"/>
                  </a:lnTo>
                  <a:close/>
                  <a:moveTo>
                    <a:pt x="448" y="329"/>
                  </a:moveTo>
                  <a:cubicBezTo>
                    <a:pt x="250" y="329"/>
                    <a:pt x="89" y="272"/>
                    <a:pt x="89" y="201"/>
                  </a:cubicBezTo>
                  <a:cubicBezTo>
                    <a:pt x="89" y="131"/>
                    <a:pt x="250" y="73"/>
                    <a:pt x="448" y="73"/>
                  </a:cubicBezTo>
                  <a:cubicBezTo>
                    <a:pt x="646" y="73"/>
                    <a:pt x="807" y="131"/>
                    <a:pt x="807" y="201"/>
                  </a:cubicBezTo>
                  <a:cubicBezTo>
                    <a:pt x="807" y="272"/>
                    <a:pt x="646" y="329"/>
                    <a:pt x="448" y="3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775">
                <a:defRPr/>
              </a:pPr>
              <a:endParaRPr lang="en-US" sz="1350" kern="0">
                <a:latin typeface="Segoe UI"/>
              </a:endParaRPr>
            </a:p>
          </p:txBody>
        </p:sp>
        <p:sp>
          <p:nvSpPr>
            <p:cNvPr id="145" name="Freeform 41"/>
            <p:cNvSpPr>
              <a:spLocks/>
            </p:cNvSpPr>
            <p:nvPr/>
          </p:nvSpPr>
          <p:spPr bwMode="auto">
            <a:xfrm>
              <a:off x="-1887538" y="4916098"/>
              <a:ext cx="373063" cy="511175"/>
            </a:xfrm>
            <a:custGeom>
              <a:avLst/>
              <a:gdLst>
                <a:gd name="T0" fmla="*/ 63 w 123"/>
                <a:gd name="T1" fmla="*/ 0 h 168"/>
                <a:gd name="T2" fmla="*/ 17 w 123"/>
                <a:gd name="T3" fmla="*/ 23 h 168"/>
                <a:gd name="T4" fmla="*/ 0 w 123"/>
                <a:gd name="T5" fmla="*/ 84 h 168"/>
                <a:gd name="T6" fmla="*/ 17 w 123"/>
                <a:gd name="T7" fmla="*/ 145 h 168"/>
                <a:gd name="T8" fmla="*/ 62 w 123"/>
                <a:gd name="T9" fmla="*/ 168 h 168"/>
                <a:gd name="T10" fmla="*/ 107 w 123"/>
                <a:gd name="T11" fmla="*/ 146 h 168"/>
                <a:gd name="T12" fmla="*/ 123 w 123"/>
                <a:gd name="T13" fmla="*/ 85 h 168"/>
                <a:gd name="T14" fmla="*/ 107 w 123"/>
                <a:gd name="T15" fmla="*/ 23 h 168"/>
                <a:gd name="T16" fmla="*/ 63 w 123"/>
                <a:gd name="T1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 h="168">
                  <a:moveTo>
                    <a:pt x="63" y="0"/>
                  </a:moveTo>
                  <a:cubicBezTo>
                    <a:pt x="44" y="0"/>
                    <a:pt x="29" y="8"/>
                    <a:pt x="17" y="23"/>
                  </a:cubicBezTo>
                  <a:cubicBezTo>
                    <a:pt x="6" y="39"/>
                    <a:pt x="0" y="59"/>
                    <a:pt x="0" y="84"/>
                  </a:cubicBezTo>
                  <a:cubicBezTo>
                    <a:pt x="0" y="110"/>
                    <a:pt x="6" y="130"/>
                    <a:pt x="17" y="145"/>
                  </a:cubicBezTo>
                  <a:cubicBezTo>
                    <a:pt x="28" y="160"/>
                    <a:pt x="43" y="168"/>
                    <a:pt x="62" y="168"/>
                  </a:cubicBezTo>
                  <a:cubicBezTo>
                    <a:pt x="81" y="168"/>
                    <a:pt x="96" y="160"/>
                    <a:pt x="107" y="146"/>
                  </a:cubicBezTo>
                  <a:cubicBezTo>
                    <a:pt x="118" y="131"/>
                    <a:pt x="123" y="111"/>
                    <a:pt x="123" y="85"/>
                  </a:cubicBezTo>
                  <a:cubicBezTo>
                    <a:pt x="123" y="59"/>
                    <a:pt x="118" y="38"/>
                    <a:pt x="107" y="23"/>
                  </a:cubicBezTo>
                  <a:cubicBezTo>
                    <a:pt x="97" y="8"/>
                    <a:pt x="82" y="0"/>
                    <a:pt x="6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775">
                <a:defRPr/>
              </a:pPr>
              <a:endParaRPr lang="en-US" sz="1350" kern="0">
                <a:latin typeface="Segoe UI"/>
              </a:endParaRPr>
            </a:p>
          </p:txBody>
        </p:sp>
      </p:grpSp>
      <p:grpSp>
        <p:nvGrpSpPr>
          <p:cNvPr id="146" name="Group 145"/>
          <p:cNvGrpSpPr/>
          <p:nvPr/>
        </p:nvGrpSpPr>
        <p:grpSpPr>
          <a:xfrm>
            <a:off x="8006855" y="3224282"/>
            <a:ext cx="327575" cy="401202"/>
            <a:chOff x="-3084513" y="3390510"/>
            <a:chExt cx="2716213" cy="3363913"/>
          </a:xfrm>
          <a:solidFill>
            <a:schemeClr val="tx1"/>
          </a:solidFill>
        </p:grpSpPr>
        <p:sp>
          <p:nvSpPr>
            <p:cNvPr id="147" name="Freeform 40"/>
            <p:cNvSpPr>
              <a:spLocks noEditPoints="1"/>
            </p:cNvSpPr>
            <p:nvPr/>
          </p:nvSpPr>
          <p:spPr bwMode="auto">
            <a:xfrm>
              <a:off x="-3084513" y="3390510"/>
              <a:ext cx="2716213" cy="3363913"/>
            </a:xfrm>
            <a:custGeom>
              <a:avLst/>
              <a:gdLst>
                <a:gd name="T0" fmla="*/ 896 w 896"/>
                <a:gd name="T1" fmla="*/ 212 h 1107"/>
                <a:gd name="T2" fmla="*/ 448 w 896"/>
                <a:gd name="T3" fmla="*/ 0 h 1107"/>
                <a:gd name="T4" fmla="*/ 0 w 896"/>
                <a:gd name="T5" fmla="*/ 212 h 1107"/>
                <a:gd name="T6" fmla="*/ 1 w 896"/>
                <a:gd name="T7" fmla="*/ 219 h 1107"/>
                <a:gd name="T8" fmla="*/ 0 w 896"/>
                <a:gd name="T9" fmla="*/ 894 h 1107"/>
                <a:gd name="T10" fmla="*/ 448 w 896"/>
                <a:gd name="T11" fmla="*/ 1107 h 1107"/>
                <a:gd name="T12" fmla="*/ 896 w 896"/>
                <a:gd name="T13" fmla="*/ 894 h 1107"/>
                <a:gd name="T14" fmla="*/ 895 w 896"/>
                <a:gd name="T15" fmla="*/ 219 h 1107"/>
                <a:gd name="T16" fmla="*/ 305 w 896"/>
                <a:gd name="T17" fmla="*/ 679 h 1107"/>
                <a:gd name="T18" fmla="*/ 253 w 896"/>
                <a:gd name="T19" fmla="*/ 716 h 1107"/>
                <a:gd name="T20" fmla="*/ 178 w 896"/>
                <a:gd name="T21" fmla="*/ 717 h 1107"/>
                <a:gd name="T22" fmla="*/ 146 w 896"/>
                <a:gd name="T23" fmla="*/ 648 h 1107"/>
                <a:gd name="T24" fmla="*/ 213 w 896"/>
                <a:gd name="T25" fmla="*/ 674 h 1107"/>
                <a:gd name="T26" fmla="*/ 244 w 896"/>
                <a:gd name="T27" fmla="*/ 667 h 1107"/>
                <a:gd name="T28" fmla="*/ 255 w 896"/>
                <a:gd name="T29" fmla="*/ 648 h 1107"/>
                <a:gd name="T30" fmla="*/ 240 w 896"/>
                <a:gd name="T31" fmla="*/ 623 h 1107"/>
                <a:gd name="T32" fmla="*/ 202 w 896"/>
                <a:gd name="T33" fmla="*/ 604 h 1107"/>
                <a:gd name="T34" fmla="*/ 145 w 896"/>
                <a:gd name="T35" fmla="*/ 529 h 1107"/>
                <a:gd name="T36" fmla="*/ 174 w 896"/>
                <a:gd name="T37" fmla="*/ 470 h 1107"/>
                <a:gd name="T38" fmla="*/ 241 w 896"/>
                <a:gd name="T39" fmla="*/ 452 h 1107"/>
                <a:gd name="T40" fmla="*/ 302 w 896"/>
                <a:gd name="T41" fmla="*/ 462 h 1107"/>
                <a:gd name="T42" fmla="*/ 288 w 896"/>
                <a:gd name="T43" fmla="*/ 508 h 1107"/>
                <a:gd name="T44" fmla="*/ 258 w 896"/>
                <a:gd name="T45" fmla="*/ 499 h 1107"/>
                <a:gd name="T46" fmla="*/ 227 w 896"/>
                <a:gd name="T47" fmla="*/ 500 h 1107"/>
                <a:gd name="T48" fmla="*/ 206 w 896"/>
                <a:gd name="T49" fmla="*/ 513 h 1107"/>
                <a:gd name="T50" fmla="*/ 206 w 896"/>
                <a:gd name="T51" fmla="*/ 536 h 1107"/>
                <a:gd name="T52" fmla="*/ 230 w 896"/>
                <a:gd name="T53" fmla="*/ 555 h 1107"/>
                <a:gd name="T54" fmla="*/ 275 w 896"/>
                <a:gd name="T55" fmla="*/ 578 h 1107"/>
                <a:gd name="T56" fmla="*/ 308 w 896"/>
                <a:gd name="T57" fmla="*/ 615 h 1107"/>
                <a:gd name="T58" fmla="*/ 305 w 896"/>
                <a:gd name="T59" fmla="*/ 679 h 1107"/>
                <a:gd name="T60" fmla="*/ 491 w 896"/>
                <a:gd name="T61" fmla="*/ 716 h 1107"/>
                <a:gd name="T62" fmla="*/ 370 w 896"/>
                <a:gd name="T63" fmla="*/ 684 h 1107"/>
                <a:gd name="T64" fmla="*/ 371 w 896"/>
                <a:gd name="T65" fmla="*/ 490 h 1107"/>
                <a:gd name="T66" fmla="*/ 544 w 896"/>
                <a:gd name="T67" fmla="*/ 488 h 1107"/>
                <a:gd name="T68" fmla="*/ 543 w 896"/>
                <a:gd name="T69" fmla="*/ 683 h 1107"/>
                <a:gd name="T70" fmla="*/ 538 w 896"/>
                <a:gd name="T71" fmla="*/ 687 h 1107"/>
                <a:gd name="T72" fmla="*/ 523 w 896"/>
                <a:gd name="T73" fmla="*/ 751 h 1107"/>
                <a:gd name="T74" fmla="*/ 617 w 896"/>
                <a:gd name="T75" fmla="*/ 716 h 1107"/>
                <a:gd name="T76" fmla="*/ 671 w 896"/>
                <a:gd name="T77" fmla="*/ 456 h 1107"/>
                <a:gd name="T78" fmla="*/ 762 w 896"/>
                <a:gd name="T79" fmla="*/ 668 h 1107"/>
                <a:gd name="T80" fmla="*/ 448 w 896"/>
                <a:gd name="T81" fmla="*/ 329 h 1107"/>
                <a:gd name="T82" fmla="*/ 448 w 896"/>
                <a:gd name="T83" fmla="*/ 73 h 1107"/>
                <a:gd name="T84" fmla="*/ 448 w 896"/>
                <a:gd name="T85" fmla="*/ 329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6" h="1107">
                  <a:moveTo>
                    <a:pt x="896" y="215"/>
                  </a:moveTo>
                  <a:cubicBezTo>
                    <a:pt x="896" y="214"/>
                    <a:pt x="896" y="213"/>
                    <a:pt x="896" y="212"/>
                  </a:cubicBezTo>
                  <a:cubicBezTo>
                    <a:pt x="896" y="148"/>
                    <a:pt x="844" y="91"/>
                    <a:pt x="751" y="53"/>
                  </a:cubicBezTo>
                  <a:cubicBezTo>
                    <a:pt x="669" y="18"/>
                    <a:pt x="561" y="0"/>
                    <a:pt x="448" y="0"/>
                  </a:cubicBezTo>
                  <a:cubicBezTo>
                    <a:pt x="335" y="0"/>
                    <a:pt x="227" y="18"/>
                    <a:pt x="146" y="52"/>
                  </a:cubicBezTo>
                  <a:cubicBezTo>
                    <a:pt x="52" y="91"/>
                    <a:pt x="0" y="148"/>
                    <a:pt x="0" y="212"/>
                  </a:cubicBezTo>
                  <a:cubicBezTo>
                    <a:pt x="0" y="213"/>
                    <a:pt x="0" y="214"/>
                    <a:pt x="1" y="215"/>
                  </a:cubicBezTo>
                  <a:cubicBezTo>
                    <a:pt x="1" y="219"/>
                    <a:pt x="1" y="219"/>
                    <a:pt x="1" y="219"/>
                  </a:cubicBezTo>
                  <a:cubicBezTo>
                    <a:pt x="1" y="220"/>
                    <a:pt x="0" y="222"/>
                    <a:pt x="0" y="224"/>
                  </a:cubicBezTo>
                  <a:cubicBezTo>
                    <a:pt x="0" y="894"/>
                    <a:pt x="0" y="894"/>
                    <a:pt x="0" y="894"/>
                  </a:cubicBezTo>
                  <a:cubicBezTo>
                    <a:pt x="0" y="959"/>
                    <a:pt x="52" y="1016"/>
                    <a:pt x="146" y="1054"/>
                  </a:cubicBezTo>
                  <a:cubicBezTo>
                    <a:pt x="227" y="1088"/>
                    <a:pt x="335" y="1107"/>
                    <a:pt x="448" y="1107"/>
                  </a:cubicBezTo>
                  <a:cubicBezTo>
                    <a:pt x="561" y="1107"/>
                    <a:pt x="669" y="1088"/>
                    <a:pt x="751" y="1054"/>
                  </a:cubicBezTo>
                  <a:cubicBezTo>
                    <a:pt x="844" y="1016"/>
                    <a:pt x="896" y="959"/>
                    <a:pt x="896" y="894"/>
                  </a:cubicBezTo>
                  <a:cubicBezTo>
                    <a:pt x="896" y="224"/>
                    <a:pt x="896" y="224"/>
                    <a:pt x="896" y="224"/>
                  </a:cubicBezTo>
                  <a:cubicBezTo>
                    <a:pt x="896" y="222"/>
                    <a:pt x="896" y="220"/>
                    <a:pt x="895" y="219"/>
                  </a:cubicBezTo>
                  <a:lnTo>
                    <a:pt x="896" y="215"/>
                  </a:lnTo>
                  <a:close/>
                  <a:moveTo>
                    <a:pt x="305" y="679"/>
                  </a:moveTo>
                  <a:cubicBezTo>
                    <a:pt x="300" y="689"/>
                    <a:pt x="293" y="697"/>
                    <a:pt x="284" y="703"/>
                  </a:cubicBezTo>
                  <a:cubicBezTo>
                    <a:pt x="275" y="709"/>
                    <a:pt x="265" y="714"/>
                    <a:pt x="253" y="716"/>
                  </a:cubicBezTo>
                  <a:cubicBezTo>
                    <a:pt x="241" y="719"/>
                    <a:pt x="229" y="720"/>
                    <a:pt x="216" y="720"/>
                  </a:cubicBezTo>
                  <a:cubicBezTo>
                    <a:pt x="202" y="720"/>
                    <a:pt x="190" y="719"/>
                    <a:pt x="178" y="717"/>
                  </a:cubicBezTo>
                  <a:cubicBezTo>
                    <a:pt x="166" y="714"/>
                    <a:pt x="155" y="711"/>
                    <a:pt x="146" y="706"/>
                  </a:cubicBezTo>
                  <a:cubicBezTo>
                    <a:pt x="146" y="648"/>
                    <a:pt x="146" y="648"/>
                    <a:pt x="146" y="648"/>
                  </a:cubicBezTo>
                  <a:cubicBezTo>
                    <a:pt x="156" y="657"/>
                    <a:pt x="167" y="663"/>
                    <a:pt x="178" y="668"/>
                  </a:cubicBezTo>
                  <a:cubicBezTo>
                    <a:pt x="190" y="672"/>
                    <a:pt x="202" y="674"/>
                    <a:pt x="213" y="674"/>
                  </a:cubicBezTo>
                  <a:cubicBezTo>
                    <a:pt x="220" y="674"/>
                    <a:pt x="226" y="674"/>
                    <a:pt x="232" y="672"/>
                  </a:cubicBezTo>
                  <a:cubicBezTo>
                    <a:pt x="237" y="671"/>
                    <a:pt x="241" y="669"/>
                    <a:pt x="244" y="667"/>
                  </a:cubicBezTo>
                  <a:cubicBezTo>
                    <a:pt x="248" y="664"/>
                    <a:pt x="251" y="662"/>
                    <a:pt x="252" y="658"/>
                  </a:cubicBezTo>
                  <a:cubicBezTo>
                    <a:pt x="254" y="655"/>
                    <a:pt x="255" y="652"/>
                    <a:pt x="255" y="648"/>
                  </a:cubicBezTo>
                  <a:cubicBezTo>
                    <a:pt x="255" y="643"/>
                    <a:pt x="253" y="638"/>
                    <a:pt x="251" y="634"/>
                  </a:cubicBezTo>
                  <a:cubicBezTo>
                    <a:pt x="248" y="630"/>
                    <a:pt x="244" y="627"/>
                    <a:pt x="240" y="623"/>
                  </a:cubicBezTo>
                  <a:cubicBezTo>
                    <a:pt x="235" y="620"/>
                    <a:pt x="229" y="617"/>
                    <a:pt x="223" y="614"/>
                  </a:cubicBezTo>
                  <a:cubicBezTo>
                    <a:pt x="216" y="610"/>
                    <a:pt x="209" y="607"/>
                    <a:pt x="202" y="604"/>
                  </a:cubicBezTo>
                  <a:cubicBezTo>
                    <a:pt x="183" y="596"/>
                    <a:pt x="169" y="585"/>
                    <a:pt x="159" y="573"/>
                  </a:cubicBezTo>
                  <a:cubicBezTo>
                    <a:pt x="150" y="561"/>
                    <a:pt x="145" y="546"/>
                    <a:pt x="145" y="529"/>
                  </a:cubicBezTo>
                  <a:cubicBezTo>
                    <a:pt x="145" y="515"/>
                    <a:pt x="148" y="504"/>
                    <a:pt x="153" y="494"/>
                  </a:cubicBezTo>
                  <a:cubicBezTo>
                    <a:pt x="158" y="484"/>
                    <a:pt x="165" y="476"/>
                    <a:pt x="174" y="470"/>
                  </a:cubicBezTo>
                  <a:cubicBezTo>
                    <a:pt x="183" y="464"/>
                    <a:pt x="193" y="459"/>
                    <a:pt x="204" y="456"/>
                  </a:cubicBezTo>
                  <a:cubicBezTo>
                    <a:pt x="216" y="453"/>
                    <a:pt x="228" y="452"/>
                    <a:pt x="241" y="452"/>
                  </a:cubicBezTo>
                  <a:cubicBezTo>
                    <a:pt x="254" y="452"/>
                    <a:pt x="265" y="453"/>
                    <a:pt x="275" y="454"/>
                  </a:cubicBezTo>
                  <a:cubicBezTo>
                    <a:pt x="285" y="456"/>
                    <a:pt x="294" y="458"/>
                    <a:pt x="302" y="462"/>
                  </a:cubicBezTo>
                  <a:cubicBezTo>
                    <a:pt x="302" y="516"/>
                    <a:pt x="302" y="516"/>
                    <a:pt x="302" y="516"/>
                  </a:cubicBezTo>
                  <a:cubicBezTo>
                    <a:pt x="298" y="513"/>
                    <a:pt x="293" y="510"/>
                    <a:pt x="288" y="508"/>
                  </a:cubicBezTo>
                  <a:cubicBezTo>
                    <a:pt x="284" y="506"/>
                    <a:pt x="279" y="504"/>
                    <a:pt x="274" y="502"/>
                  </a:cubicBezTo>
                  <a:cubicBezTo>
                    <a:pt x="269" y="501"/>
                    <a:pt x="263" y="500"/>
                    <a:pt x="258" y="499"/>
                  </a:cubicBezTo>
                  <a:cubicBezTo>
                    <a:pt x="253" y="498"/>
                    <a:pt x="249" y="498"/>
                    <a:pt x="244" y="498"/>
                  </a:cubicBezTo>
                  <a:cubicBezTo>
                    <a:pt x="238" y="498"/>
                    <a:pt x="232" y="498"/>
                    <a:pt x="227" y="500"/>
                  </a:cubicBezTo>
                  <a:cubicBezTo>
                    <a:pt x="222" y="501"/>
                    <a:pt x="218" y="503"/>
                    <a:pt x="214" y="505"/>
                  </a:cubicBezTo>
                  <a:cubicBezTo>
                    <a:pt x="211" y="507"/>
                    <a:pt x="208" y="510"/>
                    <a:pt x="206" y="513"/>
                  </a:cubicBezTo>
                  <a:cubicBezTo>
                    <a:pt x="204" y="517"/>
                    <a:pt x="203" y="520"/>
                    <a:pt x="203" y="524"/>
                  </a:cubicBezTo>
                  <a:cubicBezTo>
                    <a:pt x="203" y="528"/>
                    <a:pt x="204" y="532"/>
                    <a:pt x="206" y="536"/>
                  </a:cubicBezTo>
                  <a:cubicBezTo>
                    <a:pt x="208" y="539"/>
                    <a:pt x="212" y="542"/>
                    <a:pt x="216" y="546"/>
                  </a:cubicBezTo>
                  <a:cubicBezTo>
                    <a:pt x="219" y="549"/>
                    <a:pt x="224" y="552"/>
                    <a:pt x="230" y="555"/>
                  </a:cubicBezTo>
                  <a:cubicBezTo>
                    <a:pt x="236" y="558"/>
                    <a:pt x="242" y="561"/>
                    <a:pt x="249" y="564"/>
                  </a:cubicBezTo>
                  <a:cubicBezTo>
                    <a:pt x="259" y="568"/>
                    <a:pt x="268" y="573"/>
                    <a:pt x="275" y="578"/>
                  </a:cubicBezTo>
                  <a:cubicBezTo>
                    <a:pt x="283" y="582"/>
                    <a:pt x="290" y="588"/>
                    <a:pt x="295" y="594"/>
                  </a:cubicBezTo>
                  <a:cubicBezTo>
                    <a:pt x="301" y="600"/>
                    <a:pt x="305" y="607"/>
                    <a:pt x="308" y="615"/>
                  </a:cubicBezTo>
                  <a:cubicBezTo>
                    <a:pt x="311" y="623"/>
                    <a:pt x="313" y="632"/>
                    <a:pt x="313" y="643"/>
                  </a:cubicBezTo>
                  <a:cubicBezTo>
                    <a:pt x="313" y="657"/>
                    <a:pt x="310" y="669"/>
                    <a:pt x="305" y="679"/>
                  </a:cubicBezTo>
                  <a:close/>
                  <a:moveTo>
                    <a:pt x="523" y="751"/>
                  </a:moveTo>
                  <a:cubicBezTo>
                    <a:pt x="491" y="716"/>
                    <a:pt x="491" y="716"/>
                    <a:pt x="491" y="716"/>
                  </a:cubicBezTo>
                  <a:cubicBezTo>
                    <a:pt x="480" y="719"/>
                    <a:pt x="468" y="720"/>
                    <a:pt x="456" y="720"/>
                  </a:cubicBezTo>
                  <a:cubicBezTo>
                    <a:pt x="421" y="720"/>
                    <a:pt x="392" y="708"/>
                    <a:pt x="370" y="684"/>
                  </a:cubicBezTo>
                  <a:cubicBezTo>
                    <a:pt x="348" y="660"/>
                    <a:pt x="337" y="628"/>
                    <a:pt x="337" y="589"/>
                  </a:cubicBezTo>
                  <a:cubicBezTo>
                    <a:pt x="337" y="549"/>
                    <a:pt x="349" y="515"/>
                    <a:pt x="371" y="490"/>
                  </a:cubicBezTo>
                  <a:cubicBezTo>
                    <a:pt x="393" y="465"/>
                    <a:pt x="423" y="452"/>
                    <a:pt x="460" y="452"/>
                  </a:cubicBezTo>
                  <a:cubicBezTo>
                    <a:pt x="494" y="452"/>
                    <a:pt x="522" y="464"/>
                    <a:pt x="544" y="488"/>
                  </a:cubicBezTo>
                  <a:cubicBezTo>
                    <a:pt x="565" y="512"/>
                    <a:pt x="576" y="544"/>
                    <a:pt x="576" y="584"/>
                  </a:cubicBezTo>
                  <a:cubicBezTo>
                    <a:pt x="576" y="625"/>
                    <a:pt x="565" y="658"/>
                    <a:pt x="543" y="683"/>
                  </a:cubicBezTo>
                  <a:cubicBezTo>
                    <a:pt x="542" y="684"/>
                    <a:pt x="541" y="684"/>
                    <a:pt x="540" y="685"/>
                  </a:cubicBezTo>
                  <a:cubicBezTo>
                    <a:pt x="540" y="686"/>
                    <a:pt x="539" y="687"/>
                    <a:pt x="538" y="687"/>
                  </a:cubicBezTo>
                  <a:cubicBezTo>
                    <a:pt x="600" y="751"/>
                    <a:pt x="600" y="751"/>
                    <a:pt x="600" y="751"/>
                  </a:cubicBezTo>
                  <a:lnTo>
                    <a:pt x="523" y="751"/>
                  </a:lnTo>
                  <a:close/>
                  <a:moveTo>
                    <a:pt x="762" y="716"/>
                  </a:moveTo>
                  <a:cubicBezTo>
                    <a:pt x="617" y="716"/>
                    <a:pt x="617" y="716"/>
                    <a:pt x="617" y="716"/>
                  </a:cubicBezTo>
                  <a:cubicBezTo>
                    <a:pt x="617" y="456"/>
                    <a:pt x="617" y="456"/>
                    <a:pt x="617" y="456"/>
                  </a:cubicBezTo>
                  <a:cubicBezTo>
                    <a:pt x="671" y="456"/>
                    <a:pt x="671" y="456"/>
                    <a:pt x="671" y="456"/>
                  </a:cubicBezTo>
                  <a:cubicBezTo>
                    <a:pt x="671" y="668"/>
                    <a:pt x="671" y="668"/>
                    <a:pt x="671" y="668"/>
                  </a:cubicBezTo>
                  <a:cubicBezTo>
                    <a:pt x="762" y="668"/>
                    <a:pt x="762" y="668"/>
                    <a:pt x="762" y="668"/>
                  </a:cubicBezTo>
                  <a:lnTo>
                    <a:pt x="762" y="716"/>
                  </a:lnTo>
                  <a:close/>
                  <a:moveTo>
                    <a:pt x="448" y="329"/>
                  </a:moveTo>
                  <a:cubicBezTo>
                    <a:pt x="250" y="329"/>
                    <a:pt x="89" y="272"/>
                    <a:pt x="89" y="201"/>
                  </a:cubicBezTo>
                  <a:cubicBezTo>
                    <a:pt x="89" y="131"/>
                    <a:pt x="250" y="73"/>
                    <a:pt x="448" y="73"/>
                  </a:cubicBezTo>
                  <a:cubicBezTo>
                    <a:pt x="646" y="73"/>
                    <a:pt x="807" y="131"/>
                    <a:pt x="807" y="201"/>
                  </a:cubicBezTo>
                  <a:cubicBezTo>
                    <a:pt x="807" y="272"/>
                    <a:pt x="646" y="329"/>
                    <a:pt x="448" y="3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775">
                <a:defRPr/>
              </a:pPr>
              <a:endParaRPr lang="en-US" sz="1350" kern="0">
                <a:latin typeface="Segoe UI"/>
              </a:endParaRPr>
            </a:p>
          </p:txBody>
        </p:sp>
        <p:sp>
          <p:nvSpPr>
            <p:cNvPr id="148" name="Freeform 41"/>
            <p:cNvSpPr>
              <a:spLocks/>
            </p:cNvSpPr>
            <p:nvPr/>
          </p:nvSpPr>
          <p:spPr bwMode="auto">
            <a:xfrm>
              <a:off x="-1887538" y="4916098"/>
              <a:ext cx="373063" cy="511175"/>
            </a:xfrm>
            <a:custGeom>
              <a:avLst/>
              <a:gdLst>
                <a:gd name="T0" fmla="*/ 63 w 123"/>
                <a:gd name="T1" fmla="*/ 0 h 168"/>
                <a:gd name="T2" fmla="*/ 17 w 123"/>
                <a:gd name="T3" fmla="*/ 23 h 168"/>
                <a:gd name="T4" fmla="*/ 0 w 123"/>
                <a:gd name="T5" fmla="*/ 84 h 168"/>
                <a:gd name="T6" fmla="*/ 17 w 123"/>
                <a:gd name="T7" fmla="*/ 145 h 168"/>
                <a:gd name="T8" fmla="*/ 62 w 123"/>
                <a:gd name="T9" fmla="*/ 168 h 168"/>
                <a:gd name="T10" fmla="*/ 107 w 123"/>
                <a:gd name="T11" fmla="*/ 146 h 168"/>
                <a:gd name="T12" fmla="*/ 123 w 123"/>
                <a:gd name="T13" fmla="*/ 85 h 168"/>
                <a:gd name="T14" fmla="*/ 107 w 123"/>
                <a:gd name="T15" fmla="*/ 23 h 168"/>
                <a:gd name="T16" fmla="*/ 63 w 123"/>
                <a:gd name="T1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 h="168">
                  <a:moveTo>
                    <a:pt x="63" y="0"/>
                  </a:moveTo>
                  <a:cubicBezTo>
                    <a:pt x="44" y="0"/>
                    <a:pt x="29" y="8"/>
                    <a:pt x="17" y="23"/>
                  </a:cubicBezTo>
                  <a:cubicBezTo>
                    <a:pt x="6" y="39"/>
                    <a:pt x="0" y="59"/>
                    <a:pt x="0" y="84"/>
                  </a:cubicBezTo>
                  <a:cubicBezTo>
                    <a:pt x="0" y="110"/>
                    <a:pt x="6" y="130"/>
                    <a:pt x="17" y="145"/>
                  </a:cubicBezTo>
                  <a:cubicBezTo>
                    <a:pt x="28" y="160"/>
                    <a:pt x="43" y="168"/>
                    <a:pt x="62" y="168"/>
                  </a:cubicBezTo>
                  <a:cubicBezTo>
                    <a:pt x="81" y="168"/>
                    <a:pt x="96" y="160"/>
                    <a:pt x="107" y="146"/>
                  </a:cubicBezTo>
                  <a:cubicBezTo>
                    <a:pt x="118" y="131"/>
                    <a:pt x="123" y="111"/>
                    <a:pt x="123" y="85"/>
                  </a:cubicBezTo>
                  <a:cubicBezTo>
                    <a:pt x="123" y="59"/>
                    <a:pt x="118" y="38"/>
                    <a:pt x="107" y="23"/>
                  </a:cubicBezTo>
                  <a:cubicBezTo>
                    <a:pt x="97" y="8"/>
                    <a:pt x="82" y="0"/>
                    <a:pt x="6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775">
                <a:defRPr/>
              </a:pPr>
              <a:endParaRPr lang="en-US" sz="1350" kern="0">
                <a:latin typeface="Segoe UI"/>
              </a:endParaRPr>
            </a:p>
          </p:txBody>
        </p:sp>
      </p:grpSp>
      <p:sp>
        <p:nvSpPr>
          <p:cNvPr id="4" name="Title 3">
            <a:extLst>
              <a:ext uri="{FF2B5EF4-FFF2-40B4-BE49-F238E27FC236}">
                <a16:creationId xmlns:a16="http://schemas.microsoft.com/office/drawing/2014/main" id="{22012CFC-F42B-492C-980D-05854647E1FE}"/>
              </a:ext>
            </a:extLst>
          </p:cNvPr>
          <p:cNvSpPr>
            <a:spLocks noGrp="1"/>
          </p:cNvSpPr>
          <p:nvPr>
            <p:ph type="title"/>
          </p:nvPr>
        </p:nvSpPr>
        <p:spPr>
          <a:xfrm>
            <a:off x="1666876" y="896252"/>
            <a:ext cx="8858251" cy="577180"/>
          </a:xfrm>
        </p:spPr>
        <p:txBody>
          <a:bodyPr>
            <a:normAutofit fontScale="90000"/>
          </a:bodyPr>
          <a:lstStyle/>
          <a:p>
            <a:r>
              <a:rPr lang="en-US">
                <a:latin typeface="+mn-lt"/>
              </a:rPr>
              <a:t>Data Lake Analytics Scenario</a:t>
            </a:r>
            <a:endParaRPr lang="it-IT">
              <a:latin typeface="+mn-lt"/>
            </a:endParaRPr>
          </a:p>
        </p:txBody>
      </p:sp>
    </p:spTree>
    <p:extLst>
      <p:ext uri="{BB962C8B-B14F-4D97-AF65-F5344CB8AC3E}">
        <p14:creationId xmlns:p14="http://schemas.microsoft.com/office/powerpoint/2010/main" val="19929447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705342" y="1249832"/>
            <a:ext cx="2200735" cy="4679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a:defRPr/>
            </a:pPr>
            <a:r>
              <a:rPr lang="en-US" sz="1350" kern="0">
                <a:solidFill>
                  <a:schemeClr val="tx1"/>
                </a:solidFill>
                <a:latin typeface="Segoe UI"/>
              </a:rPr>
              <a:t>ON-PREMISES</a:t>
            </a:r>
          </a:p>
        </p:txBody>
      </p:sp>
      <p:sp>
        <p:nvSpPr>
          <p:cNvPr id="26" name="Rectangle 25"/>
          <p:cNvSpPr/>
          <p:nvPr/>
        </p:nvSpPr>
        <p:spPr>
          <a:xfrm>
            <a:off x="4326148" y="1249832"/>
            <a:ext cx="4568497" cy="4679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a:defRPr/>
            </a:pPr>
            <a:r>
              <a:rPr lang="en-US" sz="1350" kern="0">
                <a:solidFill>
                  <a:schemeClr val="tx1"/>
                </a:solidFill>
                <a:latin typeface="Segoe UI"/>
              </a:rPr>
              <a:t>CLOUD</a:t>
            </a:r>
          </a:p>
        </p:txBody>
      </p:sp>
      <p:sp>
        <p:nvSpPr>
          <p:cNvPr id="27" name="Rectangle 26"/>
          <p:cNvSpPr/>
          <p:nvPr/>
        </p:nvSpPr>
        <p:spPr>
          <a:xfrm>
            <a:off x="1966609" y="2542475"/>
            <a:ext cx="1042454" cy="2826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a:defRPr/>
            </a:pPr>
            <a:r>
              <a:rPr lang="en-US" sz="825" kern="0">
                <a:solidFill>
                  <a:schemeClr val="tx1"/>
                </a:solidFill>
                <a:latin typeface="Segoe UI"/>
              </a:rPr>
              <a:t>Massive Archive</a:t>
            </a:r>
          </a:p>
        </p:txBody>
      </p:sp>
      <p:sp>
        <p:nvSpPr>
          <p:cNvPr id="28" name="Rectangle 27"/>
          <p:cNvSpPr/>
          <p:nvPr/>
        </p:nvSpPr>
        <p:spPr>
          <a:xfrm>
            <a:off x="1961976" y="3432245"/>
            <a:ext cx="1042454" cy="8807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685669">
              <a:defRPr/>
            </a:pPr>
            <a:r>
              <a:rPr lang="en-US" sz="825" kern="0">
                <a:solidFill>
                  <a:schemeClr val="tx1"/>
                </a:solidFill>
                <a:latin typeface="Segoe UI"/>
              </a:rPr>
              <a:t>On-Prem HDFS</a:t>
            </a:r>
          </a:p>
        </p:txBody>
      </p:sp>
      <p:sp>
        <p:nvSpPr>
          <p:cNvPr id="8" name="Down Arrow 7"/>
          <p:cNvSpPr/>
          <p:nvPr/>
        </p:nvSpPr>
        <p:spPr>
          <a:xfrm>
            <a:off x="2355793" y="2933761"/>
            <a:ext cx="254822" cy="361384"/>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a:defRPr/>
            </a:pPr>
            <a:endParaRPr lang="en-US" sz="1350" kern="0">
              <a:solidFill>
                <a:schemeClr val="tx1"/>
              </a:solidFill>
              <a:latin typeface="Segoe UI"/>
            </a:endParaRPr>
          </a:p>
        </p:txBody>
      </p:sp>
      <p:sp>
        <p:nvSpPr>
          <p:cNvPr id="29" name="Rectangle 28"/>
          <p:cNvSpPr/>
          <p:nvPr/>
        </p:nvSpPr>
        <p:spPr>
          <a:xfrm>
            <a:off x="2710998" y="2972918"/>
            <a:ext cx="691881" cy="2737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669">
              <a:defRPr/>
            </a:pPr>
            <a:r>
              <a:rPr lang="en-US" sz="825" kern="0">
                <a:solidFill>
                  <a:schemeClr val="tx1"/>
                </a:solidFill>
                <a:latin typeface="Segoe UI"/>
              </a:rPr>
              <a:t>Initial one time import</a:t>
            </a:r>
          </a:p>
        </p:txBody>
      </p:sp>
      <p:sp>
        <p:nvSpPr>
          <p:cNvPr id="30" name="Rectangle 29"/>
          <p:cNvSpPr/>
          <p:nvPr/>
        </p:nvSpPr>
        <p:spPr>
          <a:xfrm>
            <a:off x="1966609" y="5208286"/>
            <a:ext cx="1042454" cy="34328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a:defRPr/>
            </a:pPr>
            <a:r>
              <a:rPr lang="en-US" sz="825" kern="0">
                <a:solidFill>
                  <a:schemeClr val="tx1"/>
                </a:solidFill>
                <a:latin typeface="Segoe UI"/>
              </a:rPr>
              <a:t>Active Incoming Data</a:t>
            </a:r>
          </a:p>
        </p:txBody>
      </p:sp>
      <p:sp>
        <p:nvSpPr>
          <p:cNvPr id="31" name="Down Arrow 30"/>
          <p:cNvSpPr/>
          <p:nvPr/>
        </p:nvSpPr>
        <p:spPr>
          <a:xfrm rot="10800000">
            <a:off x="2321815" y="4466891"/>
            <a:ext cx="254822" cy="361384"/>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a:defRPr/>
            </a:pPr>
            <a:endParaRPr lang="en-US" sz="1350" kern="0">
              <a:solidFill>
                <a:schemeClr val="tx1"/>
              </a:solidFill>
              <a:latin typeface="Segoe UI"/>
            </a:endParaRPr>
          </a:p>
        </p:txBody>
      </p:sp>
      <p:sp>
        <p:nvSpPr>
          <p:cNvPr id="32" name="Rectangle 31"/>
          <p:cNvSpPr/>
          <p:nvPr/>
        </p:nvSpPr>
        <p:spPr>
          <a:xfrm>
            <a:off x="2663123" y="4548182"/>
            <a:ext cx="691881" cy="2737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669">
              <a:defRPr/>
            </a:pPr>
            <a:r>
              <a:rPr lang="en-US" sz="825" kern="0" dirty="0">
                <a:solidFill>
                  <a:schemeClr val="tx1"/>
                </a:solidFill>
                <a:latin typeface="Segoe UI"/>
              </a:rPr>
              <a:t>Incremental</a:t>
            </a:r>
          </a:p>
          <a:p>
            <a:pPr defTabSz="685669">
              <a:defRPr/>
            </a:pPr>
            <a:r>
              <a:rPr lang="en-US" sz="825" kern="0" dirty="0">
                <a:solidFill>
                  <a:schemeClr val="tx1"/>
                </a:solidFill>
                <a:latin typeface="Segoe UI"/>
              </a:rPr>
              <a:t>updates</a:t>
            </a:r>
          </a:p>
        </p:txBody>
      </p:sp>
      <p:sp>
        <p:nvSpPr>
          <p:cNvPr id="18" name="Right Arrow 17"/>
          <p:cNvSpPr/>
          <p:nvPr/>
        </p:nvSpPr>
        <p:spPr>
          <a:xfrm>
            <a:off x="3406756" y="3529512"/>
            <a:ext cx="653270" cy="235644"/>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a:defRPr/>
            </a:pPr>
            <a:endParaRPr lang="en-US" sz="1350" kern="0">
              <a:solidFill>
                <a:schemeClr val="tx1"/>
              </a:solidFill>
              <a:latin typeface="Segoe UI"/>
            </a:endParaRPr>
          </a:p>
        </p:txBody>
      </p:sp>
      <p:sp>
        <p:nvSpPr>
          <p:cNvPr id="34" name="Rectangle 33"/>
          <p:cNvSpPr/>
          <p:nvPr/>
        </p:nvSpPr>
        <p:spPr>
          <a:xfrm>
            <a:off x="4213529" y="3198675"/>
            <a:ext cx="1042454" cy="9698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70" tIns="34285" rIns="68570" bIns="34285" numCol="1" spcCol="0" rtlCol="0" fromWordArt="0" anchor="b" anchorCtr="0" forceAA="0" compatLnSpc="1">
            <a:prstTxWarp prst="textNoShape">
              <a:avLst/>
            </a:prstTxWarp>
            <a:noAutofit/>
          </a:bodyPr>
          <a:lstStyle/>
          <a:p>
            <a:pPr algn="ctr" defTabSz="685669">
              <a:defRPr/>
            </a:pPr>
            <a:endParaRPr lang="en-US" sz="825" kern="0">
              <a:solidFill>
                <a:schemeClr val="tx1"/>
              </a:solidFill>
              <a:latin typeface="Segoe UI"/>
            </a:endParaRPr>
          </a:p>
          <a:p>
            <a:pPr algn="ctr" defTabSz="685669">
              <a:defRPr/>
            </a:pPr>
            <a:r>
              <a:rPr lang="en-US" sz="825" kern="0">
                <a:solidFill>
                  <a:schemeClr val="tx1"/>
                </a:solidFill>
                <a:latin typeface="Segoe UI"/>
              </a:rPr>
              <a:t>“Landing Zone”</a:t>
            </a:r>
          </a:p>
          <a:p>
            <a:pPr algn="ctr" defTabSz="685669">
              <a:defRPr/>
            </a:pPr>
            <a:r>
              <a:rPr lang="en-US" sz="825" kern="0">
                <a:solidFill>
                  <a:schemeClr val="tx1"/>
                </a:solidFill>
                <a:latin typeface="Segoe UI"/>
              </a:rPr>
              <a:t>Data Lake Store</a:t>
            </a:r>
          </a:p>
        </p:txBody>
      </p:sp>
      <p:sp>
        <p:nvSpPr>
          <p:cNvPr id="35" name="Freeform 34"/>
          <p:cNvSpPr>
            <a:spLocks noChangeAspect="1"/>
          </p:cNvSpPr>
          <p:nvPr/>
        </p:nvSpPr>
        <p:spPr bwMode="black">
          <a:xfrm>
            <a:off x="2324904" y="2223360"/>
            <a:ext cx="270717" cy="273121"/>
          </a:xfrm>
          <a:custGeom>
            <a:avLst/>
            <a:gdLst>
              <a:gd name="connsiteX0" fmla="*/ 0 w 1208341"/>
              <a:gd name="connsiteY0" fmla="*/ 445145 h 1199827"/>
              <a:gd name="connsiteX1" fmla="*/ 16338 w 1208341"/>
              <a:gd name="connsiteY1" fmla="*/ 458290 h 1199827"/>
              <a:gd name="connsiteX2" fmla="*/ 604170 w 1208341"/>
              <a:gd name="connsiteY2" fmla="*/ 593891 h 1199827"/>
              <a:gd name="connsiteX3" fmla="*/ 1192003 w 1208341"/>
              <a:gd name="connsiteY3" fmla="*/ 458290 h 1199827"/>
              <a:gd name="connsiteX4" fmla="*/ 1208341 w 1208341"/>
              <a:gd name="connsiteY4" fmla="*/ 445145 h 1199827"/>
              <a:gd name="connsiteX5" fmla="*/ 1208341 w 1208341"/>
              <a:gd name="connsiteY5" fmla="*/ 965655 h 1199827"/>
              <a:gd name="connsiteX6" fmla="*/ 1208341 w 1208341"/>
              <a:gd name="connsiteY6" fmla="*/ 965659 h 1199827"/>
              <a:gd name="connsiteX7" fmla="*/ 604170 w 1208341"/>
              <a:gd name="connsiteY7" fmla="*/ 1199827 h 1199827"/>
              <a:gd name="connsiteX8" fmla="*/ 0 w 1208341"/>
              <a:gd name="connsiteY8" fmla="*/ 965659 h 1199827"/>
              <a:gd name="connsiteX9" fmla="*/ 603170 w 1208341"/>
              <a:gd name="connsiteY9" fmla="*/ 0 h 1199827"/>
              <a:gd name="connsiteX10" fmla="*/ 1206340 w 1208341"/>
              <a:gd name="connsiteY10" fmla="*/ 259109 h 1199827"/>
              <a:gd name="connsiteX11" fmla="*/ 603170 w 1208341"/>
              <a:gd name="connsiteY11" fmla="*/ 518218 h 1199827"/>
              <a:gd name="connsiteX12" fmla="*/ 0 w 1208341"/>
              <a:gd name="connsiteY12" fmla="*/ 259109 h 1199827"/>
              <a:gd name="connsiteX13" fmla="*/ 603170 w 1208341"/>
              <a:gd name="connsiteY13" fmla="*/ 0 h 1199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08341" h="1199827">
                <a:moveTo>
                  <a:pt x="0" y="445145"/>
                </a:moveTo>
                <a:lnTo>
                  <a:pt x="16338" y="458290"/>
                </a:lnTo>
                <a:cubicBezTo>
                  <a:pt x="129544" y="539061"/>
                  <a:pt x="350335" y="593891"/>
                  <a:pt x="604170" y="593891"/>
                </a:cubicBezTo>
                <a:cubicBezTo>
                  <a:pt x="858005" y="593891"/>
                  <a:pt x="1078797" y="539061"/>
                  <a:pt x="1192003" y="458290"/>
                </a:cubicBezTo>
                <a:lnTo>
                  <a:pt x="1208341" y="445145"/>
                </a:lnTo>
                <a:lnTo>
                  <a:pt x="1208341" y="965655"/>
                </a:lnTo>
                <a:lnTo>
                  <a:pt x="1208341" y="965659"/>
                </a:lnTo>
                <a:cubicBezTo>
                  <a:pt x="1208341" y="1094988"/>
                  <a:pt x="937845" y="1199827"/>
                  <a:pt x="604170" y="1199827"/>
                </a:cubicBezTo>
                <a:cubicBezTo>
                  <a:pt x="270495" y="1199827"/>
                  <a:pt x="0" y="1094988"/>
                  <a:pt x="0" y="965659"/>
                </a:cubicBezTo>
                <a:close/>
                <a:moveTo>
                  <a:pt x="603170" y="0"/>
                </a:moveTo>
                <a:cubicBezTo>
                  <a:pt x="936291" y="0"/>
                  <a:pt x="1206340" y="116007"/>
                  <a:pt x="1206340" y="259109"/>
                </a:cubicBezTo>
                <a:cubicBezTo>
                  <a:pt x="1206340" y="402211"/>
                  <a:pt x="936291" y="518218"/>
                  <a:pt x="603170" y="518218"/>
                </a:cubicBezTo>
                <a:cubicBezTo>
                  <a:pt x="270049" y="518218"/>
                  <a:pt x="0" y="402211"/>
                  <a:pt x="0" y="259109"/>
                </a:cubicBezTo>
                <a:cubicBezTo>
                  <a:pt x="0" y="116007"/>
                  <a:pt x="270049" y="0"/>
                  <a:pt x="603170" y="0"/>
                </a:cubicBez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37121" tIns="109697" rIns="137121" bIns="109697" numCol="1" spcCol="0" rtlCol="0" fromWordArt="0" anchor="t" anchorCtr="0" forceAA="0" compatLnSpc="1">
            <a:prstTxWarp prst="textNoShape">
              <a:avLst/>
            </a:prstTxWarp>
            <a:noAutofit/>
          </a:bodyPr>
          <a:lstStyle/>
          <a:p>
            <a:pPr algn="ctr" defTabSz="699086" fontAlgn="base">
              <a:lnSpc>
                <a:spcPct val="90000"/>
              </a:lnSpc>
              <a:spcBef>
                <a:spcPct val="0"/>
              </a:spcBef>
              <a:spcAft>
                <a:spcPct val="0"/>
              </a:spcAft>
              <a:defRPr/>
            </a:pPr>
            <a:endParaRPr lang="en-US" kern="0">
              <a:latin typeface="Segoe UI"/>
              <a:ea typeface="Segoe UI" pitchFamily="34" charset="0"/>
              <a:cs typeface="Segoe UI" pitchFamily="34" charset="0"/>
            </a:endParaRPr>
          </a:p>
        </p:txBody>
      </p:sp>
      <p:grpSp>
        <p:nvGrpSpPr>
          <p:cNvPr id="36" name="Group 35"/>
          <p:cNvGrpSpPr/>
          <p:nvPr/>
        </p:nvGrpSpPr>
        <p:grpSpPr>
          <a:xfrm>
            <a:off x="2275070" y="3669988"/>
            <a:ext cx="486893" cy="360923"/>
            <a:chOff x="1358900" y="3878263"/>
            <a:chExt cx="1638300" cy="1214438"/>
          </a:xfrm>
        </p:grpSpPr>
        <p:sp>
          <p:nvSpPr>
            <p:cNvPr id="37" name="Freeform 41"/>
            <p:cNvSpPr>
              <a:spLocks/>
            </p:cNvSpPr>
            <p:nvPr/>
          </p:nvSpPr>
          <p:spPr bwMode="auto">
            <a:xfrm>
              <a:off x="1376363" y="3897313"/>
              <a:ext cx="1606550" cy="1179513"/>
            </a:xfrm>
            <a:custGeom>
              <a:avLst/>
              <a:gdLst>
                <a:gd name="T0" fmla="*/ 5241 w 15187"/>
                <a:gd name="T1" fmla="*/ 9710 h 11142"/>
                <a:gd name="T2" fmla="*/ 5233 w 15187"/>
                <a:gd name="T3" fmla="*/ 9178 h 11142"/>
                <a:gd name="T4" fmla="*/ 4434 w 15187"/>
                <a:gd name="T5" fmla="*/ 9449 h 11142"/>
                <a:gd name="T6" fmla="*/ 3641 w 15187"/>
                <a:gd name="T7" fmla="*/ 11126 h 11142"/>
                <a:gd name="T8" fmla="*/ 1789 w 15187"/>
                <a:gd name="T9" fmla="*/ 10455 h 11142"/>
                <a:gd name="T10" fmla="*/ 1450 w 15187"/>
                <a:gd name="T11" fmla="*/ 9774 h 11142"/>
                <a:gd name="T12" fmla="*/ 225 w 15187"/>
                <a:gd name="T13" fmla="*/ 8805 h 11142"/>
                <a:gd name="T14" fmla="*/ 275 w 15187"/>
                <a:gd name="T15" fmla="*/ 8036 h 11142"/>
                <a:gd name="T16" fmla="*/ 1064 w 15187"/>
                <a:gd name="T17" fmla="*/ 5894 h 11142"/>
                <a:gd name="T18" fmla="*/ 587 w 15187"/>
                <a:gd name="T19" fmla="*/ 5637 h 11142"/>
                <a:gd name="T20" fmla="*/ 0 w 15187"/>
                <a:gd name="T21" fmla="*/ 4241 h 11142"/>
                <a:gd name="T22" fmla="*/ 737 w 15187"/>
                <a:gd name="T23" fmla="*/ 3467 h 11142"/>
                <a:gd name="T24" fmla="*/ 967 w 15187"/>
                <a:gd name="T25" fmla="*/ 3962 h 11142"/>
                <a:gd name="T26" fmla="*/ 1235 w 15187"/>
                <a:gd name="T27" fmla="*/ 4658 h 11142"/>
                <a:gd name="T28" fmla="*/ 2180 w 15187"/>
                <a:gd name="T29" fmla="*/ 3525 h 11142"/>
                <a:gd name="T30" fmla="*/ 4772 w 15187"/>
                <a:gd name="T31" fmla="*/ 2368 h 11142"/>
                <a:gd name="T32" fmla="*/ 4796 w 15187"/>
                <a:gd name="T33" fmla="*/ 2366 h 11142"/>
                <a:gd name="T34" fmla="*/ 5902 w 15187"/>
                <a:gd name="T35" fmla="*/ 1584 h 11142"/>
                <a:gd name="T36" fmla="*/ 7475 w 15187"/>
                <a:gd name="T37" fmla="*/ 320 h 11142"/>
                <a:gd name="T38" fmla="*/ 10463 w 15187"/>
                <a:gd name="T39" fmla="*/ 444 h 11142"/>
                <a:gd name="T40" fmla="*/ 12229 w 15187"/>
                <a:gd name="T41" fmla="*/ 2322 h 11142"/>
                <a:gd name="T42" fmla="*/ 11919 w 15187"/>
                <a:gd name="T43" fmla="*/ 2784 h 11142"/>
                <a:gd name="T44" fmla="*/ 12748 w 15187"/>
                <a:gd name="T45" fmla="*/ 1952 h 11142"/>
                <a:gd name="T46" fmla="*/ 12808 w 15187"/>
                <a:gd name="T47" fmla="*/ 1312 h 11142"/>
                <a:gd name="T48" fmla="*/ 14117 w 15187"/>
                <a:gd name="T49" fmla="*/ 374 h 11142"/>
                <a:gd name="T50" fmla="*/ 15054 w 15187"/>
                <a:gd name="T51" fmla="*/ 1820 h 11142"/>
                <a:gd name="T52" fmla="*/ 15074 w 15187"/>
                <a:gd name="T53" fmla="*/ 4582 h 11142"/>
                <a:gd name="T54" fmla="*/ 13760 w 15187"/>
                <a:gd name="T55" fmla="*/ 6707 h 11142"/>
                <a:gd name="T56" fmla="*/ 11787 w 15187"/>
                <a:gd name="T57" fmla="*/ 6939 h 11142"/>
                <a:gd name="T58" fmla="*/ 11079 w 15187"/>
                <a:gd name="T59" fmla="*/ 7951 h 11142"/>
                <a:gd name="T60" fmla="*/ 9991 w 15187"/>
                <a:gd name="T61" fmla="*/ 7940 h 11142"/>
                <a:gd name="T62" fmla="*/ 9225 w 15187"/>
                <a:gd name="T63" fmla="*/ 7666 h 11142"/>
                <a:gd name="T64" fmla="*/ 9246 w 15187"/>
                <a:gd name="T65" fmla="*/ 7826 h 11142"/>
                <a:gd name="T66" fmla="*/ 9561 w 15187"/>
                <a:gd name="T67" fmla="*/ 8267 h 11142"/>
                <a:gd name="T68" fmla="*/ 9893 w 15187"/>
                <a:gd name="T69" fmla="*/ 9776 h 11142"/>
                <a:gd name="T70" fmla="*/ 9523 w 15187"/>
                <a:gd name="T71" fmla="*/ 10699 h 11142"/>
                <a:gd name="T72" fmla="*/ 8033 w 15187"/>
                <a:gd name="T73" fmla="*/ 10573 h 11142"/>
                <a:gd name="T74" fmla="*/ 7942 w 15187"/>
                <a:gd name="T75" fmla="*/ 10378 h 11142"/>
                <a:gd name="T76" fmla="*/ 7218 w 15187"/>
                <a:gd name="T77" fmla="*/ 10650 h 11142"/>
                <a:gd name="T78" fmla="*/ 5285 w 15187"/>
                <a:gd name="T79" fmla="*/ 10028 h 1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5187" h="11142">
                  <a:moveTo>
                    <a:pt x="5285" y="10028"/>
                  </a:moveTo>
                  <a:lnTo>
                    <a:pt x="5241" y="9710"/>
                  </a:lnTo>
                  <a:lnTo>
                    <a:pt x="5370" y="9432"/>
                  </a:lnTo>
                  <a:lnTo>
                    <a:pt x="5233" y="9178"/>
                  </a:lnTo>
                  <a:lnTo>
                    <a:pt x="4621" y="9040"/>
                  </a:lnTo>
                  <a:lnTo>
                    <a:pt x="4434" y="9449"/>
                  </a:lnTo>
                  <a:lnTo>
                    <a:pt x="3963" y="10867"/>
                  </a:lnTo>
                  <a:lnTo>
                    <a:pt x="3641" y="11126"/>
                  </a:lnTo>
                  <a:lnTo>
                    <a:pt x="2596" y="10940"/>
                  </a:lnTo>
                  <a:lnTo>
                    <a:pt x="1789" y="10455"/>
                  </a:lnTo>
                  <a:lnTo>
                    <a:pt x="1960" y="9717"/>
                  </a:lnTo>
                  <a:lnTo>
                    <a:pt x="1450" y="9774"/>
                  </a:lnTo>
                  <a:lnTo>
                    <a:pt x="575" y="9268"/>
                  </a:lnTo>
                  <a:lnTo>
                    <a:pt x="225" y="8805"/>
                  </a:lnTo>
                  <a:lnTo>
                    <a:pt x="214" y="8787"/>
                  </a:lnTo>
                  <a:lnTo>
                    <a:pt x="275" y="8036"/>
                  </a:lnTo>
                  <a:lnTo>
                    <a:pt x="1041" y="7093"/>
                  </a:lnTo>
                  <a:lnTo>
                    <a:pt x="1064" y="5894"/>
                  </a:lnTo>
                  <a:lnTo>
                    <a:pt x="902" y="5720"/>
                  </a:lnTo>
                  <a:lnTo>
                    <a:pt x="587" y="5637"/>
                  </a:lnTo>
                  <a:lnTo>
                    <a:pt x="95" y="4814"/>
                  </a:lnTo>
                  <a:lnTo>
                    <a:pt x="0" y="4241"/>
                  </a:lnTo>
                  <a:lnTo>
                    <a:pt x="725" y="3473"/>
                  </a:lnTo>
                  <a:lnTo>
                    <a:pt x="737" y="3467"/>
                  </a:lnTo>
                  <a:lnTo>
                    <a:pt x="1357" y="3094"/>
                  </a:lnTo>
                  <a:lnTo>
                    <a:pt x="967" y="3962"/>
                  </a:lnTo>
                  <a:lnTo>
                    <a:pt x="958" y="4542"/>
                  </a:lnTo>
                  <a:lnTo>
                    <a:pt x="1235" y="4658"/>
                  </a:lnTo>
                  <a:lnTo>
                    <a:pt x="1557" y="4271"/>
                  </a:lnTo>
                  <a:lnTo>
                    <a:pt x="2180" y="3525"/>
                  </a:lnTo>
                  <a:lnTo>
                    <a:pt x="3357" y="2764"/>
                  </a:lnTo>
                  <a:lnTo>
                    <a:pt x="4772" y="2368"/>
                  </a:lnTo>
                  <a:lnTo>
                    <a:pt x="4775" y="2368"/>
                  </a:lnTo>
                  <a:lnTo>
                    <a:pt x="4796" y="2366"/>
                  </a:lnTo>
                  <a:lnTo>
                    <a:pt x="5235" y="2245"/>
                  </a:lnTo>
                  <a:lnTo>
                    <a:pt x="5902" y="1584"/>
                  </a:lnTo>
                  <a:lnTo>
                    <a:pt x="6314" y="1487"/>
                  </a:lnTo>
                  <a:lnTo>
                    <a:pt x="7475" y="320"/>
                  </a:lnTo>
                  <a:lnTo>
                    <a:pt x="9153" y="0"/>
                  </a:lnTo>
                  <a:lnTo>
                    <a:pt x="10463" y="444"/>
                  </a:lnTo>
                  <a:lnTo>
                    <a:pt x="11733" y="1687"/>
                  </a:lnTo>
                  <a:lnTo>
                    <a:pt x="12229" y="2322"/>
                  </a:lnTo>
                  <a:lnTo>
                    <a:pt x="12086" y="2641"/>
                  </a:lnTo>
                  <a:lnTo>
                    <a:pt x="11919" y="2784"/>
                  </a:lnTo>
                  <a:lnTo>
                    <a:pt x="12928" y="3514"/>
                  </a:lnTo>
                  <a:lnTo>
                    <a:pt x="12748" y="1952"/>
                  </a:lnTo>
                  <a:lnTo>
                    <a:pt x="12797" y="1323"/>
                  </a:lnTo>
                  <a:lnTo>
                    <a:pt x="12808" y="1312"/>
                  </a:lnTo>
                  <a:lnTo>
                    <a:pt x="14099" y="374"/>
                  </a:lnTo>
                  <a:lnTo>
                    <a:pt x="14117" y="374"/>
                  </a:lnTo>
                  <a:lnTo>
                    <a:pt x="14715" y="690"/>
                  </a:lnTo>
                  <a:lnTo>
                    <a:pt x="15054" y="1820"/>
                  </a:lnTo>
                  <a:lnTo>
                    <a:pt x="15187" y="2929"/>
                  </a:lnTo>
                  <a:lnTo>
                    <a:pt x="15074" y="4582"/>
                  </a:lnTo>
                  <a:lnTo>
                    <a:pt x="14612" y="5722"/>
                  </a:lnTo>
                  <a:lnTo>
                    <a:pt x="13760" y="6707"/>
                  </a:lnTo>
                  <a:lnTo>
                    <a:pt x="12558" y="7029"/>
                  </a:lnTo>
                  <a:lnTo>
                    <a:pt x="11787" y="6939"/>
                  </a:lnTo>
                  <a:lnTo>
                    <a:pt x="11439" y="7550"/>
                  </a:lnTo>
                  <a:lnTo>
                    <a:pt x="11079" y="7951"/>
                  </a:lnTo>
                  <a:lnTo>
                    <a:pt x="10469" y="8057"/>
                  </a:lnTo>
                  <a:lnTo>
                    <a:pt x="9991" y="7940"/>
                  </a:lnTo>
                  <a:lnTo>
                    <a:pt x="9483" y="7596"/>
                  </a:lnTo>
                  <a:lnTo>
                    <a:pt x="9225" y="7666"/>
                  </a:lnTo>
                  <a:lnTo>
                    <a:pt x="9222" y="7674"/>
                  </a:lnTo>
                  <a:lnTo>
                    <a:pt x="9246" y="7826"/>
                  </a:lnTo>
                  <a:lnTo>
                    <a:pt x="9489" y="8150"/>
                  </a:lnTo>
                  <a:lnTo>
                    <a:pt x="9561" y="8267"/>
                  </a:lnTo>
                  <a:lnTo>
                    <a:pt x="9838" y="8848"/>
                  </a:lnTo>
                  <a:lnTo>
                    <a:pt x="9893" y="9776"/>
                  </a:lnTo>
                  <a:lnTo>
                    <a:pt x="10032" y="10435"/>
                  </a:lnTo>
                  <a:lnTo>
                    <a:pt x="9523" y="10699"/>
                  </a:lnTo>
                  <a:lnTo>
                    <a:pt x="8339" y="10696"/>
                  </a:lnTo>
                  <a:lnTo>
                    <a:pt x="8033" y="10573"/>
                  </a:lnTo>
                  <a:lnTo>
                    <a:pt x="8018" y="10556"/>
                  </a:lnTo>
                  <a:lnTo>
                    <a:pt x="7942" y="10378"/>
                  </a:lnTo>
                  <a:lnTo>
                    <a:pt x="7674" y="10271"/>
                  </a:lnTo>
                  <a:lnTo>
                    <a:pt x="7218" y="10650"/>
                  </a:lnTo>
                  <a:lnTo>
                    <a:pt x="6386" y="11142"/>
                  </a:lnTo>
                  <a:lnTo>
                    <a:pt x="5285" y="10028"/>
                  </a:lnTo>
                  <a:close/>
                </a:path>
              </a:pathLst>
            </a:custGeom>
            <a:solidFill>
              <a:srgbClr val="FAD11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669">
                <a:defRPr/>
              </a:pPr>
              <a:endParaRPr lang="en-US" sz="1350" kern="0">
                <a:latin typeface="Segoe UI"/>
              </a:endParaRPr>
            </a:p>
          </p:txBody>
        </p:sp>
        <p:sp>
          <p:nvSpPr>
            <p:cNvPr id="38" name="Freeform 42"/>
            <p:cNvSpPr>
              <a:spLocks/>
            </p:cNvSpPr>
            <p:nvPr/>
          </p:nvSpPr>
          <p:spPr bwMode="auto">
            <a:xfrm>
              <a:off x="1376363" y="4618038"/>
              <a:ext cx="246062" cy="330200"/>
            </a:xfrm>
            <a:custGeom>
              <a:avLst/>
              <a:gdLst>
                <a:gd name="T0" fmla="*/ 363 w 2335"/>
                <a:gd name="T1" fmla="*/ 2397 h 3120"/>
                <a:gd name="T2" fmla="*/ 250 w 2335"/>
                <a:gd name="T3" fmla="*/ 2251 h 3120"/>
                <a:gd name="T4" fmla="*/ 168 w 2335"/>
                <a:gd name="T5" fmla="*/ 2133 h 3120"/>
                <a:gd name="T6" fmla="*/ 122 w 2335"/>
                <a:gd name="T7" fmla="*/ 2060 h 3120"/>
                <a:gd name="T8" fmla="*/ 40 w 2335"/>
                <a:gd name="T9" fmla="*/ 1892 h 3120"/>
                <a:gd name="T10" fmla="*/ 5 w 2335"/>
                <a:gd name="T11" fmla="*/ 1733 h 3120"/>
                <a:gd name="T12" fmla="*/ 3 w 2335"/>
                <a:gd name="T13" fmla="*/ 1613 h 3120"/>
                <a:gd name="T14" fmla="*/ 20 w 2335"/>
                <a:gd name="T15" fmla="*/ 1485 h 3120"/>
                <a:gd name="T16" fmla="*/ 63 w 2335"/>
                <a:gd name="T17" fmla="*/ 1347 h 3120"/>
                <a:gd name="T18" fmla="*/ 136 w 2335"/>
                <a:gd name="T19" fmla="*/ 1200 h 3120"/>
                <a:gd name="T20" fmla="*/ 264 w 2335"/>
                <a:gd name="T21" fmla="*/ 1014 h 3120"/>
                <a:gd name="T22" fmla="*/ 411 w 2335"/>
                <a:gd name="T23" fmla="*/ 815 h 3120"/>
                <a:gd name="T24" fmla="*/ 625 w 2335"/>
                <a:gd name="T25" fmla="*/ 551 h 3120"/>
                <a:gd name="T26" fmla="*/ 1110 w 2335"/>
                <a:gd name="T27" fmla="*/ 0 h 3120"/>
                <a:gd name="T28" fmla="*/ 1021 w 2335"/>
                <a:gd name="T29" fmla="*/ 632 h 3120"/>
                <a:gd name="T30" fmla="*/ 993 w 2335"/>
                <a:gd name="T31" fmla="*/ 666 h 3120"/>
                <a:gd name="T32" fmla="*/ 940 w 2335"/>
                <a:gd name="T33" fmla="*/ 730 h 3120"/>
                <a:gd name="T34" fmla="*/ 868 w 2335"/>
                <a:gd name="T35" fmla="*/ 815 h 3120"/>
                <a:gd name="T36" fmla="*/ 691 w 2335"/>
                <a:gd name="T37" fmla="*/ 1029 h 3120"/>
                <a:gd name="T38" fmla="*/ 507 w 2335"/>
                <a:gd name="T39" fmla="*/ 1258 h 3120"/>
                <a:gd name="T40" fmla="*/ 412 w 2335"/>
                <a:gd name="T41" fmla="*/ 1397 h 3120"/>
                <a:gd name="T42" fmla="*/ 370 w 2335"/>
                <a:gd name="T43" fmla="*/ 1498 h 3120"/>
                <a:gd name="T44" fmla="*/ 350 w 2335"/>
                <a:gd name="T45" fmla="*/ 1587 h 3120"/>
                <a:gd name="T46" fmla="*/ 358 w 2335"/>
                <a:gd name="T47" fmla="*/ 1709 h 3120"/>
                <a:gd name="T48" fmla="*/ 390 w 2335"/>
                <a:gd name="T49" fmla="*/ 1792 h 3120"/>
                <a:gd name="T50" fmla="*/ 401 w 2335"/>
                <a:gd name="T51" fmla="*/ 1809 h 3120"/>
                <a:gd name="T52" fmla="*/ 404 w 2335"/>
                <a:gd name="T53" fmla="*/ 1813 h 3120"/>
                <a:gd name="T54" fmla="*/ 418 w 2335"/>
                <a:gd name="T55" fmla="*/ 1833 h 3120"/>
                <a:gd name="T56" fmla="*/ 460 w 2335"/>
                <a:gd name="T57" fmla="*/ 1895 h 3120"/>
                <a:gd name="T58" fmla="*/ 555 w 2335"/>
                <a:gd name="T59" fmla="*/ 2020 h 3120"/>
                <a:gd name="T60" fmla="*/ 684 w 2335"/>
                <a:gd name="T61" fmla="*/ 2179 h 3120"/>
                <a:gd name="T62" fmla="*/ 839 w 2335"/>
                <a:gd name="T63" fmla="*/ 2347 h 3120"/>
                <a:gd name="T64" fmla="*/ 1011 w 2335"/>
                <a:gd name="T65" fmla="*/ 2505 h 3120"/>
                <a:gd name="T66" fmla="*/ 1192 w 2335"/>
                <a:gd name="T67" fmla="*/ 2631 h 3120"/>
                <a:gd name="T68" fmla="*/ 1329 w 2335"/>
                <a:gd name="T69" fmla="*/ 2693 h 3120"/>
                <a:gd name="T70" fmla="*/ 1418 w 2335"/>
                <a:gd name="T71" fmla="*/ 2712 h 3120"/>
                <a:gd name="T72" fmla="*/ 1581 w 2335"/>
                <a:gd name="T73" fmla="*/ 2713 h 3120"/>
                <a:gd name="T74" fmla="*/ 1680 w 2335"/>
                <a:gd name="T75" fmla="*/ 2691 h 3120"/>
                <a:gd name="T76" fmla="*/ 1771 w 2335"/>
                <a:gd name="T77" fmla="*/ 2642 h 3120"/>
                <a:gd name="T78" fmla="*/ 1875 w 2335"/>
                <a:gd name="T79" fmla="*/ 2556 h 3120"/>
                <a:gd name="T80" fmla="*/ 2029 w 2335"/>
                <a:gd name="T81" fmla="*/ 2386 h 3120"/>
                <a:gd name="T82" fmla="*/ 2173 w 2335"/>
                <a:gd name="T83" fmla="*/ 2220 h 3120"/>
                <a:gd name="T84" fmla="*/ 2241 w 2335"/>
                <a:gd name="T85" fmla="*/ 2559 h 3120"/>
                <a:gd name="T86" fmla="*/ 2212 w 2335"/>
                <a:gd name="T87" fmla="*/ 2604 h 3120"/>
                <a:gd name="T88" fmla="*/ 2146 w 2335"/>
                <a:gd name="T89" fmla="*/ 2704 h 3120"/>
                <a:gd name="T90" fmla="*/ 2018 w 2335"/>
                <a:gd name="T91" fmla="*/ 2865 h 3120"/>
                <a:gd name="T92" fmla="*/ 1842 w 2335"/>
                <a:gd name="T93" fmla="*/ 3013 h 3120"/>
                <a:gd name="T94" fmla="*/ 1737 w 2335"/>
                <a:gd name="T95" fmla="*/ 3069 h 3120"/>
                <a:gd name="T96" fmla="*/ 1634 w 2335"/>
                <a:gd name="T97" fmla="*/ 3107 h 3120"/>
                <a:gd name="T98" fmla="*/ 1540 w 2335"/>
                <a:gd name="T99" fmla="*/ 3119 h 3120"/>
                <a:gd name="T100" fmla="*/ 1404 w 2335"/>
                <a:gd name="T101" fmla="*/ 3115 h 3120"/>
                <a:gd name="T102" fmla="*/ 1285 w 2335"/>
                <a:gd name="T103" fmla="*/ 3093 h 3120"/>
                <a:gd name="T104" fmla="*/ 1162 w 2335"/>
                <a:gd name="T105" fmla="*/ 3053 h 3120"/>
                <a:gd name="T106" fmla="*/ 1038 w 2335"/>
                <a:gd name="T107" fmla="*/ 2997 h 3120"/>
                <a:gd name="T108" fmla="*/ 912 w 2335"/>
                <a:gd name="T109" fmla="*/ 2922 h 3120"/>
                <a:gd name="T110" fmla="*/ 784 w 2335"/>
                <a:gd name="T111" fmla="*/ 2830 h 3120"/>
                <a:gd name="T112" fmla="*/ 656 w 2335"/>
                <a:gd name="T113" fmla="*/ 2721 h 3120"/>
                <a:gd name="T114" fmla="*/ 528 w 2335"/>
                <a:gd name="T115" fmla="*/ 2593 h 3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335" h="3120">
                  <a:moveTo>
                    <a:pt x="496" y="2559"/>
                  </a:moveTo>
                  <a:lnTo>
                    <a:pt x="427" y="2478"/>
                  </a:lnTo>
                  <a:lnTo>
                    <a:pt x="395" y="2437"/>
                  </a:lnTo>
                  <a:lnTo>
                    <a:pt x="363" y="2397"/>
                  </a:lnTo>
                  <a:lnTo>
                    <a:pt x="333" y="2359"/>
                  </a:lnTo>
                  <a:lnTo>
                    <a:pt x="304" y="2322"/>
                  </a:lnTo>
                  <a:lnTo>
                    <a:pt x="276" y="2286"/>
                  </a:lnTo>
                  <a:lnTo>
                    <a:pt x="250" y="2251"/>
                  </a:lnTo>
                  <a:lnTo>
                    <a:pt x="227" y="2218"/>
                  </a:lnTo>
                  <a:lnTo>
                    <a:pt x="205" y="2188"/>
                  </a:lnTo>
                  <a:lnTo>
                    <a:pt x="185" y="2159"/>
                  </a:lnTo>
                  <a:lnTo>
                    <a:pt x="168" y="2133"/>
                  </a:lnTo>
                  <a:lnTo>
                    <a:pt x="152" y="2111"/>
                  </a:lnTo>
                  <a:lnTo>
                    <a:pt x="140" y="2090"/>
                  </a:lnTo>
                  <a:lnTo>
                    <a:pt x="130" y="2074"/>
                  </a:lnTo>
                  <a:lnTo>
                    <a:pt x="122" y="2060"/>
                  </a:lnTo>
                  <a:lnTo>
                    <a:pt x="100" y="2023"/>
                  </a:lnTo>
                  <a:lnTo>
                    <a:pt x="77" y="1983"/>
                  </a:lnTo>
                  <a:lnTo>
                    <a:pt x="57" y="1939"/>
                  </a:lnTo>
                  <a:lnTo>
                    <a:pt x="40" y="1892"/>
                  </a:lnTo>
                  <a:lnTo>
                    <a:pt x="24" y="1842"/>
                  </a:lnTo>
                  <a:lnTo>
                    <a:pt x="13" y="1789"/>
                  </a:lnTo>
                  <a:lnTo>
                    <a:pt x="9" y="1762"/>
                  </a:lnTo>
                  <a:lnTo>
                    <a:pt x="5" y="1733"/>
                  </a:lnTo>
                  <a:lnTo>
                    <a:pt x="3" y="1704"/>
                  </a:lnTo>
                  <a:lnTo>
                    <a:pt x="1" y="1675"/>
                  </a:lnTo>
                  <a:lnTo>
                    <a:pt x="0" y="1644"/>
                  </a:lnTo>
                  <a:lnTo>
                    <a:pt x="3" y="1613"/>
                  </a:lnTo>
                  <a:lnTo>
                    <a:pt x="5" y="1582"/>
                  </a:lnTo>
                  <a:lnTo>
                    <a:pt x="9" y="1549"/>
                  </a:lnTo>
                  <a:lnTo>
                    <a:pt x="14" y="1518"/>
                  </a:lnTo>
                  <a:lnTo>
                    <a:pt x="20" y="1485"/>
                  </a:lnTo>
                  <a:lnTo>
                    <a:pt x="28" y="1451"/>
                  </a:lnTo>
                  <a:lnTo>
                    <a:pt x="39" y="1417"/>
                  </a:lnTo>
                  <a:lnTo>
                    <a:pt x="50" y="1382"/>
                  </a:lnTo>
                  <a:lnTo>
                    <a:pt x="63" y="1347"/>
                  </a:lnTo>
                  <a:lnTo>
                    <a:pt x="79" y="1310"/>
                  </a:lnTo>
                  <a:lnTo>
                    <a:pt x="95" y="1274"/>
                  </a:lnTo>
                  <a:lnTo>
                    <a:pt x="115" y="1237"/>
                  </a:lnTo>
                  <a:lnTo>
                    <a:pt x="136" y="1200"/>
                  </a:lnTo>
                  <a:lnTo>
                    <a:pt x="158" y="1163"/>
                  </a:lnTo>
                  <a:lnTo>
                    <a:pt x="184" y="1125"/>
                  </a:lnTo>
                  <a:lnTo>
                    <a:pt x="224" y="1068"/>
                  </a:lnTo>
                  <a:lnTo>
                    <a:pt x="264" y="1014"/>
                  </a:lnTo>
                  <a:lnTo>
                    <a:pt x="302" y="961"/>
                  </a:lnTo>
                  <a:lnTo>
                    <a:pt x="339" y="911"/>
                  </a:lnTo>
                  <a:lnTo>
                    <a:pt x="375" y="861"/>
                  </a:lnTo>
                  <a:lnTo>
                    <a:pt x="411" y="815"/>
                  </a:lnTo>
                  <a:lnTo>
                    <a:pt x="447" y="769"/>
                  </a:lnTo>
                  <a:lnTo>
                    <a:pt x="483" y="723"/>
                  </a:lnTo>
                  <a:lnTo>
                    <a:pt x="554" y="637"/>
                  </a:lnTo>
                  <a:lnTo>
                    <a:pt x="625" y="551"/>
                  </a:lnTo>
                  <a:lnTo>
                    <a:pt x="699" y="465"/>
                  </a:lnTo>
                  <a:lnTo>
                    <a:pt x="738" y="422"/>
                  </a:lnTo>
                  <a:lnTo>
                    <a:pt x="776" y="377"/>
                  </a:lnTo>
                  <a:lnTo>
                    <a:pt x="1110" y="0"/>
                  </a:lnTo>
                  <a:lnTo>
                    <a:pt x="1277" y="433"/>
                  </a:lnTo>
                  <a:lnTo>
                    <a:pt x="1026" y="627"/>
                  </a:lnTo>
                  <a:lnTo>
                    <a:pt x="1025" y="628"/>
                  </a:lnTo>
                  <a:lnTo>
                    <a:pt x="1021" y="632"/>
                  </a:lnTo>
                  <a:lnTo>
                    <a:pt x="1017" y="637"/>
                  </a:lnTo>
                  <a:lnTo>
                    <a:pt x="1011" y="645"/>
                  </a:lnTo>
                  <a:lnTo>
                    <a:pt x="1003" y="654"/>
                  </a:lnTo>
                  <a:lnTo>
                    <a:pt x="993" y="666"/>
                  </a:lnTo>
                  <a:lnTo>
                    <a:pt x="981" y="679"/>
                  </a:lnTo>
                  <a:lnTo>
                    <a:pt x="969" y="695"/>
                  </a:lnTo>
                  <a:lnTo>
                    <a:pt x="954" y="711"/>
                  </a:lnTo>
                  <a:lnTo>
                    <a:pt x="940" y="730"/>
                  </a:lnTo>
                  <a:lnTo>
                    <a:pt x="923" y="749"/>
                  </a:lnTo>
                  <a:lnTo>
                    <a:pt x="906" y="770"/>
                  </a:lnTo>
                  <a:lnTo>
                    <a:pt x="887" y="792"/>
                  </a:lnTo>
                  <a:lnTo>
                    <a:pt x="868" y="815"/>
                  </a:lnTo>
                  <a:lnTo>
                    <a:pt x="827" y="864"/>
                  </a:lnTo>
                  <a:lnTo>
                    <a:pt x="783" y="917"/>
                  </a:lnTo>
                  <a:lnTo>
                    <a:pt x="738" y="973"/>
                  </a:lnTo>
                  <a:lnTo>
                    <a:pt x="691" y="1029"/>
                  </a:lnTo>
                  <a:lnTo>
                    <a:pt x="645" y="1087"/>
                  </a:lnTo>
                  <a:lnTo>
                    <a:pt x="597" y="1145"/>
                  </a:lnTo>
                  <a:lnTo>
                    <a:pt x="552" y="1202"/>
                  </a:lnTo>
                  <a:lnTo>
                    <a:pt x="507" y="1258"/>
                  </a:lnTo>
                  <a:lnTo>
                    <a:pt x="465" y="1313"/>
                  </a:lnTo>
                  <a:lnTo>
                    <a:pt x="445" y="1341"/>
                  </a:lnTo>
                  <a:lnTo>
                    <a:pt x="428" y="1369"/>
                  </a:lnTo>
                  <a:lnTo>
                    <a:pt x="412" y="1397"/>
                  </a:lnTo>
                  <a:lnTo>
                    <a:pt x="399" y="1423"/>
                  </a:lnTo>
                  <a:lnTo>
                    <a:pt x="388" y="1448"/>
                  </a:lnTo>
                  <a:lnTo>
                    <a:pt x="378" y="1474"/>
                  </a:lnTo>
                  <a:lnTo>
                    <a:pt x="370" y="1498"/>
                  </a:lnTo>
                  <a:lnTo>
                    <a:pt x="363" y="1522"/>
                  </a:lnTo>
                  <a:lnTo>
                    <a:pt x="358" y="1544"/>
                  </a:lnTo>
                  <a:lnTo>
                    <a:pt x="354" y="1566"/>
                  </a:lnTo>
                  <a:lnTo>
                    <a:pt x="350" y="1587"/>
                  </a:lnTo>
                  <a:lnTo>
                    <a:pt x="349" y="1607"/>
                  </a:lnTo>
                  <a:lnTo>
                    <a:pt x="348" y="1644"/>
                  </a:lnTo>
                  <a:lnTo>
                    <a:pt x="351" y="1678"/>
                  </a:lnTo>
                  <a:lnTo>
                    <a:pt x="358" y="1709"/>
                  </a:lnTo>
                  <a:lnTo>
                    <a:pt x="365" y="1735"/>
                  </a:lnTo>
                  <a:lnTo>
                    <a:pt x="373" y="1758"/>
                  </a:lnTo>
                  <a:lnTo>
                    <a:pt x="381" y="1777"/>
                  </a:lnTo>
                  <a:lnTo>
                    <a:pt x="390" y="1792"/>
                  </a:lnTo>
                  <a:lnTo>
                    <a:pt x="393" y="1798"/>
                  </a:lnTo>
                  <a:lnTo>
                    <a:pt x="396" y="1802"/>
                  </a:lnTo>
                  <a:lnTo>
                    <a:pt x="399" y="1806"/>
                  </a:lnTo>
                  <a:lnTo>
                    <a:pt x="401" y="1809"/>
                  </a:lnTo>
                  <a:lnTo>
                    <a:pt x="402" y="1810"/>
                  </a:lnTo>
                  <a:lnTo>
                    <a:pt x="402" y="1811"/>
                  </a:lnTo>
                  <a:lnTo>
                    <a:pt x="403" y="1811"/>
                  </a:lnTo>
                  <a:lnTo>
                    <a:pt x="404" y="1813"/>
                  </a:lnTo>
                  <a:lnTo>
                    <a:pt x="406" y="1816"/>
                  </a:lnTo>
                  <a:lnTo>
                    <a:pt x="409" y="1821"/>
                  </a:lnTo>
                  <a:lnTo>
                    <a:pt x="413" y="1827"/>
                  </a:lnTo>
                  <a:lnTo>
                    <a:pt x="418" y="1833"/>
                  </a:lnTo>
                  <a:lnTo>
                    <a:pt x="423" y="1841"/>
                  </a:lnTo>
                  <a:lnTo>
                    <a:pt x="429" y="1849"/>
                  </a:lnTo>
                  <a:lnTo>
                    <a:pt x="443" y="1870"/>
                  </a:lnTo>
                  <a:lnTo>
                    <a:pt x="460" y="1895"/>
                  </a:lnTo>
                  <a:lnTo>
                    <a:pt x="480" y="1921"/>
                  </a:lnTo>
                  <a:lnTo>
                    <a:pt x="502" y="1952"/>
                  </a:lnTo>
                  <a:lnTo>
                    <a:pt x="528" y="1985"/>
                  </a:lnTo>
                  <a:lnTo>
                    <a:pt x="555" y="2020"/>
                  </a:lnTo>
                  <a:lnTo>
                    <a:pt x="584" y="2058"/>
                  </a:lnTo>
                  <a:lnTo>
                    <a:pt x="616" y="2096"/>
                  </a:lnTo>
                  <a:lnTo>
                    <a:pt x="649" y="2138"/>
                  </a:lnTo>
                  <a:lnTo>
                    <a:pt x="684" y="2179"/>
                  </a:lnTo>
                  <a:lnTo>
                    <a:pt x="720" y="2220"/>
                  </a:lnTo>
                  <a:lnTo>
                    <a:pt x="758" y="2263"/>
                  </a:lnTo>
                  <a:lnTo>
                    <a:pt x="797" y="2305"/>
                  </a:lnTo>
                  <a:lnTo>
                    <a:pt x="839" y="2347"/>
                  </a:lnTo>
                  <a:lnTo>
                    <a:pt x="880" y="2388"/>
                  </a:lnTo>
                  <a:lnTo>
                    <a:pt x="922" y="2429"/>
                  </a:lnTo>
                  <a:lnTo>
                    <a:pt x="967" y="2468"/>
                  </a:lnTo>
                  <a:lnTo>
                    <a:pt x="1011" y="2505"/>
                  </a:lnTo>
                  <a:lnTo>
                    <a:pt x="1055" y="2540"/>
                  </a:lnTo>
                  <a:lnTo>
                    <a:pt x="1101" y="2573"/>
                  </a:lnTo>
                  <a:lnTo>
                    <a:pt x="1146" y="2604"/>
                  </a:lnTo>
                  <a:lnTo>
                    <a:pt x="1192" y="2631"/>
                  </a:lnTo>
                  <a:lnTo>
                    <a:pt x="1237" y="2656"/>
                  </a:lnTo>
                  <a:lnTo>
                    <a:pt x="1284" y="2676"/>
                  </a:lnTo>
                  <a:lnTo>
                    <a:pt x="1306" y="2685"/>
                  </a:lnTo>
                  <a:lnTo>
                    <a:pt x="1329" y="2693"/>
                  </a:lnTo>
                  <a:lnTo>
                    <a:pt x="1351" y="2699"/>
                  </a:lnTo>
                  <a:lnTo>
                    <a:pt x="1373" y="2704"/>
                  </a:lnTo>
                  <a:lnTo>
                    <a:pt x="1396" y="2709"/>
                  </a:lnTo>
                  <a:lnTo>
                    <a:pt x="1418" y="2712"/>
                  </a:lnTo>
                  <a:lnTo>
                    <a:pt x="1441" y="2714"/>
                  </a:lnTo>
                  <a:lnTo>
                    <a:pt x="1462" y="2714"/>
                  </a:lnTo>
                  <a:lnTo>
                    <a:pt x="1555" y="2714"/>
                  </a:lnTo>
                  <a:lnTo>
                    <a:pt x="1581" y="2713"/>
                  </a:lnTo>
                  <a:lnTo>
                    <a:pt x="1607" y="2710"/>
                  </a:lnTo>
                  <a:lnTo>
                    <a:pt x="1632" y="2706"/>
                  </a:lnTo>
                  <a:lnTo>
                    <a:pt x="1656" y="2699"/>
                  </a:lnTo>
                  <a:lnTo>
                    <a:pt x="1680" y="2691"/>
                  </a:lnTo>
                  <a:lnTo>
                    <a:pt x="1704" y="2681"/>
                  </a:lnTo>
                  <a:lnTo>
                    <a:pt x="1727" y="2669"/>
                  </a:lnTo>
                  <a:lnTo>
                    <a:pt x="1749" y="2657"/>
                  </a:lnTo>
                  <a:lnTo>
                    <a:pt x="1771" y="2642"/>
                  </a:lnTo>
                  <a:lnTo>
                    <a:pt x="1793" y="2628"/>
                  </a:lnTo>
                  <a:lnTo>
                    <a:pt x="1814" y="2611"/>
                  </a:lnTo>
                  <a:lnTo>
                    <a:pt x="1835" y="2594"/>
                  </a:lnTo>
                  <a:lnTo>
                    <a:pt x="1875" y="2556"/>
                  </a:lnTo>
                  <a:lnTo>
                    <a:pt x="1915" y="2516"/>
                  </a:lnTo>
                  <a:lnTo>
                    <a:pt x="1954" y="2473"/>
                  </a:lnTo>
                  <a:lnTo>
                    <a:pt x="1992" y="2430"/>
                  </a:lnTo>
                  <a:lnTo>
                    <a:pt x="2029" y="2386"/>
                  </a:lnTo>
                  <a:lnTo>
                    <a:pt x="2065" y="2343"/>
                  </a:lnTo>
                  <a:lnTo>
                    <a:pt x="2101" y="2299"/>
                  </a:lnTo>
                  <a:lnTo>
                    <a:pt x="2137" y="2258"/>
                  </a:lnTo>
                  <a:lnTo>
                    <a:pt x="2173" y="2220"/>
                  </a:lnTo>
                  <a:lnTo>
                    <a:pt x="2192" y="2202"/>
                  </a:lnTo>
                  <a:lnTo>
                    <a:pt x="2210" y="2185"/>
                  </a:lnTo>
                  <a:lnTo>
                    <a:pt x="2335" y="2371"/>
                  </a:lnTo>
                  <a:lnTo>
                    <a:pt x="2241" y="2559"/>
                  </a:lnTo>
                  <a:lnTo>
                    <a:pt x="2234" y="2568"/>
                  </a:lnTo>
                  <a:lnTo>
                    <a:pt x="2228" y="2579"/>
                  </a:lnTo>
                  <a:lnTo>
                    <a:pt x="2220" y="2591"/>
                  </a:lnTo>
                  <a:lnTo>
                    <a:pt x="2212" y="2604"/>
                  </a:lnTo>
                  <a:lnTo>
                    <a:pt x="2202" y="2619"/>
                  </a:lnTo>
                  <a:lnTo>
                    <a:pt x="2193" y="2634"/>
                  </a:lnTo>
                  <a:lnTo>
                    <a:pt x="2171" y="2668"/>
                  </a:lnTo>
                  <a:lnTo>
                    <a:pt x="2146" y="2704"/>
                  </a:lnTo>
                  <a:lnTo>
                    <a:pt x="2119" y="2743"/>
                  </a:lnTo>
                  <a:lnTo>
                    <a:pt x="2088" y="2783"/>
                  </a:lnTo>
                  <a:lnTo>
                    <a:pt x="2054" y="2824"/>
                  </a:lnTo>
                  <a:lnTo>
                    <a:pt x="2018" y="2865"/>
                  </a:lnTo>
                  <a:lnTo>
                    <a:pt x="1978" y="2905"/>
                  </a:lnTo>
                  <a:lnTo>
                    <a:pt x="1936" y="2943"/>
                  </a:lnTo>
                  <a:lnTo>
                    <a:pt x="1891" y="2980"/>
                  </a:lnTo>
                  <a:lnTo>
                    <a:pt x="1842" y="3013"/>
                  </a:lnTo>
                  <a:lnTo>
                    <a:pt x="1817" y="3029"/>
                  </a:lnTo>
                  <a:lnTo>
                    <a:pt x="1792" y="3043"/>
                  </a:lnTo>
                  <a:lnTo>
                    <a:pt x="1765" y="3056"/>
                  </a:lnTo>
                  <a:lnTo>
                    <a:pt x="1737" y="3069"/>
                  </a:lnTo>
                  <a:lnTo>
                    <a:pt x="1709" y="3079"/>
                  </a:lnTo>
                  <a:lnTo>
                    <a:pt x="1680" y="3088"/>
                  </a:lnTo>
                  <a:lnTo>
                    <a:pt x="1657" y="3099"/>
                  </a:lnTo>
                  <a:lnTo>
                    <a:pt x="1634" y="3107"/>
                  </a:lnTo>
                  <a:lnTo>
                    <a:pt x="1610" y="3112"/>
                  </a:lnTo>
                  <a:lnTo>
                    <a:pt x="1587" y="3116"/>
                  </a:lnTo>
                  <a:lnTo>
                    <a:pt x="1563" y="3118"/>
                  </a:lnTo>
                  <a:lnTo>
                    <a:pt x="1540" y="3119"/>
                  </a:lnTo>
                  <a:lnTo>
                    <a:pt x="1493" y="3120"/>
                  </a:lnTo>
                  <a:lnTo>
                    <a:pt x="1463" y="3119"/>
                  </a:lnTo>
                  <a:lnTo>
                    <a:pt x="1434" y="3118"/>
                  </a:lnTo>
                  <a:lnTo>
                    <a:pt x="1404" y="3115"/>
                  </a:lnTo>
                  <a:lnTo>
                    <a:pt x="1374" y="3111"/>
                  </a:lnTo>
                  <a:lnTo>
                    <a:pt x="1345" y="3106"/>
                  </a:lnTo>
                  <a:lnTo>
                    <a:pt x="1315" y="3101"/>
                  </a:lnTo>
                  <a:lnTo>
                    <a:pt x="1285" y="3093"/>
                  </a:lnTo>
                  <a:lnTo>
                    <a:pt x="1254" y="3085"/>
                  </a:lnTo>
                  <a:lnTo>
                    <a:pt x="1224" y="3076"/>
                  </a:lnTo>
                  <a:lnTo>
                    <a:pt x="1193" y="3066"/>
                  </a:lnTo>
                  <a:lnTo>
                    <a:pt x="1162" y="3053"/>
                  </a:lnTo>
                  <a:lnTo>
                    <a:pt x="1131" y="3041"/>
                  </a:lnTo>
                  <a:lnTo>
                    <a:pt x="1100" y="3028"/>
                  </a:lnTo>
                  <a:lnTo>
                    <a:pt x="1069" y="3013"/>
                  </a:lnTo>
                  <a:lnTo>
                    <a:pt x="1038" y="2997"/>
                  </a:lnTo>
                  <a:lnTo>
                    <a:pt x="1006" y="2980"/>
                  </a:lnTo>
                  <a:lnTo>
                    <a:pt x="975" y="2962"/>
                  </a:lnTo>
                  <a:lnTo>
                    <a:pt x="943" y="2942"/>
                  </a:lnTo>
                  <a:lnTo>
                    <a:pt x="912" y="2922"/>
                  </a:lnTo>
                  <a:lnTo>
                    <a:pt x="880" y="2901"/>
                  </a:lnTo>
                  <a:lnTo>
                    <a:pt x="848" y="2878"/>
                  </a:lnTo>
                  <a:lnTo>
                    <a:pt x="816" y="2855"/>
                  </a:lnTo>
                  <a:lnTo>
                    <a:pt x="784" y="2830"/>
                  </a:lnTo>
                  <a:lnTo>
                    <a:pt x="752" y="2804"/>
                  </a:lnTo>
                  <a:lnTo>
                    <a:pt x="720" y="2777"/>
                  </a:lnTo>
                  <a:lnTo>
                    <a:pt x="688" y="2749"/>
                  </a:lnTo>
                  <a:lnTo>
                    <a:pt x="656" y="2721"/>
                  </a:lnTo>
                  <a:lnTo>
                    <a:pt x="624" y="2691"/>
                  </a:lnTo>
                  <a:lnTo>
                    <a:pt x="592" y="2659"/>
                  </a:lnTo>
                  <a:lnTo>
                    <a:pt x="560" y="2627"/>
                  </a:lnTo>
                  <a:lnTo>
                    <a:pt x="528" y="2593"/>
                  </a:lnTo>
                  <a:lnTo>
                    <a:pt x="496" y="2559"/>
                  </a:lnTo>
                  <a:lnTo>
                    <a:pt x="496" y="2559"/>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669">
                <a:defRPr/>
              </a:pPr>
              <a:endParaRPr lang="en-US" sz="1350" kern="0">
                <a:latin typeface="Segoe UI"/>
              </a:endParaRPr>
            </a:p>
          </p:txBody>
        </p:sp>
        <p:sp>
          <p:nvSpPr>
            <p:cNvPr id="39" name="Freeform 43"/>
            <p:cNvSpPr>
              <a:spLocks/>
            </p:cNvSpPr>
            <p:nvPr/>
          </p:nvSpPr>
          <p:spPr bwMode="auto">
            <a:xfrm>
              <a:off x="2203450" y="4699000"/>
              <a:ext cx="254000" cy="346075"/>
            </a:xfrm>
            <a:custGeom>
              <a:avLst/>
              <a:gdLst>
                <a:gd name="T0" fmla="*/ 77 w 2403"/>
                <a:gd name="T1" fmla="*/ 3032 h 3283"/>
                <a:gd name="T2" fmla="*/ 19 w 2403"/>
                <a:gd name="T3" fmla="*/ 2902 h 3283"/>
                <a:gd name="T4" fmla="*/ 1 w 2403"/>
                <a:gd name="T5" fmla="*/ 2781 h 3283"/>
                <a:gd name="T6" fmla="*/ 2 w 2403"/>
                <a:gd name="T7" fmla="*/ 2687 h 3283"/>
                <a:gd name="T8" fmla="*/ 377 w 2403"/>
                <a:gd name="T9" fmla="*/ 2720 h 3283"/>
                <a:gd name="T10" fmla="*/ 376 w 2403"/>
                <a:gd name="T11" fmla="*/ 2729 h 3283"/>
                <a:gd name="T12" fmla="*/ 378 w 2403"/>
                <a:gd name="T13" fmla="*/ 2789 h 3283"/>
                <a:gd name="T14" fmla="*/ 409 w 2403"/>
                <a:gd name="T15" fmla="*/ 2868 h 3283"/>
                <a:gd name="T16" fmla="*/ 453 w 2403"/>
                <a:gd name="T17" fmla="*/ 2911 h 3283"/>
                <a:gd name="T18" fmla="*/ 508 w 2403"/>
                <a:gd name="T19" fmla="*/ 2932 h 3283"/>
                <a:gd name="T20" fmla="*/ 1748 w 2403"/>
                <a:gd name="T21" fmla="*/ 2941 h 3283"/>
                <a:gd name="T22" fmla="*/ 1875 w 2403"/>
                <a:gd name="T23" fmla="*/ 2914 h 3283"/>
                <a:gd name="T24" fmla="*/ 1974 w 2403"/>
                <a:gd name="T25" fmla="*/ 2840 h 3283"/>
                <a:gd name="T26" fmla="*/ 2037 w 2403"/>
                <a:gd name="T27" fmla="*/ 2731 h 3283"/>
                <a:gd name="T28" fmla="*/ 2060 w 2403"/>
                <a:gd name="T29" fmla="*/ 2598 h 3283"/>
                <a:gd name="T30" fmla="*/ 2036 w 2403"/>
                <a:gd name="T31" fmla="*/ 2461 h 3283"/>
                <a:gd name="T32" fmla="*/ 1982 w 2403"/>
                <a:gd name="T33" fmla="*/ 2342 h 3283"/>
                <a:gd name="T34" fmla="*/ 1930 w 2403"/>
                <a:gd name="T35" fmla="*/ 2257 h 3283"/>
                <a:gd name="T36" fmla="*/ 1907 w 2403"/>
                <a:gd name="T37" fmla="*/ 2226 h 3283"/>
                <a:gd name="T38" fmla="*/ 1906 w 2403"/>
                <a:gd name="T39" fmla="*/ 2217 h 3283"/>
                <a:gd name="T40" fmla="*/ 1908 w 2403"/>
                <a:gd name="T41" fmla="*/ 2166 h 3283"/>
                <a:gd name="T42" fmla="*/ 1911 w 2403"/>
                <a:gd name="T43" fmla="*/ 2073 h 3283"/>
                <a:gd name="T44" fmla="*/ 1913 w 2403"/>
                <a:gd name="T45" fmla="*/ 1952 h 3283"/>
                <a:gd name="T46" fmla="*/ 1910 w 2403"/>
                <a:gd name="T47" fmla="*/ 1675 h 3283"/>
                <a:gd name="T48" fmla="*/ 1899 w 2403"/>
                <a:gd name="T49" fmla="*/ 1512 h 3283"/>
                <a:gd name="T50" fmla="*/ 1882 w 2403"/>
                <a:gd name="T51" fmla="*/ 1404 h 3283"/>
                <a:gd name="T52" fmla="*/ 1827 w 2403"/>
                <a:gd name="T53" fmla="*/ 1248 h 3283"/>
                <a:gd name="T54" fmla="*/ 1769 w 2403"/>
                <a:gd name="T55" fmla="*/ 1094 h 3283"/>
                <a:gd name="T56" fmla="*/ 1714 w 2403"/>
                <a:gd name="T57" fmla="*/ 965 h 3283"/>
                <a:gd name="T58" fmla="*/ 1618 w 2403"/>
                <a:gd name="T59" fmla="*/ 773 h 3283"/>
                <a:gd name="T60" fmla="*/ 1484 w 2403"/>
                <a:gd name="T61" fmla="*/ 567 h 3283"/>
                <a:gd name="T62" fmla="*/ 1373 w 2403"/>
                <a:gd name="T63" fmla="*/ 423 h 3283"/>
                <a:gd name="T64" fmla="*/ 1853 w 2403"/>
                <a:gd name="T65" fmla="*/ 489 h 3283"/>
                <a:gd name="T66" fmla="*/ 1888 w 2403"/>
                <a:gd name="T67" fmla="*/ 544 h 3283"/>
                <a:gd name="T68" fmla="*/ 1936 w 2403"/>
                <a:gd name="T69" fmla="*/ 622 h 3283"/>
                <a:gd name="T70" fmla="*/ 2034 w 2403"/>
                <a:gd name="T71" fmla="*/ 796 h 3283"/>
                <a:gd name="T72" fmla="*/ 2144 w 2403"/>
                <a:gd name="T73" fmla="*/ 1019 h 3283"/>
                <a:gd name="T74" fmla="*/ 2214 w 2403"/>
                <a:gd name="T75" fmla="*/ 1205 h 3283"/>
                <a:gd name="T76" fmla="*/ 2238 w 2403"/>
                <a:gd name="T77" fmla="*/ 1318 h 3283"/>
                <a:gd name="T78" fmla="*/ 2256 w 2403"/>
                <a:gd name="T79" fmla="*/ 1534 h 3283"/>
                <a:gd name="T80" fmla="*/ 2254 w 2403"/>
                <a:gd name="T81" fmla="*/ 1832 h 3283"/>
                <a:gd name="T82" fmla="*/ 2249 w 2403"/>
                <a:gd name="T83" fmla="*/ 2052 h 3283"/>
                <a:gd name="T84" fmla="*/ 2338 w 2403"/>
                <a:gd name="T85" fmla="*/ 2254 h 3283"/>
                <a:gd name="T86" fmla="*/ 2379 w 2403"/>
                <a:gd name="T87" fmla="*/ 2372 h 3283"/>
                <a:gd name="T88" fmla="*/ 2400 w 2403"/>
                <a:gd name="T89" fmla="*/ 2500 h 3283"/>
                <a:gd name="T90" fmla="*/ 2399 w 2403"/>
                <a:gd name="T91" fmla="*/ 2644 h 3283"/>
                <a:gd name="T92" fmla="*/ 2375 w 2403"/>
                <a:gd name="T93" fmla="*/ 2785 h 3283"/>
                <a:gd name="T94" fmla="*/ 2326 w 2403"/>
                <a:gd name="T95" fmla="*/ 2914 h 3283"/>
                <a:gd name="T96" fmla="*/ 2257 w 2403"/>
                <a:gd name="T97" fmla="*/ 3028 h 3283"/>
                <a:gd name="T98" fmla="*/ 2169 w 2403"/>
                <a:gd name="T99" fmla="*/ 3124 h 3283"/>
                <a:gd name="T100" fmla="*/ 2065 w 2403"/>
                <a:gd name="T101" fmla="*/ 3200 h 3283"/>
                <a:gd name="T102" fmla="*/ 1946 w 2403"/>
                <a:gd name="T103" fmla="*/ 3252 h 3283"/>
                <a:gd name="T104" fmla="*/ 1816 w 2403"/>
                <a:gd name="T105" fmla="*/ 3280 h 3283"/>
                <a:gd name="T106" fmla="*/ 528 w 2403"/>
                <a:gd name="T107" fmla="*/ 3280 h 3283"/>
                <a:gd name="T108" fmla="*/ 398 w 2403"/>
                <a:gd name="T109" fmla="*/ 3263 h 3283"/>
                <a:gd name="T110" fmla="*/ 282 w 2403"/>
                <a:gd name="T111" fmla="*/ 3221 h 3283"/>
                <a:gd name="T112" fmla="*/ 185 w 2403"/>
                <a:gd name="T113" fmla="*/ 3157 h 3283"/>
                <a:gd name="T114" fmla="*/ 126 w 2403"/>
                <a:gd name="T115" fmla="*/ 3093 h 3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403" h="3283">
                  <a:moveTo>
                    <a:pt x="126" y="3093"/>
                  </a:moveTo>
                  <a:lnTo>
                    <a:pt x="113" y="3078"/>
                  </a:lnTo>
                  <a:lnTo>
                    <a:pt x="99" y="3063"/>
                  </a:lnTo>
                  <a:lnTo>
                    <a:pt x="77" y="3032"/>
                  </a:lnTo>
                  <a:lnTo>
                    <a:pt x="57" y="3000"/>
                  </a:lnTo>
                  <a:lnTo>
                    <a:pt x="42" y="2967"/>
                  </a:lnTo>
                  <a:lnTo>
                    <a:pt x="29" y="2935"/>
                  </a:lnTo>
                  <a:lnTo>
                    <a:pt x="19" y="2902"/>
                  </a:lnTo>
                  <a:lnTo>
                    <a:pt x="12" y="2870"/>
                  </a:lnTo>
                  <a:lnTo>
                    <a:pt x="6" y="2839"/>
                  </a:lnTo>
                  <a:lnTo>
                    <a:pt x="3" y="2809"/>
                  </a:lnTo>
                  <a:lnTo>
                    <a:pt x="1" y="2781"/>
                  </a:lnTo>
                  <a:lnTo>
                    <a:pt x="0" y="2754"/>
                  </a:lnTo>
                  <a:lnTo>
                    <a:pt x="0" y="2729"/>
                  </a:lnTo>
                  <a:lnTo>
                    <a:pt x="1" y="2706"/>
                  </a:lnTo>
                  <a:lnTo>
                    <a:pt x="2" y="2687"/>
                  </a:lnTo>
                  <a:lnTo>
                    <a:pt x="2" y="2669"/>
                  </a:lnTo>
                  <a:lnTo>
                    <a:pt x="3" y="2656"/>
                  </a:lnTo>
                  <a:lnTo>
                    <a:pt x="341" y="2331"/>
                  </a:lnTo>
                  <a:lnTo>
                    <a:pt x="377" y="2720"/>
                  </a:lnTo>
                  <a:lnTo>
                    <a:pt x="377" y="2720"/>
                  </a:lnTo>
                  <a:lnTo>
                    <a:pt x="376" y="2722"/>
                  </a:lnTo>
                  <a:lnTo>
                    <a:pt x="376" y="2725"/>
                  </a:lnTo>
                  <a:lnTo>
                    <a:pt x="376" y="2729"/>
                  </a:lnTo>
                  <a:lnTo>
                    <a:pt x="375" y="2739"/>
                  </a:lnTo>
                  <a:lnTo>
                    <a:pt x="375" y="2754"/>
                  </a:lnTo>
                  <a:lnTo>
                    <a:pt x="376" y="2770"/>
                  </a:lnTo>
                  <a:lnTo>
                    <a:pt x="378" y="2789"/>
                  </a:lnTo>
                  <a:lnTo>
                    <a:pt x="382" y="2808"/>
                  </a:lnTo>
                  <a:lnTo>
                    <a:pt x="388" y="2829"/>
                  </a:lnTo>
                  <a:lnTo>
                    <a:pt x="397" y="2849"/>
                  </a:lnTo>
                  <a:lnTo>
                    <a:pt x="409" y="2868"/>
                  </a:lnTo>
                  <a:lnTo>
                    <a:pt x="424" y="2887"/>
                  </a:lnTo>
                  <a:lnTo>
                    <a:pt x="433" y="2896"/>
                  </a:lnTo>
                  <a:lnTo>
                    <a:pt x="442" y="2903"/>
                  </a:lnTo>
                  <a:lnTo>
                    <a:pt x="453" y="2911"/>
                  </a:lnTo>
                  <a:lnTo>
                    <a:pt x="466" y="2918"/>
                  </a:lnTo>
                  <a:lnTo>
                    <a:pt x="478" y="2924"/>
                  </a:lnTo>
                  <a:lnTo>
                    <a:pt x="493" y="2929"/>
                  </a:lnTo>
                  <a:lnTo>
                    <a:pt x="508" y="2932"/>
                  </a:lnTo>
                  <a:lnTo>
                    <a:pt x="526" y="2935"/>
                  </a:lnTo>
                  <a:lnTo>
                    <a:pt x="544" y="2937"/>
                  </a:lnTo>
                  <a:lnTo>
                    <a:pt x="564" y="2938"/>
                  </a:lnTo>
                  <a:lnTo>
                    <a:pt x="1748" y="2941"/>
                  </a:lnTo>
                  <a:lnTo>
                    <a:pt x="1782" y="2939"/>
                  </a:lnTo>
                  <a:lnTo>
                    <a:pt x="1815" y="2934"/>
                  </a:lnTo>
                  <a:lnTo>
                    <a:pt x="1846" y="2926"/>
                  </a:lnTo>
                  <a:lnTo>
                    <a:pt x="1875" y="2914"/>
                  </a:lnTo>
                  <a:lnTo>
                    <a:pt x="1903" y="2900"/>
                  </a:lnTo>
                  <a:lnTo>
                    <a:pt x="1929" y="2883"/>
                  </a:lnTo>
                  <a:lnTo>
                    <a:pt x="1952" y="2863"/>
                  </a:lnTo>
                  <a:lnTo>
                    <a:pt x="1974" y="2840"/>
                  </a:lnTo>
                  <a:lnTo>
                    <a:pt x="1993" y="2816"/>
                  </a:lnTo>
                  <a:lnTo>
                    <a:pt x="2010" y="2790"/>
                  </a:lnTo>
                  <a:lnTo>
                    <a:pt x="2025" y="2761"/>
                  </a:lnTo>
                  <a:lnTo>
                    <a:pt x="2037" y="2731"/>
                  </a:lnTo>
                  <a:lnTo>
                    <a:pt x="2047" y="2700"/>
                  </a:lnTo>
                  <a:lnTo>
                    <a:pt x="2055" y="2667"/>
                  </a:lnTo>
                  <a:lnTo>
                    <a:pt x="2059" y="2633"/>
                  </a:lnTo>
                  <a:lnTo>
                    <a:pt x="2060" y="2598"/>
                  </a:lnTo>
                  <a:lnTo>
                    <a:pt x="2059" y="2563"/>
                  </a:lnTo>
                  <a:lnTo>
                    <a:pt x="2054" y="2529"/>
                  </a:lnTo>
                  <a:lnTo>
                    <a:pt x="2046" y="2495"/>
                  </a:lnTo>
                  <a:lnTo>
                    <a:pt x="2036" y="2461"/>
                  </a:lnTo>
                  <a:lnTo>
                    <a:pt x="2025" y="2429"/>
                  </a:lnTo>
                  <a:lnTo>
                    <a:pt x="2011" y="2398"/>
                  </a:lnTo>
                  <a:lnTo>
                    <a:pt x="1997" y="2369"/>
                  </a:lnTo>
                  <a:lnTo>
                    <a:pt x="1982" y="2342"/>
                  </a:lnTo>
                  <a:lnTo>
                    <a:pt x="1968" y="2316"/>
                  </a:lnTo>
                  <a:lnTo>
                    <a:pt x="1954" y="2293"/>
                  </a:lnTo>
                  <a:lnTo>
                    <a:pt x="1941" y="2274"/>
                  </a:lnTo>
                  <a:lnTo>
                    <a:pt x="1930" y="2257"/>
                  </a:lnTo>
                  <a:lnTo>
                    <a:pt x="1919" y="2243"/>
                  </a:lnTo>
                  <a:lnTo>
                    <a:pt x="1912" y="2233"/>
                  </a:lnTo>
                  <a:lnTo>
                    <a:pt x="1909" y="2229"/>
                  </a:lnTo>
                  <a:lnTo>
                    <a:pt x="1907" y="2226"/>
                  </a:lnTo>
                  <a:lnTo>
                    <a:pt x="1906" y="2225"/>
                  </a:lnTo>
                  <a:lnTo>
                    <a:pt x="1905" y="2224"/>
                  </a:lnTo>
                  <a:lnTo>
                    <a:pt x="1905" y="2223"/>
                  </a:lnTo>
                  <a:lnTo>
                    <a:pt x="1906" y="2217"/>
                  </a:lnTo>
                  <a:lnTo>
                    <a:pt x="1906" y="2209"/>
                  </a:lnTo>
                  <a:lnTo>
                    <a:pt x="1907" y="2198"/>
                  </a:lnTo>
                  <a:lnTo>
                    <a:pt x="1907" y="2183"/>
                  </a:lnTo>
                  <a:lnTo>
                    <a:pt x="1908" y="2166"/>
                  </a:lnTo>
                  <a:lnTo>
                    <a:pt x="1909" y="2146"/>
                  </a:lnTo>
                  <a:lnTo>
                    <a:pt x="1909" y="2123"/>
                  </a:lnTo>
                  <a:lnTo>
                    <a:pt x="1910" y="2100"/>
                  </a:lnTo>
                  <a:lnTo>
                    <a:pt x="1911" y="2073"/>
                  </a:lnTo>
                  <a:lnTo>
                    <a:pt x="1911" y="2045"/>
                  </a:lnTo>
                  <a:lnTo>
                    <a:pt x="1912" y="2016"/>
                  </a:lnTo>
                  <a:lnTo>
                    <a:pt x="1913" y="1985"/>
                  </a:lnTo>
                  <a:lnTo>
                    <a:pt x="1913" y="1952"/>
                  </a:lnTo>
                  <a:lnTo>
                    <a:pt x="1914" y="1885"/>
                  </a:lnTo>
                  <a:lnTo>
                    <a:pt x="1913" y="1816"/>
                  </a:lnTo>
                  <a:lnTo>
                    <a:pt x="1912" y="1745"/>
                  </a:lnTo>
                  <a:lnTo>
                    <a:pt x="1910" y="1675"/>
                  </a:lnTo>
                  <a:lnTo>
                    <a:pt x="1907" y="1606"/>
                  </a:lnTo>
                  <a:lnTo>
                    <a:pt x="1905" y="1573"/>
                  </a:lnTo>
                  <a:lnTo>
                    <a:pt x="1902" y="1541"/>
                  </a:lnTo>
                  <a:lnTo>
                    <a:pt x="1899" y="1512"/>
                  </a:lnTo>
                  <a:lnTo>
                    <a:pt x="1896" y="1482"/>
                  </a:lnTo>
                  <a:lnTo>
                    <a:pt x="1891" y="1454"/>
                  </a:lnTo>
                  <a:lnTo>
                    <a:pt x="1886" y="1428"/>
                  </a:lnTo>
                  <a:lnTo>
                    <a:pt x="1882" y="1404"/>
                  </a:lnTo>
                  <a:lnTo>
                    <a:pt x="1876" y="1383"/>
                  </a:lnTo>
                  <a:lnTo>
                    <a:pt x="1859" y="1336"/>
                  </a:lnTo>
                  <a:lnTo>
                    <a:pt x="1843" y="1291"/>
                  </a:lnTo>
                  <a:lnTo>
                    <a:pt x="1827" y="1248"/>
                  </a:lnTo>
                  <a:lnTo>
                    <a:pt x="1812" y="1207"/>
                  </a:lnTo>
                  <a:lnTo>
                    <a:pt x="1796" y="1167"/>
                  </a:lnTo>
                  <a:lnTo>
                    <a:pt x="1782" y="1130"/>
                  </a:lnTo>
                  <a:lnTo>
                    <a:pt x="1769" y="1094"/>
                  </a:lnTo>
                  <a:lnTo>
                    <a:pt x="1754" y="1060"/>
                  </a:lnTo>
                  <a:lnTo>
                    <a:pt x="1741" y="1026"/>
                  </a:lnTo>
                  <a:lnTo>
                    <a:pt x="1727" y="995"/>
                  </a:lnTo>
                  <a:lnTo>
                    <a:pt x="1714" y="965"/>
                  </a:lnTo>
                  <a:lnTo>
                    <a:pt x="1700" y="935"/>
                  </a:lnTo>
                  <a:lnTo>
                    <a:pt x="1674" y="878"/>
                  </a:lnTo>
                  <a:lnTo>
                    <a:pt x="1647" y="824"/>
                  </a:lnTo>
                  <a:lnTo>
                    <a:pt x="1618" y="773"/>
                  </a:lnTo>
                  <a:lnTo>
                    <a:pt x="1588" y="721"/>
                  </a:lnTo>
                  <a:lnTo>
                    <a:pt x="1556" y="671"/>
                  </a:lnTo>
                  <a:lnTo>
                    <a:pt x="1522" y="621"/>
                  </a:lnTo>
                  <a:lnTo>
                    <a:pt x="1484" y="567"/>
                  </a:lnTo>
                  <a:lnTo>
                    <a:pt x="1442" y="512"/>
                  </a:lnTo>
                  <a:lnTo>
                    <a:pt x="1421" y="484"/>
                  </a:lnTo>
                  <a:lnTo>
                    <a:pt x="1398" y="454"/>
                  </a:lnTo>
                  <a:lnTo>
                    <a:pt x="1373" y="423"/>
                  </a:lnTo>
                  <a:lnTo>
                    <a:pt x="1348" y="391"/>
                  </a:lnTo>
                  <a:lnTo>
                    <a:pt x="1488" y="0"/>
                  </a:lnTo>
                  <a:lnTo>
                    <a:pt x="1847" y="479"/>
                  </a:lnTo>
                  <a:lnTo>
                    <a:pt x="1853" y="489"/>
                  </a:lnTo>
                  <a:lnTo>
                    <a:pt x="1862" y="500"/>
                  </a:lnTo>
                  <a:lnTo>
                    <a:pt x="1870" y="513"/>
                  </a:lnTo>
                  <a:lnTo>
                    <a:pt x="1879" y="528"/>
                  </a:lnTo>
                  <a:lnTo>
                    <a:pt x="1888" y="544"/>
                  </a:lnTo>
                  <a:lnTo>
                    <a:pt x="1900" y="562"/>
                  </a:lnTo>
                  <a:lnTo>
                    <a:pt x="1911" y="580"/>
                  </a:lnTo>
                  <a:lnTo>
                    <a:pt x="1922" y="601"/>
                  </a:lnTo>
                  <a:lnTo>
                    <a:pt x="1936" y="622"/>
                  </a:lnTo>
                  <a:lnTo>
                    <a:pt x="1948" y="644"/>
                  </a:lnTo>
                  <a:lnTo>
                    <a:pt x="1976" y="692"/>
                  </a:lnTo>
                  <a:lnTo>
                    <a:pt x="2004" y="742"/>
                  </a:lnTo>
                  <a:lnTo>
                    <a:pt x="2034" y="796"/>
                  </a:lnTo>
                  <a:lnTo>
                    <a:pt x="2063" y="850"/>
                  </a:lnTo>
                  <a:lnTo>
                    <a:pt x="2091" y="906"/>
                  </a:lnTo>
                  <a:lnTo>
                    <a:pt x="2119" y="963"/>
                  </a:lnTo>
                  <a:lnTo>
                    <a:pt x="2144" y="1019"/>
                  </a:lnTo>
                  <a:lnTo>
                    <a:pt x="2167" y="1075"/>
                  </a:lnTo>
                  <a:lnTo>
                    <a:pt x="2189" y="1128"/>
                  </a:lnTo>
                  <a:lnTo>
                    <a:pt x="2206" y="1180"/>
                  </a:lnTo>
                  <a:lnTo>
                    <a:pt x="2214" y="1205"/>
                  </a:lnTo>
                  <a:lnTo>
                    <a:pt x="2220" y="1228"/>
                  </a:lnTo>
                  <a:lnTo>
                    <a:pt x="2225" y="1249"/>
                  </a:lnTo>
                  <a:lnTo>
                    <a:pt x="2230" y="1272"/>
                  </a:lnTo>
                  <a:lnTo>
                    <a:pt x="2238" y="1318"/>
                  </a:lnTo>
                  <a:lnTo>
                    <a:pt x="2246" y="1368"/>
                  </a:lnTo>
                  <a:lnTo>
                    <a:pt x="2250" y="1422"/>
                  </a:lnTo>
                  <a:lnTo>
                    <a:pt x="2254" y="1477"/>
                  </a:lnTo>
                  <a:lnTo>
                    <a:pt x="2256" y="1534"/>
                  </a:lnTo>
                  <a:lnTo>
                    <a:pt x="2257" y="1593"/>
                  </a:lnTo>
                  <a:lnTo>
                    <a:pt x="2257" y="1653"/>
                  </a:lnTo>
                  <a:lnTo>
                    <a:pt x="2256" y="1772"/>
                  </a:lnTo>
                  <a:lnTo>
                    <a:pt x="2254" y="1832"/>
                  </a:lnTo>
                  <a:lnTo>
                    <a:pt x="2253" y="1890"/>
                  </a:lnTo>
                  <a:lnTo>
                    <a:pt x="2251" y="1946"/>
                  </a:lnTo>
                  <a:lnTo>
                    <a:pt x="2250" y="2001"/>
                  </a:lnTo>
                  <a:lnTo>
                    <a:pt x="2249" y="2052"/>
                  </a:lnTo>
                  <a:lnTo>
                    <a:pt x="2249" y="2101"/>
                  </a:lnTo>
                  <a:lnTo>
                    <a:pt x="2282" y="2149"/>
                  </a:lnTo>
                  <a:lnTo>
                    <a:pt x="2312" y="2201"/>
                  </a:lnTo>
                  <a:lnTo>
                    <a:pt x="2338" y="2254"/>
                  </a:lnTo>
                  <a:lnTo>
                    <a:pt x="2350" y="2282"/>
                  </a:lnTo>
                  <a:lnTo>
                    <a:pt x="2361" y="2312"/>
                  </a:lnTo>
                  <a:lnTo>
                    <a:pt x="2370" y="2341"/>
                  </a:lnTo>
                  <a:lnTo>
                    <a:pt x="2379" y="2372"/>
                  </a:lnTo>
                  <a:lnTo>
                    <a:pt x="2386" y="2403"/>
                  </a:lnTo>
                  <a:lnTo>
                    <a:pt x="2392" y="2434"/>
                  </a:lnTo>
                  <a:lnTo>
                    <a:pt x="2397" y="2466"/>
                  </a:lnTo>
                  <a:lnTo>
                    <a:pt x="2400" y="2500"/>
                  </a:lnTo>
                  <a:lnTo>
                    <a:pt x="2402" y="2534"/>
                  </a:lnTo>
                  <a:lnTo>
                    <a:pt x="2403" y="2568"/>
                  </a:lnTo>
                  <a:lnTo>
                    <a:pt x="2402" y="2606"/>
                  </a:lnTo>
                  <a:lnTo>
                    <a:pt x="2399" y="2644"/>
                  </a:lnTo>
                  <a:lnTo>
                    <a:pt x="2395" y="2680"/>
                  </a:lnTo>
                  <a:lnTo>
                    <a:pt x="2390" y="2716"/>
                  </a:lnTo>
                  <a:lnTo>
                    <a:pt x="2383" y="2751"/>
                  </a:lnTo>
                  <a:lnTo>
                    <a:pt x="2375" y="2785"/>
                  </a:lnTo>
                  <a:lnTo>
                    <a:pt x="2364" y="2819"/>
                  </a:lnTo>
                  <a:lnTo>
                    <a:pt x="2353" y="2852"/>
                  </a:lnTo>
                  <a:lnTo>
                    <a:pt x="2341" y="2884"/>
                  </a:lnTo>
                  <a:lnTo>
                    <a:pt x="2326" y="2914"/>
                  </a:lnTo>
                  <a:lnTo>
                    <a:pt x="2311" y="2944"/>
                  </a:lnTo>
                  <a:lnTo>
                    <a:pt x="2294" y="2973"/>
                  </a:lnTo>
                  <a:lnTo>
                    <a:pt x="2275" y="3001"/>
                  </a:lnTo>
                  <a:lnTo>
                    <a:pt x="2257" y="3028"/>
                  </a:lnTo>
                  <a:lnTo>
                    <a:pt x="2236" y="3054"/>
                  </a:lnTo>
                  <a:lnTo>
                    <a:pt x="2215" y="3078"/>
                  </a:lnTo>
                  <a:lnTo>
                    <a:pt x="2193" y="3102"/>
                  </a:lnTo>
                  <a:lnTo>
                    <a:pt x="2169" y="3124"/>
                  </a:lnTo>
                  <a:lnTo>
                    <a:pt x="2144" y="3145"/>
                  </a:lnTo>
                  <a:lnTo>
                    <a:pt x="2119" y="3165"/>
                  </a:lnTo>
                  <a:lnTo>
                    <a:pt x="2092" y="3183"/>
                  </a:lnTo>
                  <a:lnTo>
                    <a:pt x="2065" y="3200"/>
                  </a:lnTo>
                  <a:lnTo>
                    <a:pt x="2036" y="3215"/>
                  </a:lnTo>
                  <a:lnTo>
                    <a:pt x="2007" y="3230"/>
                  </a:lnTo>
                  <a:lnTo>
                    <a:pt x="1977" y="3242"/>
                  </a:lnTo>
                  <a:lnTo>
                    <a:pt x="1946" y="3252"/>
                  </a:lnTo>
                  <a:lnTo>
                    <a:pt x="1914" y="3262"/>
                  </a:lnTo>
                  <a:lnTo>
                    <a:pt x="1882" y="3270"/>
                  </a:lnTo>
                  <a:lnTo>
                    <a:pt x="1849" y="3276"/>
                  </a:lnTo>
                  <a:lnTo>
                    <a:pt x="1816" y="3280"/>
                  </a:lnTo>
                  <a:lnTo>
                    <a:pt x="1781" y="3282"/>
                  </a:lnTo>
                  <a:lnTo>
                    <a:pt x="1747" y="3283"/>
                  </a:lnTo>
                  <a:lnTo>
                    <a:pt x="563" y="3281"/>
                  </a:lnTo>
                  <a:lnTo>
                    <a:pt x="528" y="3280"/>
                  </a:lnTo>
                  <a:lnTo>
                    <a:pt x="494" y="3278"/>
                  </a:lnTo>
                  <a:lnTo>
                    <a:pt x="461" y="3274"/>
                  </a:lnTo>
                  <a:lnTo>
                    <a:pt x="429" y="3269"/>
                  </a:lnTo>
                  <a:lnTo>
                    <a:pt x="398" y="3263"/>
                  </a:lnTo>
                  <a:lnTo>
                    <a:pt x="367" y="3254"/>
                  </a:lnTo>
                  <a:lnTo>
                    <a:pt x="338" y="3244"/>
                  </a:lnTo>
                  <a:lnTo>
                    <a:pt x="309" y="3234"/>
                  </a:lnTo>
                  <a:lnTo>
                    <a:pt x="282" y="3221"/>
                  </a:lnTo>
                  <a:lnTo>
                    <a:pt x="256" y="3207"/>
                  </a:lnTo>
                  <a:lnTo>
                    <a:pt x="231" y="3192"/>
                  </a:lnTo>
                  <a:lnTo>
                    <a:pt x="208" y="3175"/>
                  </a:lnTo>
                  <a:lnTo>
                    <a:pt x="185" y="3157"/>
                  </a:lnTo>
                  <a:lnTo>
                    <a:pt x="164" y="3137"/>
                  </a:lnTo>
                  <a:lnTo>
                    <a:pt x="145" y="3115"/>
                  </a:lnTo>
                  <a:lnTo>
                    <a:pt x="126" y="3093"/>
                  </a:lnTo>
                  <a:lnTo>
                    <a:pt x="126" y="309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669">
                <a:defRPr/>
              </a:pPr>
              <a:endParaRPr lang="en-US" sz="1350" kern="0">
                <a:latin typeface="Segoe UI"/>
              </a:endParaRPr>
            </a:p>
          </p:txBody>
        </p:sp>
        <p:sp>
          <p:nvSpPr>
            <p:cNvPr id="40" name="Freeform 44"/>
            <p:cNvSpPr>
              <a:spLocks noEditPoints="1"/>
            </p:cNvSpPr>
            <p:nvPr/>
          </p:nvSpPr>
          <p:spPr bwMode="auto">
            <a:xfrm>
              <a:off x="1358900" y="3878263"/>
              <a:ext cx="1638300" cy="1214438"/>
            </a:xfrm>
            <a:custGeom>
              <a:avLst/>
              <a:gdLst>
                <a:gd name="T0" fmla="*/ 10977 w 15471"/>
                <a:gd name="T1" fmla="*/ 1806 h 11467"/>
                <a:gd name="T2" fmla="*/ 11863 w 15471"/>
                <a:gd name="T3" fmla="*/ 2687 h 11467"/>
                <a:gd name="T4" fmla="*/ 11965 w 15471"/>
                <a:gd name="T5" fmla="*/ 3282 h 11467"/>
                <a:gd name="T6" fmla="*/ 12755 w 15471"/>
                <a:gd name="T7" fmla="*/ 3676 h 11467"/>
                <a:gd name="T8" fmla="*/ 12767 w 15471"/>
                <a:gd name="T9" fmla="*/ 4735 h 11467"/>
                <a:gd name="T10" fmla="*/ 13108 w 15471"/>
                <a:gd name="T11" fmla="*/ 1674 h 11467"/>
                <a:gd name="T12" fmla="*/ 14652 w 15471"/>
                <a:gd name="T13" fmla="*/ 942 h 11467"/>
                <a:gd name="T14" fmla="*/ 15075 w 15471"/>
                <a:gd name="T15" fmla="*/ 4776 h 11467"/>
                <a:gd name="T16" fmla="*/ 12080 w 15471"/>
                <a:gd name="T17" fmla="*/ 6929 h 11467"/>
                <a:gd name="T18" fmla="*/ 10191 w 15471"/>
                <a:gd name="T19" fmla="*/ 5810 h 11467"/>
                <a:gd name="T20" fmla="*/ 11264 w 15471"/>
                <a:gd name="T21" fmla="*/ 7535 h 11467"/>
                <a:gd name="T22" fmla="*/ 10824 w 15471"/>
                <a:gd name="T23" fmla="*/ 8068 h 11467"/>
                <a:gd name="T24" fmla="*/ 8547 w 15471"/>
                <a:gd name="T25" fmla="*/ 6706 h 11467"/>
                <a:gd name="T26" fmla="*/ 9172 w 15471"/>
                <a:gd name="T27" fmla="*/ 8211 h 11467"/>
                <a:gd name="T28" fmla="*/ 6576 w 15471"/>
                <a:gd name="T29" fmla="*/ 11116 h 11467"/>
                <a:gd name="T30" fmla="*/ 6156 w 15471"/>
                <a:gd name="T31" fmla="*/ 9541 h 11467"/>
                <a:gd name="T32" fmla="*/ 6205 w 15471"/>
                <a:gd name="T33" fmla="*/ 9052 h 11467"/>
                <a:gd name="T34" fmla="*/ 4485 w 15471"/>
                <a:gd name="T35" fmla="*/ 9219 h 11467"/>
                <a:gd name="T36" fmla="*/ 3981 w 15471"/>
                <a:gd name="T37" fmla="*/ 10956 h 11467"/>
                <a:gd name="T38" fmla="*/ 2377 w 15471"/>
                <a:gd name="T39" fmla="*/ 9801 h 11467"/>
                <a:gd name="T40" fmla="*/ 1530 w 15471"/>
                <a:gd name="T41" fmla="*/ 7314 h 11467"/>
                <a:gd name="T42" fmla="*/ 1041 w 15471"/>
                <a:gd name="T43" fmla="*/ 5673 h 11467"/>
                <a:gd name="T44" fmla="*/ 412 w 15471"/>
                <a:gd name="T45" fmla="*/ 4456 h 11467"/>
                <a:gd name="T46" fmla="*/ 938 w 15471"/>
                <a:gd name="T47" fmla="*/ 4506 h 11467"/>
                <a:gd name="T48" fmla="*/ 1436 w 15471"/>
                <a:gd name="T49" fmla="*/ 5064 h 11467"/>
                <a:gd name="T50" fmla="*/ 4800 w 15471"/>
                <a:gd name="T51" fmla="*/ 2713 h 11467"/>
                <a:gd name="T52" fmla="*/ 3605 w 15471"/>
                <a:gd name="T53" fmla="*/ 4402 h 11467"/>
                <a:gd name="T54" fmla="*/ 3968 w 15471"/>
                <a:gd name="T55" fmla="*/ 6936 h 11467"/>
                <a:gd name="T56" fmla="*/ 6878 w 15471"/>
                <a:gd name="T57" fmla="*/ 7007 h 11467"/>
                <a:gd name="T58" fmla="*/ 8016 w 15471"/>
                <a:gd name="T59" fmla="*/ 5640 h 11467"/>
                <a:gd name="T60" fmla="*/ 7464 w 15471"/>
                <a:gd name="T61" fmla="*/ 4107 h 11467"/>
                <a:gd name="T62" fmla="*/ 7291 w 15471"/>
                <a:gd name="T63" fmla="*/ 6616 h 11467"/>
                <a:gd name="T64" fmla="*/ 4638 w 15471"/>
                <a:gd name="T65" fmla="*/ 7120 h 11467"/>
                <a:gd name="T66" fmla="*/ 3893 w 15471"/>
                <a:gd name="T67" fmla="*/ 4655 h 11467"/>
                <a:gd name="T68" fmla="*/ 7348 w 15471"/>
                <a:gd name="T69" fmla="*/ 1684 h 11467"/>
                <a:gd name="T70" fmla="*/ 7505 w 15471"/>
                <a:gd name="T71" fmla="*/ 821 h 11467"/>
                <a:gd name="T72" fmla="*/ 14394 w 15471"/>
                <a:gd name="T73" fmla="*/ 1187 h 11467"/>
                <a:gd name="T74" fmla="*/ 13401 w 15471"/>
                <a:gd name="T75" fmla="*/ 1768 h 11467"/>
                <a:gd name="T76" fmla="*/ 9509 w 15471"/>
                <a:gd name="T77" fmla="*/ 2321 h 11467"/>
                <a:gd name="T78" fmla="*/ 9002 w 15471"/>
                <a:gd name="T79" fmla="*/ 2398 h 11467"/>
                <a:gd name="T80" fmla="*/ 9753 w 15471"/>
                <a:gd name="T81" fmla="*/ 3768 h 11467"/>
                <a:gd name="T82" fmla="*/ 9917 w 15471"/>
                <a:gd name="T83" fmla="*/ 4293 h 11467"/>
                <a:gd name="T84" fmla="*/ 10789 w 15471"/>
                <a:gd name="T85" fmla="*/ 3533 h 11467"/>
                <a:gd name="T86" fmla="*/ 10668 w 15471"/>
                <a:gd name="T87" fmla="*/ 3016 h 11467"/>
                <a:gd name="T88" fmla="*/ 9418 w 15471"/>
                <a:gd name="T89" fmla="*/ 3866 h 11467"/>
                <a:gd name="T90" fmla="*/ 6560 w 15471"/>
                <a:gd name="T91" fmla="*/ 1283 h 11467"/>
                <a:gd name="T92" fmla="*/ 4869 w 15471"/>
                <a:gd name="T93" fmla="*/ 2378 h 11467"/>
                <a:gd name="T94" fmla="*/ 1533 w 15471"/>
                <a:gd name="T95" fmla="*/ 4436 h 11467"/>
                <a:gd name="T96" fmla="*/ 865 w 15471"/>
                <a:gd name="T97" fmla="*/ 3460 h 11467"/>
                <a:gd name="T98" fmla="*/ 523 w 15471"/>
                <a:gd name="T99" fmla="*/ 5835 h 11467"/>
                <a:gd name="T100" fmla="*/ 2021 w 15471"/>
                <a:gd name="T101" fmla="*/ 9156 h 11467"/>
                <a:gd name="T102" fmla="*/ 2536 w 15471"/>
                <a:gd name="T103" fmla="*/ 11188 h 11467"/>
                <a:gd name="T104" fmla="*/ 4423 w 15471"/>
                <a:gd name="T105" fmla="*/ 10332 h 11467"/>
                <a:gd name="T106" fmla="*/ 5268 w 15471"/>
                <a:gd name="T107" fmla="*/ 9942 h 11467"/>
                <a:gd name="T108" fmla="*/ 7052 w 15471"/>
                <a:gd name="T109" fmla="*/ 11297 h 11467"/>
                <a:gd name="T110" fmla="*/ 9714 w 15471"/>
                <a:gd name="T111" fmla="*/ 7999 h 11467"/>
                <a:gd name="T112" fmla="*/ 11839 w 15471"/>
                <a:gd name="T113" fmla="*/ 7522 h 11467"/>
                <a:gd name="T114" fmla="*/ 14957 w 15471"/>
                <a:gd name="T115" fmla="*/ 5826 h 11467"/>
                <a:gd name="T116" fmla="*/ 14949 w 15471"/>
                <a:gd name="T117" fmla="*/ 867 h 11467"/>
                <a:gd name="T118" fmla="*/ 13419 w 15471"/>
                <a:gd name="T119" fmla="*/ 1053 h 11467"/>
                <a:gd name="T120" fmla="*/ 12890 w 15471"/>
                <a:gd name="T121" fmla="*/ 3396 h 11467"/>
                <a:gd name="T122" fmla="*/ 12179 w 15471"/>
                <a:gd name="T123" fmla="*/ 1882 h 11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471" h="11467">
                  <a:moveTo>
                    <a:pt x="9231" y="342"/>
                  </a:moveTo>
                  <a:lnTo>
                    <a:pt x="9450" y="342"/>
                  </a:lnTo>
                  <a:lnTo>
                    <a:pt x="9501" y="346"/>
                  </a:lnTo>
                  <a:lnTo>
                    <a:pt x="9553" y="351"/>
                  </a:lnTo>
                  <a:lnTo>
                    <a:pt x="9604" y="357"/>
                  </a:lnTo>
                  <a:lnTo>
                    <a:pt x="9654" y="364"/>
                  </a:lnTo>
                  <a:lnTo>
                    <a:pt x="9703" y="373"/>
                  </a:lnTo>
                  <a:lnTo>
                    <a:pt x="9752" y="383"/>
                  </a:lnTo>
                  <a:lnTo>
                    <a:pt x="9801" y="394"/>
                  </a:lnTo>
                  <a:lnTo>
                    <a:pt x="9848" y="405"/>
                  </a:lnTo>
                  <a:lnTo>
                    <a:pt x="9894" y="419"/>
                  </a:lnTo>
                  <a:lnTo>
                    <a:pt x="9941" y="433"/>
                  </a:lnTo>
                  <a:lnTo>
                    <a:pt x="10031" y="464"/>
                  </a:lnTo>
                  <a:lnTo>
                    <a:pt x="10118" y="499"/>
                  </a:lnTo>
                  <a:lnTo>
                    <a:pt x="10203" y="537"/>
                  </a:lnTo>
                  <a:lnTo>
                    <a:pt x="10285" y="579"/>
                  </a:lnTo>
                  <a:lnTo>
                    <a:pt x="10364" y="623"/>
                  </a:lnTo>
                  <a:lnTo>
                    <a:pt x="10441" y="669"/>
                  </a:lnTo>
                  <a:lnTo>
                    <a:pt x="10514" y="718"/>
                  </a:lnTo>
                  <a:lnTo>
                    <a:pt x="10585" y="768"/>
                  </a:lnTo>
                  <a:lnTo>
                    <a:pt x="10653" y="820"/>
                  </a:lnTo>
                  <a:lnTo>
                    <a:pt x="10719" y="873"/>
                  </a:lnTo>
                  <a:lnTo>
                    <a:pt x="10781" y="927"/>
                  </a:lnTo>
                  <a:lnTo>
                    <a:pt x="10841" y="980"/>
                  </a:lnTo>
                  <a:lnTo>
                    <a:pt x="10899" y="1035"/>
                  </a:lnTo>
                  <a:lnTo>
                    <a:pt x="10954" y="1089"/>
                  </a:lnTo>
                  <a:lnTo>
                    <a:pt x="11005" y="1144"/>
                  </a:lnTo>
                  <a:lnTo>
                    <a:pt x="11054" y="1198"/>
                  </a:lnTo>
                  <a:lnTo>
                    <a:pt x="11100" y="1249"/>
                  </a:lnTo>
                  <a:lnTo>
                    <a:pt x="11144" y="1301"/>
                  </a:lnTo>
                  <a:lnTo>
                    <a:pt x="11185" y="1350"/>
                  </a:lnTo>
                  <a:lnTo>
                    <a:pt x="11223" y="1397"/>
                  </a:lnTo>
                  <a:lnTo>
                    <a:pt x="11258" y="1443"/>
                  </a:lnTo>
                  <a:lnTo>
                    <a:pt x="11291" y="1486"/>
                  </a:lnTo>
                  <a:lnTo>
                    <a:pt x="11321" y="1526"/>
                  </a:lnTo>
                  <a:lnTo>
                    <a:pt x="11348" y="1562"/>
                  </a:lnTo>
                  <a:lnTo>
                    <a:pt x="11373" y="1596"/>
                  </a:lnTo>
                  <a:lnTo>
                    <a:pt x="11393" y="1626"/>
                  </a:lnTo>
                  <a:lnTo>
                    <a:pt x="11404" y="1638"/>
                  </a:lnTo>
                  <a:lnTo>
                    <a:pt x="11413" y="1651"/>
                  </a:lnTo>
                  <a:lnTo>
                    <a:pt x="11381" y="1651"/>
                  </a:lnTo>
                  <a:lnTo>
                    <a:pt x="11351" y="1653"/>
                  </a:lnTo>
                  <a:lnTo>
                    <a:pt x="11319" y="1658"/>
                  </a:lnTo>
                  <a:lnTo>
                    <a:pt x="11286" y="1665"/>
                  </a:lnTo>
                  <a:lnTo>
                    <a:pt x="11253" y="1676"/>
                  </a:lnTo>
                  <a:lnTo>
                    <a:pt x="11219" y="1687"/>
                  </a:lnTo>
                  <a:lnTo>
                    <a:pt x="11185" y="1700"/>
                  </a:lnTo>
                  <a:lnTo>
                    <a:pt x="11152" y="1715"/>
                  </a:lnTo>
                  <a:lnTo>
                    <a:pt x="11121" y="1729"/>
                  </a:lnTo>
                  <a:lnTo>
                    <a:pt x="11091" y="1743"/>
                  </a:lnTo>
                  <a:lnTo>
                    <a:pt x="11064" y="1758"/>
                  </a:lnTo>
                  <a:lnTo>
                    <a:pt x="11039" y="1770"/>
                  </a:lnTo>
                  <a:lnTo>
                    <a:pt x="11018" y="1783"/>
                  </a:lnTo>
                  <a:lnTo>
                    <a:pt x="11008" y="1788"/>
                  </a:lnTo>
                  <a:lnTo>
                    <a:pt x="11001" y="1792"/>
                  </a:lnTo>
                  <a:lnTo>
                    <a:pt x="10994" y="1796"/>
                  </a:lnTo>
                  <a:lnTo>
                    <a:pt x="10988" y="1800"/>
                  </a:lnTo>
                  <a:lnTo>
                    <a:pt x="10983" y="1803"/>
                  </a:lnTo>
                  <a:lnTo>
                    <a:pt x="10979" y="1805"/>
                  </a:lnTo>
                  <a:lnTo>
                    <a:pt x="10977" y="1806"/>
                  </a:lnTo>
                  <a:lnTo>
                    <a:pt x="10976" y="1806"/>
                  </a:lnTo>
                  <a:lnTo>
                    <a:pt x="11257" y="1806"/>
                  </a:lnTo>
                  <a:lnTo>
                    <a:pt x="11303" y="1806"/>
                  </a:lnTo>
                  <a:lnTo>
                    <a:pt x="11345" y="1807"/>
                  </a:lnTo>
                  <a:lnTo>
                    <a:pt x="11385" y="1808"/>
                  </a:lnTo>
                  <a:lnTo>
                    <a:pt x="11424" y="1810"/>
                  </a:lnTo>
                  <a:lnTo>
                    <a:pt x="11462" y="1815"/>
                  </a:lnTo>
                  <a:lnTo>
                    <a:pt x="11498" y="1820"/>
                  </a:lnTo>
                  <a:lnTo>
                    <a:pt x="11534" y="1828"/>
                  </a:lnTo>
                  <a:lnTo>
                    <a:pt x="11569" y="1838"/>
                  </a:lnTo>
                  <a:lnTo>
                    <a:pt x="11603" y="1851"/>
                  </a:lnTo>
                  <a:lnTo>
                    <a:pt x="11637" y="1863"/>
                  </a:lnTo>
                  <a:lnTo>
                    <a:pt x="11671" y="1877"/>
                  </a:lnTo>
                  <a:lnTo>
                    <a:pt x="11704" y="1893"/>
                  </a:lnTo>
                  <a:lnTo>
                    <a:pt x="11737" y="1910"/>
                  </a:lnTo>
                  <a:lnTo>
                    <a:pt x="11771" y="1930"/>
                  </a:lnTo>
                  <a:lnTo>
                    <a:pt x="11804" y="1951"/>
                  </a:lnTo>
                  <a:lnTo>
                    <a:pt x="11837" y="1974"/>
                  </a:lnTo>
                  <a:lnTo>
                    <a:pt x="11871" y="2000"/>
                  </a:lnTo>
                  <a:lnTo>
                    <a:pt x="11905" y="2029"/>
                  </a:lnTo>
                  <a:lnTo>
                    <a:pt x="11941" y="2061"/>
                  </a:lnTo>
                  <a:lnTo>
                    <a:pt x="11977" y="2097"/>
                  </a:lnTo>
                  <a:lnTo>
                    <a:pt x="12013" y="2135"/>
                  </a:lnTo>
                  <a:lnTo>
                    <a:pt x="12051" y="2177"/>
                  </a:lnTo>
                  <a:lnTo>
                    <a:pt x="12070" y="2200"/>
                  </a:lnTo>
                  <a:lnTo>
                    <a:pt x="12089" y="2223"/>
                  </a:lnTo>
                  <a:lnTo>
                    <a:pt x="12110" y="2248"/>
                  </a:lnTo>
                  <a:lnTo>
                    <a:pt x="12129" y="2274"/>
                  </a:lnTo>
                  <a:lnTo>
                    <a:pt x="12157" y="2310"/>
                  </a:lnTo>
                  <a:lnTo>
                    <a:pt x="12182" y="2345"/>
                  </a:lnTo>
                  <a:lnTo>
                    <a:pt x="12204" y="2381"/>
                  </a:lnTo>
                  <a:lnTo>
                    <a:pt x="12221" y="2416"/>
                  </a:lnTo>
                  <a:lnTo>
                    <a:pt x="12237" y="2451"/>
                  </a:lnTo>
                  <a:lnTo>
                    <a:pt x="12247" y="2484"/>
                  </a:lnTo>
                  <a:lnTo>
                    <a:pt x="12254" y="2517"/>
                  </a:lnTo>
                  <a:lnTo>
                    <a:pt x="12258" y="2547"/>
                  </a:lnTo>
                  <a:lnTo>
                    <a:pt x="12258" y="2561"/>
                  </a:lnTo>
                  <a:lnTo>
                    <a:pt x="12257" y="2575"/>
                  </a:lnTo>
                  <a:lnTo>
                    <a:pt x="12255" y="2588"/>
                  </a:lnTo>
                  <a:lnTo>
                    <a:pt x="12253" y="2600"/>
                  </a:lnTo>
                  <a:lnTo>
                    <a:pt x="12249" y="2612"/>
                  </a:lnTo>
                  <a:lnTo>
                    <a:pt x="12244" y="2623"/>
                  </a:lnTo>
                  <a:lnTo>
                    <a:pt x="12238" y="2632"/>
                  </a:lnTo>
                  <a:lnTo>
                    <a:pt x="12231" y="2642"/>
                  </a:lnTo>
                  <a:lnTo>
                    <a:pt x="12222" y="2650"/>
                  </a:lnTo>
                  <a:lnTo>
                    <a:pt x="12212" y="2658"/>
                  </a:lnTo>
                  <a:lnTo>
                    <a:pt x="12202" y="2664"/>
                  </a:lnTo>
                  <a:lnTo>
                    <a:pt x="12189" y="2670"/>
                  </a:lnTo>
                  <a:lnTo>
                    <a:pt x="12177" y="2674"/>
                  </a:lnTo>
                  <a:lnTo>
                    <a:pt x="12162" y="2677"/>
                  </a:lnTo>
                  <a:lnTo>
                    <a:pt x="12147" y="2679"/>
                  </a:lnTo>
                  <a:lnTo>
                    <a:pt x="12129" y="2679"/>
                  </a:lnTo>
                  <a:lnTo>
                    <a:pt x="12035" y="2679"/>
                  </a:lnTo>
                  <a:lnTo>
                    <a:pt x="12008" y="2679"/>
                  </a:lnTo>
                  <a:lnTo>
                    <a:pt x="11980" y="2680"/>
                  </a:lnTo>
                  <a:lnTo>
                    <a:pt x="11954" y="2681"/>
                  </a:lnTo>
                  <a:lnTo>
                    <a:pt x="11930" y="2682"/>
                  </a:lnTo>
                  <a:lnTo>
                    <a:pt x="11906" y="2684"/>
                  </a:lnTo>
                  <a:lnTo>
                    <a:pt x="11885" y="2685"/>
                  </a:lnTo>
                  <a:lnTo>
                    <a:pt x="11863" y="2687"/>
                  </a:lnTo>
                  <a:lnTo>
                    <a:pt x="11843" y="2690"/>
                  </a:lnTo>
                  <a:lnTo>
                    <a:pt x="11806" y="2695"/>
                  </a:lnTo>
                  <a:lnTo>
                    <a:pt x="11772" y="2702"/>
                  </a:lnTo>
                  <a:lnTo>
                    <a:pt x="11741" y="2710"/>
                  </a:lnTo>
                  <a:lnTo>
                    <a:pt x="11712" y="2718"/>
                  </a:lnTo>
                  <a:lnTo>
                    <a:pt x="11686" y="2727"/>
                  </a:lnTo>
                  <a:lnTo>
                    <a:pt x="11660" y="2737"/>
                  </a:lnTo>
                  <a:lnTo>
                    <a:pt x="11611" y="2758"/>
                  </a:lnTo>
                  <a:lnTo>
                    <a:pt x="11586" y="2769"/>
                  </a:lnTo>
                  <a:lnTo>
                    <a:pt x="11561" y="2781"/>
                  </a:lnTo>
                  <a:lnTo>
                    <a:pt x="11535" y="2792"/>
                  </a:lnTo>
                  <a:lnTo>
                    <a:pt x="11506" y="2803"/>
                  </a:lnTo>
                  <a:lnTo>
                    <a:pt x="11519" y="2802"/>
                  </a:lnTo>
                  <a:lnTo>
                    <a:pt x="11535" y="2799"/>
                  </a:lnTo>
                  <a:lnTo>
                    <a:pt x="11552" y="2794"/>
                  </a:lnTo>
                  <a:lnTo>
                    <a:pt x="11572" y="2788"/>
                  </a:lnTo>
                  <a:lnTo>
                    <a:pt x="11594" y="2783"/>
                  </a:lnTo>
                  <a:lnTo>
                    <a:pt x="11615" y="2778"/>
                  </a:lnTo>
                  <a:lnTo>
                    <a:pt x="11639" y="2775"/>
                  </a:lnTo>
                  <a:lnTo>
                    <a:pt x="11662" y="2773"/>
                  </a:lnTo>
                  <a:lnTo>
                    <a:pt x="11709" y="2774"/>
                  </a:lnTo>
                  <a:lnTo>
                    <a:pt x="11733" y="2775"/>
                  </a:lnTo>
                  <a:lnTo>
                    <a:pt x="11757" y="2777"/>
                  </a:lnTo>
                  <a:lnTo>
                    <a:pt x="11781" y="2781"/>
                  </a:lnTo>
                  <a:lnTo>
                    <a:pt x="11803" y="2787"/>
                  </a:lnTo>
                  <a:lnTo>
                    <a:pt x="11826" y="2795"/>
                  </a:lnTo>
                  <a:lnTo>
                    <a:pt x="11849" y="2805"/>
                  </a:lnTo>
                  <a:lnTo>
                    <a:pt x="11870" y="2819"/>
                  </a:lnTo>
                  <a:lnTo>
                    <a:pt x="11890" y="2835"/>
                  </a:lnTo>
                  <a:lnTo>
                    <a:pt x="11910" y="2856"/>
                  </a:lnTo>
                  <a:lnTo>
                    <a:pt x="11920" y="2867"/>
                  </a:lnTo>
                  <a:lnTo>
                    <a:pt x="11928" y="2880"/>
                  </a:lnTo>
                  <a:lnTo>
                    <a:pt x="11937" y="2894"/>
                  </a:lnTo>
                  <a:lnTo>
                    <a:pt x="11946" y="2908"/>
                  </a:lnTo>
                  <a:lnTo>
                    <a:pt x="11954" y="2925"/>
                  </a:lnTo>
                  <a:lnTo>
                    <a:pt x="11961" y="2942"/>
                  </a:lnTo>
                  <a:lnTo>
                    <a:pt x="11968" y="2961"/>
                  </a:lnTo>
                  <a:lnTo>
                    <a:pt x="11976" y="2981"/>
                  </a:lnTo>
                  <a:lnTo>
                    <a:pt x="11982" y="3002"/>
                  </a:lnTo>
                  <a:lnTo>
                    <a:pt x="11988" y="3025"/>
                  </a:lnTo>
                  <a:lnTo>
                    <a:pt x="11989" y="3058"/>
                  </a:lnTo>
                  <a:lnTo>
                    <a:pt x="11988" y="3088"/>
                  </a:lnTo>
                  <a:lnTo>
                    <a:pt x="11987" y="3117"/>
                  </a:lnTo>
                  <a:lnTo>
                    <a:pt x="11986" y="3142"/>
                  </a:lnTo>
                  <a:lnTo>
                    <a:pt x="11983" y="3166"/>
                  </a:lnTo>
                  <a:lnTo>
                    <a:pt x="11980" y="3188"/>
                  </a:lnTo>
                  <a:lnTo>
                    <a:pt x="11976" y="3207"/>
                  </a:lnTo>
                  <a:lnTo>
                    <a:pt x="11970" y="3226"/>
                  </a:lnTo>
                  <a:lnTo>
                    <a:pt x="11963" y="3241"/>
                  </a:lnTo>
                  <a:lnTo>
                    <a:pt x="11956" y="3256"/>
                  </a:lnTo>
                  <a:lnTo>
                    <a:pt x="11947" y="3268"/>
                  </a:lnTo>
                  <a:lnTo>
                    <a:pt x="11936" y="3278"/>
                  </a:lnTo>
                  <a:lnTo>
                    <a:pt x="11925" y="3288"/>
                  </a:lnTo>
                  <a:lnTo>
                    <a:pt x="11912" y="3296"/>
                  </a:lnTo>
                  <a:lnTo>
                    <a:pt x="11897" y="3302"/>
                  </a:lnTo>
                  <a:lnTo>
                    <a:pt x="11881" y="3307"/>
                  </a:lnTo>
                  <a:lnTo>
                    <a:pt x="11905" y="3298"/>
                  </a:lnTo>
                  <a:lnTo>
                    <a:pt x="11928" y="3291"/>
                  </a:lnTo>
                  <a:lnTo>
                    <a:pt x="11952" y="3284"/>
                  </a:lnTo>
                  <a:lnTo>
                    <a:pt x="11965" y="3282"/>
                  </a:lnTo>
                  <a:lnTo>
                    <a:pt x="11979" y="3280"/>
                  </a:lnTo>
                  <a:lnTo>
                    <a:pt x="11994" y="3278"/>
                  </a:lnTo>
                  <a:lnTo>
                    <a:pt x="12011" y="3277"/>
                  </a:lnTo>
                  <a:lnTo>
                    <a:pt x="12029" y="3275"/>
                  </a:lnTo>
                  <a:lnTo>
                    <a:pt x="12050" y="3274"/>
                  </a:lnTo>
                  <a:lnTo>
                    <a:pt x="12074" y="3273"/>
                  </a:lnTo>
                  <a:lnTo>
                    <a:pt x="12100" y="3273"/>
                  </a:lnTo>
                  <a:lnTo>
                    <a:pt x="12128" y="3272"/>
                  </a:lnTo>
                  <a:lnTo>
                    <a:pt x="12160" y="3271"/>
                  </a:lnTo>
                  <a:lnTo>
                    <a:pt x="12184" y="3272"/>
                  </a:lnTo>
                  <a:lnTo>
                    <a:pt x="12208" y="3275"/>
                  </a:lnTo>
                  <a:lnTo>
                    <a:pt x="12232" y="3279"/>
                  </a:lnTo>
                  <a:lnTo>
                    <a:pt x="12255" y="3284"/>
                  </a:lnTo>
                  <a:lnTo>
                    <a:pt x="12279" y="3293"/>
                  </a:lnTo>
                  <a:lnTo>
                    <a:pt x="12302" y="3301"/>
                  </a:lnTo>
                  <a:lnTo>
                    <a:pt x="12325" y="3311"/>
                  </a:lnTo>
                  <a:lnTo>
                    <a:pt x="12346" y="3324"/>
                  </a:lnTo>
                  <a:lnTo>
                    <a:pt x="12367" y="3336"/>
                  </a:lnTo>
                  <a:lnTo>
                    <a:pt x="12386" y="3350"/>
                  </a:lnTo>
                  <a:lnTo>
                    <a:pt x="12404" y="3366"/>
                  </a:lnTo>
                  <a:lnTo>
                    <a:pt x="12422" y="3382"/>
                  </a:lnTo>
                  <a:lnTo>
                    <a:pt x="12437" y="3400"/>
                  </a:lnTo>
                  <a:lnTo>
                    <a:pt x="12450" y="3418"/>
                  </a:lnTo>
                  <a:lnTo>
                    <a:pt x="12463" y="3438"/>
                  </a:lnTo>
                  <a:lnTo>
                    <a:pt x="12472" y="3459"/>
                  </a:lnTo>
                  <a:lnTo>
                    <a:pt x="12481" y="3479"/>
                  </a:lnTo>
                  <a:lnTo>
                    <a:pt x="12490" y="3499"/>
                  </a:lnTo>
                  <a:lnTo>
                    <a:pt x="12498" y="3518"/>
                  </a:lnTo>
                  <a:lnTo>
                    <a:pt x="12505" y="3537"/>
                  </a:lnTo>
                  <a:lnTo>
                    <a:pt x="12511" y="3555"/>
                  </a:lnTo>
                  <a:lnTo>
                    <a:pt x="12516" y="3574"/>
                  </a:lnTo>
                  <a:lnTo>
                    <a:pt x="12518" y="3592"/>
                  </a:lnTo>
                  <a:lnTo>
                    <a:pt x="12518" y="3612"/>
                  </a:lnTo>
                  <a:lnTo>
                    <a:pt x="12514" y="3633"/>
                  </a:lnTo>
                  <a:lnTo>
                    <a:pt x="12508" y="3654"/>
                  </a:lnTo>
                  <a:lnTo>
                    <a:pt x="12499" y="3677"/>
                  </a:lnTo>
                  <a:lnTo>
                    <a:pt x="12493" y="3688"/>
                  </a:lnTo>
                  <a:lnTo>
                    <a:pt x="12486" y="3701"/>
                  </a:lnTo>
                  <a:lnTo>
                    <a:pt x="12477" y="3714"/>
                  </a:lnTo>
                  <a:lnTo>
                    <a:pt x="12468" y="3727"/>
                  </a:lnTo>
                  <a:lnTo>
                    <a:pt x="12458" y="3742"/>
                  </a:lnTo>
                  <a:lnTo>
                    <a:pt x="12445" y="3756"/>
                  </a:lnTo>
                  <a:lnTo>
                    <a:pt x="12433" y="3771"/>
                  </a:lnTo>
                  <a:lnTo>
                    <a:pt x="12418" y="3787"/>
                  </a:lnTo>
                  <a:lnTo>
                    <a:pt x="12403" y="3804"/>
                  </a:lnTo>
                  <a:lnTo>
                    <a:pt x="12386" y="3820"/>
                  </a:lnTo>
                  <a:lnTo>
                    <a:pt x="12404" y="3804"/>
                  </a:lnTo>
                  <a:lnTo>
                    <a:pt x="12423" y="3788"/>
                  </a:lnTo>
                  <a:lnTo>
                    <a:pt x="12441" y="3774"/>
                  </a:lnTo>
                  <a:lnTo>
                    <a:pt x="12461" y="3760"/>
                  </a:lnTo>
                  <a:lnTo>
                    <a:pt x="12481" y="3748"/>
                  </a:lnTo>
                  <a:lnTo>
                    <a:pt x="12501" y="3737"/>
                  </a:lnTo>
                  <a:lnTo>
                    <a:pt x="12523" y="3726"/>
                  </a:lnTo>
                  <a:lnTo>
                    <a:pt x="12543" y="3717"/>
                  </a:lnTo>
                  <a:lnTo>
                    <a:pt x="12587" y="3702"/>
                  </a:lnTo>
                  <a:lnTo>
                    <a:pt x="12631" y="3690"/>
                  </a:lnTo>
                  <a:lnTo>
                    <a:pt x="12677" y="3682"/>
                  </a:lnTo>
                  <a:lnTo>
                    <a:pt x="12722" y="3677"/>
                  </a:lnTo>
                  <a:lnTo>
                    <a:pt x="12739" y="3676"/>
                  </a:lnTo>
                  <a:lnTo>
                    <a:pt x="12755" y="3676"/>
                  </a:lnTo>
                  <a:lnTo>
                    <a:pt x="12773" y="3677"/>
                  </a:lnTo>
                  <a:lnTo>
                    <a:pt x="12789" y="3679"/>
                  </a:lnTo>
                  <a:lnTo>
                    <a:pt x="12806" y="3683"/>
                  </a:lnTo>
                  <a:lnTo>
                    <a:pt x="12821" y="3689"/>
                  </a:lnTo>
                  <a:lnTo>
                    <a:pt x="12835" y="3697"/>
                  </a:lnTo>
                  <a:lnTo>
                    <a:pt x="12846" y="3708"/>
                  </a:lnTo>
                  <a:lnTo>
                    <a:pt x="12861" y="3724"/>
                  </a:lnTo>
                  <a:lnTo>
                    <a:pt x="12875" y="3740"/>
                  </a:lnTo>
                  <a:lnTo>
                    <a:pt x="12887" y="3755"/>
                  </a:lnTo>
                  <a:lnTo>
                    <a:pt x="12899" y="3770"/>
                  </a:lnTo>
                  <a:lnTo>
                    <a:pt x="12908" y="3784"/>
                  </a:lnTo>
                  <a:lnTo>
                    <a:pt x="12916" y="3799"/>
                  </a:lnTo>
                  <a:lnTo>
                    <a:pt x="12922" y="3816"/>
                  </a:lnTo>
                  <a:lnTo>
                    <a:pt x="12927" y="3834"/>
                  </a:lnTo>
                  <a:lnTo>
                    <a:pt x="12931" y="3854"/>
                  </a:lnTo>
                  <a:lnTo>
                    <a:pt x="12932" y="3876"/>
                  </a:lnTo>
                  <a:lnTo>
                    <a:pt x="12931" y="3900"/>
                  </a:lnTo>
                  <a:lnTo>
                    <a:pt x="12928" y="3928"/>
                  </a:lnTo>
                  <a:lnTo>
                    <a:pt x="12924" y="3959"/>
                  </a:lnTo>
                  <a:lnTo>
                    <a:pt x="12921" y="3977"/>
                  </a:lnTo>
                  <a:lnTo>
                    <a:pt x="12917" y="3995"/>
                  </a:lnTo>
                  <a:lnTo>
                    <a:pt x="12913" y="4014"/>
                  </a:lnTo>
                  <a:lnTo>
                    <a:pt x="12909" y="4034"/>
                  </a:lnTo>
                  <a:lnTo>
                    <a:pt x="12904" y="4056"/>
                  </a:lnTo>
                  <a:lnTo>
                    <a:pt x="12899" y="4079"/>
                  </a:lnTo>
                  <a:lnTo>
                    <a:pt x="12892" y="4108"/>
                  </a:lnTo>
                  <a:lnTo>
                    <a:pt x="12885" y="4139"/>
                  </a:lnTo>
                  <a:lnTo>
                    <a:pt x="12870" y="4203"/>
                  </a:lnTo>
                  <a:lnTo>
                    <a:pt x="12853" y="4269"/>
                  </a:lnTo>
                  <a:lnTo>
                    <a:pt x="12835" y="4337"/>
                  </a:lnTo>
                  <a:lnTo>
                    <a:pt x="12815" y="4405"/>
                  </a:lnTo>
                  <a:lnTo>
                    <a:pt x="12795" y="4473"/>
                  </a:lnTo>
                  <a:lnTo>
                    <a:pt x="12775" y="4539"/>
                  </a:lnTo>
                  <a:lnTo>
                    <a:pt x="12755" y="4602"/>
                  </a:lnTo>
                  <a:lnTo>
                    <a:pt x="12746" y="4633"/>
                  </a:lnTo>
                  <a:lnTo>
                    <a:pt x="12736" y="4662"/>
                  </a:lnTo>
                  <a:lnTo>
                    <a:pt x="12727" y="4690"/>
                  </a:lnTo>
                  <a:lnTo>
                    <a:pt x="12719" y="4717"/>
                  </a:lnTo>
                  <a:lnTo>
                    <a:pt x="12710" y="4742"/>
                  </a:lnTo>
                  <a:lnTo>
                    <a:pt x="12702" y="4766"/>
                  </a:lnTo>
                  <a:lnTo>
                    <a:pt x="12695" y="4788"/>
                  </a:lnTo>
                  <a:lnTo>
                    <a:pt x="12688" y="4809"/>
                  </a:lnTo>
                  <a:lnTo>
                    <a:pt x="12682" y="4827"/>
                  </a:lnTo>
                  <a:lnTo>
                    <a:pt x="12676" y="4844"/>
                  </a:lnTo>
                  <a:lnTo>
                    <a:pt x="12671" y="4858"/>
                  </a:lnTo>
                  <a:lnTo>
                    <a:pt x="12667" y="4870"/>
                  </a:lnTo>
                  <a:lnTo>
                    <a:pt x="12664" y="4879"/>
                  </a:lnTo>
                  <a:lnTo>
                    <a:pt x="12661" y="4886"/>
                  </a:lnTo>
                  <a:lnTo>
                    <a:pt x="12660" y="4890"/>
                  </a:lnTo>
                  <a:lnTo>
                    <a:pt x="12659" y="4892"/>
                  </a:lnTo>
                  <a:lnTo>
                    <a:pt x="12661" y="4890"/>
                  </a:lnTo>
                  <a:lnTo>
                    <a:pt x="12664" y="4886"/>
                  </a:lnTo>
                  <a:lnTo>
                    <a:pt x="12670" y="4878"/>
                  </a:lnTo>
                  <a:lnTo>
                    <a:pt x="12679" y="4867"/>
                  </a:lnTo>
                  <a:lnTo>
                    <a:pt x="12689" y="4852"/>
                  </a:lnTo>
                  <a:lnTo>
                    <a:pt x="12701" y="4836"/>
                  </a:lnTo>
                  <a:lnTo>
                    <a:pt x="12716" y="4815"/>
                  </a:lnTo>
                  <a:lnTo>
                    <a:pt x="12731" y="4791"/>
                  </a:lnTo>
                  <a:lnTo>
                    <a:pt x="12749" y="4765"/>
                  </a:lnTo>
                  <a:lnTo>
                    <a:pt x="12767" y="4735"/>
                  </a:lnTo>
                  <a:lnTo>
                    <a:pt x="12786" y="4702"/>
                  </a:lnTo>
                  <a:lnTo>
                    <a:pt x="12807" y="4666"/>
                  </a:lnTo>
                  <a:lnTo>
                    <a:pt x="12828" y="4627"/>
                  </a:lnTo>
                  <a:lnTo>
                    <a:pt x="12850" y="4584"/>
                  </a:lnTo>
                  <a:lnTo>
                    <a:pt x="12873" y="4538"/>
                  </a:lnTo>
                  <a:lnTo>
                    <a:pt x="12895" y="4490"/>
                  </a:lnTo>
                  <a:lnTo>
                    <a:pt x="12918" y="4438"/>
                  </a:lnTo>
                  <a:lnTo>
                    <a:pt x="12941" y="4384"/>
                  </a:lnTo>
                  <a:lnTo>
                    <a:pt x="12964" y="4326"/>
                  </a:lnTo>
                  <a:lnTo>
                    <a:pt x="12986" y="4264"/>
                  </a:lnTo>
                  <a:lnTo>
                    <a:pt x="13008" y="4200"/>
                  </a:lnTo>
                  <a:lnTo>
                    <a:pt x="13030" y="4133"/>
                  </a:lnTo>
                  <a:lnTo>
                    <a:pt x="13050" y="4063"/>
                  </a:lnTo>
                  <a:lnTo>
                    <a:pt x="13070" y="3990"/>
                  </a:lnTo>
                  <a:lnTo>
                    <a:pt x="13088" y="3914"/>
                  </a:lnTo>
                  <a:lnTo>
                    <a:pt x="13106" y="3833"/>
                  </a:lnTo>
                  <a:lnTo>
                    <a:pt x="13123" y="3751"/>
                  </a:lnTo>
                  <a:lnTo>
                    <a:pt x="13137" y="3666"/>
                  </a:lnTo>
                  <a:lnTo>
                    <a:pt x="13150" y="3577"/>
                  </a:lnTo>
                  <a:lnTo>
                    <a:pt x="13161" y="3485"/>
                  </a:lnTo>
                  <a:lnTo>
                    <a:pt x="13170" y="3391"/>
                  </a:lnTo>
                  <a:lnTo>
                    <a:pt x="13177" y="3293"/>
                  </a:lnTo>
                  <a:lnTo>
                    <a:pt x="13179" y="3239"/>
                  </a:lnTo>
                  <a:lnTo>
                    <a:pt x="13181" y="3188"/>
                  </a:lnTo>
                  <a:lnTo>
                    <a:pt x="13183" y="3136"/>
                  </a:lnTo>
                  <a:lnTo>
                    <a:pt x="13184" y="3087"/>
                  </a:lnTo>
                  <a:lnTo>
                    <a:pt x="13186" y="3037"/>
                  </a:lnTo>
                  <a:lnTo>
                    <a:pt x="13186" y="2990"/>
                  </a:lnTo>
                  <a:lnTo>
                    <a:pt x="13186" y="2944"/>
                  </a:lnTo>
                  <a:lnTo>
                    <a:pt x="13186" y="2898"/>
                  </a:lnTo>
                  <a:lnTo>
                    <a:pt x="13184" y="2854"/>
                  </a:lnTo>
                  <a:lnTo>
                    <a:pt x="13182" y="2811"/>
                  </a:lnTo>
                  <a:lnTo>
                    <a:pt x="13181" y="2768"/>
                  </a:lnTo>
                  <a:lnTo>
                    <a:pt x="13179" y="2727"/>
                  </a:lnTo>
                  <a:lnTo>
                    <a:pt x="13177" y="2687"/>
                  </a:lnTo>
                  <a:lnTo>
                    <a:pt x="13174" y="2648"/>
                  </a:lnTo>
                  <a:lnTo>
                    <a:pt x="13169" y="2573"/>
                  </a:lnTo>
                  <a:lnTo>
                    <a:pt x="13162" y="2502"/>
                  </a:lnTo>
                  <a:lnTo>
                    <a:pt x="13155" y="2435"/>
                  </a:lnTo>
                  <a:lnTo>
                    <a:pt x="13147" y="2371"/>
                  </a:lnTo>
                  <a:lnTo>
                    <a:pt x="13139" y="2310"/>
                  </a:lnTo>
                  <a:lnTo>
                    <a:pt x="13130" y="2253"/>
                  </a:lnTo>
                  <a:lnTo>
                    <a:pt x="13121" y="2200"/>
                  </a:lnTo>
                  <a:lnTo>
                    <a:pt x="13112" y="2149"/>
                  </a:lnTo>
                  <a:lnTo>
                    <a:pt x="13104" y="2102"/>
                  </a:lnTo>
                  <a:lnTo>
                    <a:pt x="13096" y="2058"/>
                  </a:lnTo>
                  <a:lnTo>
                    <a:pt x="13088" y="2015"/>
                  </a:lnTo>
                  <a:lnTo>
                    <a:pt x="13081" y="1977"/>
                  </a:lnTo>
                  <a:lnTo>
                    <a:pt x="13075" y="1940"/>
                  </a:lnTo>
                  <a:lnTo>
                    <a:pt x="13070" y="1906"/>
                  </a:lnTo>
                  <a:lnTo>
                    <a:pt x="13067" y="1875"/>
                  </a:lnTo>
                  <a:lnTo>
                    <a:pt x="13064" y="1845"/>
                  </a:lnTo>
                  <a:lnTo>
                    <a:pt x="13063" y="1818"/>
                  </a:lnTo>
                  <a:lnTo>
                    <a:pt x="13063" y="1793"/>
                  </a:lnTo>
                  <a:lnTo>
                    <a:pt x="13065" y="1769"/>
                  </a:lnTo>
                  <a:lnTo>
                    <a:pt x="13069" y="1748"/>
                  </a:lnTo>
                  <a:lnTo>
                    <a:pt x="13075" y="1727"/>
                  </a:lnTo>
                  <a:lnTo>
                    <a:pt x="13084" y="1708"/>
                  </a:lnTo>
                  <a:lnTo>
                    <a:pt x="13095" y="1691"/>
                  </a:lnTo>
                  <a:lnTo>
                    <a:pt x="13108" y="1674"/>
                  </a:lnTo>
                  <a:lnTo>
                    <a:pt x="13125" y="1659"/>
                  </a:lnTo>
                  <a:lnTo>
                    <a:pt x="13140" y="1643"/>
                  </a:lnTo>
                  <a:lnTo>
                    <a:pt x="13157" y="1627"/>
                  </a:lnTo>
                  <a:lnTo>
                    <a:pt x="13174" y="1613"/>
                  </a:lnTo>
                  <a:lnTo>
                    <a:pt x="13193" y="1599"/>
                  </a:lnTo>
                  <a:lnTo>
                    <a:pt x="13212" y="1587"/>
                  </a:lnTo>
                  <a:lnTo>
                    <a:pt x="13233" y="1576"/>
                  </a:lnTo>
                  <a:lnTo>
                    <a:pt x="13277" y="1556"/>
                  </a:lnTo>
                  <a:lnTo>
                    <a:pt x="13326" y="1539"/>
                  </a:lnTo>
                  <a:lnTo>
                    <a:pt x="13376" y="1522"/>
                  </a:lnTo>
                  <a:lnTo>
                    <a:pt x="13429" y="1507"/>
                  </a:lnTo>
                  <a:lnTo>
                    <a:pt x="13484" y="1491"/>
                  </a:lnTo>
                  <a:lnTo>
                    <a:pt x="13541" y="1476"/>
                  </a:lnTo>
                  <a:lnTo>
                    <a:pt x="13597" y="1458"/>
                  </a:lnTo>
                  <a:lnTo>
                    <a:pt x="13655" y="1439"/>
                  </a:lnTo>
                  <a:lnTo>
                    <a:pt x="13714" y="1416"/>
                  </a:lnTo>
                  <a:lnTo>
                    <a:pt x="13742" y="1403"/>
                  </a:lnTo>
                  <a:lnTo>
                    <a:pt x="13771" y="1389"/>
                  </a:lnTo>
                  <a:lnTo>
                    <a:pt x="13800" y="1374"/>
                  </a:lnTo>
                  <a:lnTo>
                    <a:pt x="13828" y="1357"/>
                  </a:lnTo>
                  <a:lnTo>
                    <a:pt x="13855" y="1340"/>
                  </a:lnTo>
                  <a:lnTo>
                    <a:pt x="13883" y="1320"/>
                  </a:lnTo>
                  <a:lnTo>
                    <a:pt x="13910" y="1300"/>
                  </a:lnTo>
                  <a:lnTo>
                    <a:pt x="13937" y="1277"/>
                  </a:lnTo>
                  <a:lnTo>
                    <a:pt x="13957" y="1262"/>
                  </a:lnTo>
                  <a:lnTo>
                    <a:pt x="13976" y="1246"/>
                  </a:lnTo>
                  <a:lnTo>
                    <a:pt x="14012" y="1211"/>
                  </a:lnTo>
                  <a:lnTo>
                    <a:pt x="14045" y="1173"/>
                  </a:lnTo>
                  <a:lnTo>
                    <a:pt x="14076" y="1134"/>
                  </a:lnTo>
                  <a:lnTo>
                    <a:pt x="14105" y="1093"/>
                  </a:lnTo>
                  <a:lnTo>
                    <a:pt x="14133" y="1050"/>
                  </a:lnTo>
                  <a:lnTo>
                    <a:pt x="14160" y="1009"/>
                  </a:lnTo>
                  <a:lnTo>
                    <a:pt x="14187" y="969"/>
                  </a:lnTo>
                  <a:lnTo>
                    <a:pt x="14213" y="931"/>
                  </a:lnTo>
                  <a:lnTo>
                    <a:pt x="14240" y="895"/>
                  </a:lnTo>
                  <a:lnTo>
                    <a:pt x="14253" y="878"/>
                  </a:lnTo>
                  <a:lnTo>
                    <a:pt x="14267" y="863"/>
                  </a:lnTo>
                  <a:lnTo>
                    <a:pt x="14282" y="847"/>
                  </a:lnTo>
                  <a:lnTo>
                    <a:pt x="14296" y="834"/>
                  </a:lnTo>
                  <a:lnTo>
                    <a:pt x="14312" y="822"/>
                  </a:lnTo>
                  <a:lnTo>
                    <a:pt x="14327" y="811"/>
                  </a:lnTo>
                  <a:lnTo>
                    <a:pt x="14344" y="801"/>
                  </a:lnTo>
                  <a:lnTo>
                    <a:pt x="14360" y="793"/>
                  </a:lnTo>
                  <a:lnTo>
                    <a:pt x="14379" y="787"/>
                  </a:lnTo>
                  <a:lnTo>
                    <a:pt x="14396" y="782"/>
                  </a:lnTo>
                  <a:lnTo>
                    <a:pt x="14416" y="779"/>
                  </a:lnTo>
                  <a:lnTo>
                    <a:pt x="14436" y="778"/>
                  </a:lnTo>
                  <a:lnTo>
                    <a:pt x="14451" y="779"/>
                  </a:lnTo>
                  <a:lnTo>
                    <a:pt x="14470" y="785"/>
                  </a:lnTo>
                  <a:lnTo>
                    <a:pt x="14489" y="793"/>
                  </a:lnTo>
                  <a:lnTo>
                    <a:pt x="14510" y="805"/>
                  </a:lnTo>
                  <a:lnTo>
                    <a:pt x="14534" y="821"/>
                  </a:lnTo>
                  <a:lnTo>
                    <a:pt x="14557" y="840"/>
                  </a:lnTo>
                  <a:lnTo>
                    <a:pt x="14571" y="851"/>
                  </a:lnTo>
                  <a:lnTo>
                    <a:pt x="14583" y="864"/>
                  </a:lnTo>
                  <a:lnTo>
                    <a:pt x="14597" y="877"/>
                  </a:lnTo>
                  <a:lnTo>
                    <a:pt x="14610" y="892"/>
                  </a:lnTo>
                  <a:lnTo>
                    <a:pt x="14625" y="907"/>
                  </a:lnTo>
                  <a:lnTo>
                    <a:pt x="14638" y="924"/>
                  </a:lnTo>
                  <a:lnTo>
                    <a:pt x="14652" y="942"/>
                  </a:lnTo>
                  <a:lnTo>
                    <a:pt x="14667" y="961"/>
                  </a:lnTo>
                  <a:lnTo>
                    <a:pt x="14681" y="981"/>
                  </a:lnTo>
                  <a:lnTo>
                    <a:pt x="14696" y="1003"/>
                  </a:lnTo>
                  <a:lnTo>
                    <a:pt x="14711" y="1026"/>
                  </a:lnTo>
                  <a:lnTo>
                    <a:pt x="14727" y="1049"/>
                  </a:lnTo>
                  <a:lnTo>
                    <a:pt x="14741" y="1075"/>
                  </a:lnTo>
                  <a:lnTo>
                    <a:pt x="14757" y="1101"/>
                  </a:lnTo>
                  <a:lnTo>
                    <a:pt x="14772" y="1129"/>
                  </a:lnTo>
                  <a:lnTo>
                    <a:pt x="14788" y="1158"/>
                  </a:lnTo>
                  <a:lnTo>
                    <a:pt x="14803" y="1188"/>
                  </a:lnTo>
                  <a:lnTo>
                    <a:pt x="14818" y="1220"/>
                  </a:lnTo>
                  <a:lnTo>
                    <a:pt x="14833" y="1254"/>
                  </a:lnTo>
                  <a:lnTo>
                    <a:pt x="14849" y="1288"/>
                  </a:lnTo>
                  <a:lnTo>
                    <a:pt x="14864" y="1324"/>
                  </a:lnTo>
                  <a:lnTo>
                    <a:pt x="14880" y="1362"/>
                  </a:lnTo>
                  <a:lnTo>
                    <a:pt x="14894" y="1402"/>
                  </a:lnTo>
                  <a:lnTo>
                    <a:pt x="14909" y="1442"/>
                  </a:lnTo>
                  <a:lnTo>
                    <a:pt x="14925" y="1484"/>
                  </a:lnTo>
                  <a:lnTo>
                    <a:pt x="14939" y="1527"/>
                  </a:lnTo>
                  <a:lnTo>
                    <a:pt x="14954" y="1573"/>
                  </a:lnTo>
                  <a:lnTo>
                    <a:pt x="14968" y="1620"/>
                  </a:lnTo>
                  <a:lnTo>
                    <a:pt x="14983" y="1668"/>
                  </a:lnTo>
                  <a:lnTo>
                    <a:pt x="14997" y="1718"/>
                  </a:lnTo>
                  <a:lnTo>
                    <a:pt x="15011" y="1770"/>
                  </a:lnTo>
                  <a:lnTo>
                    <a:pt x="15024" y="1823"/>
                  </a:lnTo>
                  <a:lnTo>
                    <a:pt x="15037" y="1878"/>
                  </a:lnTo>
                  <a:lnTo>
                    <a:pt x="15051" y="1935"/>
                  </a:lnTo>
                  <a:lnTo>
                    <a:pt x="15063" y="1994"/>
                  </a:lnTo>
                  <a:lnTo>
                    <a:pt x="15076" y="2054"/>
                  </a:lnTo>
                  <a:lnTo>
                    <a:pt x="15088" y="2115"/>
                  </a:lnTo>
                  <a:lnTo>
                    <a:pt x="15099" y="2179"/>
                  </a:lnTo>
                  <a:lnTo>
                    <a:pt x="15111" y="2245"/>
                  </a:lnTo>
                  <a:lnTo>
                    <a:pt x="15121" y="2312"/>
                  </a:lnTo>
                  <a:lnTo>
                    <a:pt x="15132" y="2381"/>
                  </a:lnTo>
                  <a:lnTo>
                    <a:pt x="15142" y="2452"/>
                  </a:lnTo>
                  <a:lnTo>
                    <a:pt x="15152" y="2525"/>
                  </a:lnTo>
                  <a:lnTo>
                    <a:pt x="15161" y="2600"/>
                  </a:lnTo>
                  <a:lnTo>
                    <a:pt x="15170" y="2678"/>
                  </a:lnTo>
                  <a:lnTo>
                    <a:pt x="15178" y="2756"/>
                  </a:lnTo>
                  <a:lnTo>
                    <a:pt x="15185" y="2837"/>
                  </a:lnTo>
                  <a:lnTo>
                    <a:pt x="15192" y="2920"/>
                  </a:lnTo>
                  <a:lnTo>
                    <a:pt x="15199" y="3004"/>
                  </a:lnTo>
                  <a:lnTo>
                    <a:pt x="15205" y="3092"/>
                  </a:lnTo>
                  <a:lnTo>
                    <a:pt x="15210" y="3180"/>
                  </a:lnTo>
                  <a:lnTo>
                    <a:pt x="15215" y="3271"/>
                  </a:lnTo>
                  <a:lnTo>
                    <a:pt x="15218" y="3383"/>
                  </a:lnTo>
                  <a:lnTo>
                    <a:pt x="15219" y="3494"/>
                  </a:lnTo>
                  <a:lnTo>
                    <a:pt x="15219" y="3602"/>
                  </a:lnTo>
                  <a:lnTo>
                    <a:pt x="15217" y="3709"/>
                  </a:lnTo>
                  <a:lnTo>
                    <a:pt x="15212" y="3814"/>
                  </a:lnTo>
                  <a:lnTo>
                    <a:pt x="15206" y="3917"/>
                  </a:lnTo>
                  <a:lnTo>
                    <a:pt x="15199" y="4019"/>
                  </a:lnTo>
                  <a:lnTo>
                    <a:pt x="15188" y="4120"/>
                  </a:lnTo>
                  <a:lnTo>
                    <a:pt x="15177" y="4219"/>
                  </a:lnTo>
                  <a:lnTo>
                    <a:pt x="15164" y="4316"/>
                  </a:lnTo>
                  <a:lnTo>
                    <a:pt x="15149" y="4411"/>
                  </a:lnTo>
                  <a:lnTo>
                    <a:pt x="15133" y="4505"/>
                  </a:lnTo>
                  <a:lnTo>
                    <a:pt x="15115" y="4597"/>
                  </a:lnTo>
                  <a:lnTo>
                    <a:pt x="15095" y="4687"/>
                  </a:lnTo>
                  <a:lnTo>
                    <a:pt x="15075" y="4776"/>
                  </a:lnTo>
                  <a:lnTo>
                    <a:pt x="15052" y="4864"/>
                  </a:lnTo>
                  <a:lnTo>
                    <a:pt x="15028" y="4949"/>
                  </a:lnTo>
                  <a:lnTo>
                    <a:pt x="15003" y="5033"/>
                  </a:lnTo>
                  <a:lnTo>
                    <a:pt x="14977" y="5115"/>
                  </a:lnTo>
                  <a:lnTo>
                    <a:pt x="14949" y="5196"/>
                  </a:lnTo>
                  <a:lnTo>
                    <a:pt x="14919" y="5274"/>
                  </a:lnTo>
                  <a:lnTo>
                    <a:pt x="14889" y="5352"/>
                  </a:lnTo>
                  <a:lnTo>
                    <a:pt x="14857" y="5427"/>
                  </a:lnTo>
                  <a:lnTo>
                    <a:pt x="14824" y="5501"/>
                  </a:lnTo>
                  <a:lnTo>
                    <a:pt x="14790" y="5573"/>
                  </a:lnTo>
                  <a:lnTo>
                    <a:pt x="14755" y="5643"/>
                  </a:lnTo>
                  <a:lnTo>
                    <a:pt x="14718" y="5712"/>
                  </a:lnTo>
                  <a:lnTo>
                    <a:pt x="14680" y="5779"/>
                  </a:lnTo>
                  <a:lnTo>
                    <a:pt x="14642" y="5844"/>
                  </a:lnTo>
                  <a:lnTo>
                    <a:pt x="14603" y="5908"/>
                  </a:lnTo>
                  <a:lnTo>
                    <a:pt x="14563" y="5970"/>
                  </a:lnTo>
                  <a:lnTo>
                    <a:pt x="14521" y="6030"/>
                  </a:lnTo>
                  <a:lnTo>
                    <a:pt x="14479" y="6087"/>
                  </a:lnTo>
                  <a:lnTo>
                    <a:pt x="14437" y="6144"/>
                  </a:lnTo>
                  <a:lnTo>
                    <a:pt x="14393" y="6199"/>
                  </a:lnTo>
                  <a:lnTo>
                    <a:pt x="14349" y="6252"/>
                  </a:lnTo>
                  <a:lnTo>
                    <a:pt x="14304" y="6304"/>
                  </a:lnTo>
                  <a:lnTo>
                    <a:pt x="14257" y="6353"/>
                  </a:lnTo>
                  <a:lnTo>
                    <a:pt x="14211" y="6400"/>
                  </a:lnTo>
                  <a:lnTo>
                    <a:pt x="14164" y="6447"/>
                  </a:lnTo>
                  <a:lnTo>
                    <a:pt x="14116" y="6491"/>
                  </a:lnTo>
                  <a:lnTo>
                    <a:pt x="14068" y="6533"/>
                  </a:lnTo>
                  <a:lnTo>
                    <a:pt x="14019" y="6574"/>
                  </a:lnTo>
                  <a:lnTo>
                    <a:pt x="13970" y="6614"/>
                  </a:lnTo>
                  <a:lnTo>
                    <a:pt x="13921" y="6651"/>
                  </a:lnTo>
                  <a:lnTo>
                    <a:pt x="13870" y="6686"/>
                  </a:lnTo>
                  <a:lnTo>
                    <a:pt x="13819" y="6720"/>
                  </a:lnTo>
                  <a:lnTo>
                    <a:pt x="13769" y="6751"/>
                  </a:lnTo>
                  <a:lnTo>
                    <a:pt x="13718" y="6781"/>
                  </a:lnTo>
                  <a:lnTo>
                    <a:pt x="13667" y="6809"/>
                  </a:lnTo>
                  <a:lnTo>
                    <a:pt x="13615" y="6835"/>
                  </a:lnTo>
                  <a:lnTo>
                    <a:pt x="13563" y="6860"/>
                  </a:lnTo>
                  <a:lnTo>
                    <a:pt x="13511" y="6882"/>
                  </a:lnTo>
                  <a:lnTo>
                    <a:pt x="13459" y="6904"/>
                  </a:lnTo>
                  <a:lnTo>
                    <a:pt x="13407" y="6923"/>
                  </a:lnTo>
                  <a:lnTo>
                    <a:pt x="13355" y="6940"/>
                  </a:lnTo>
                  <a:lnTo>
                    <a:pt x="13302" y="6956"/>
                  </a:lnTo>
                  <a:lnTo>
                    <a:pt x="13251" y="6969"/>
                  </a:lnTo>
                  <a:lnTo>
                    <a:pt x="13198" y="6980"/>
                  </a:lnTo>
                  <a:lnTo>
                    <a:pt x="13146" y="6991"/>
                  </a:lnTo>
                  <a:lnTo>
                    <a:pt x="13095" y="6998"/>
                  </a:lnTo>
                  <a:lnTo>
                    <a:pt x="13043" y="7004"/>
                  </a:lnTo>
                  <a:lnTo>
                    <a:pt x="12991" y="7008"/>
                  </a:lnTo>
                  <a:lnTo>
                    <a:pt x="12940" y="7011"/>
                  </a:lnTo>
                  <a:lnTo>
                    <a:pt x="12846" y="7011"/>
                  </a:lnTo>
                  <a:lnTo>
                    <a:pt x="12763" y="7010"/>
                  </a:lnTo>
                  <a:lnTo>
                    <a:pt x="12683" y="7007"/>
                  </a:lnTo>
                  <a:lnTo>
                    <a:pt x="12602" y="7003"/>
                  </a:lnTo>
                  <a:lnTo>
                    <a:pt x="12524" y="6997"/>
                  </a:lnTo>
                  <a:lnTo>
                    <a:pt x="12446" y="6990"/>
                  </a:lnTo>
                  <a:lnTo>
                    <a:pt x="12370" y="6980"/>
                  </a:lnTo>
                  <a:lnTo>
                    <a:pt x="12296" y="6970"/>
                  </a:lnTo>
                  <a:lnTo>
                    <a:pt x="12222" y="6958"/>
                  </a:lnTo>
                  <a:lnTo>
                    <a:pt x="12150" y="6944"/>
                  </a:lnTo>
                  <a:lnTo>
                    <a:pt x="12080" y="6929"/>
                  </a:lnTo>
                  <a:lnTo>
                    <a:pt x="12011" y="6913"/>
                  </a:lnTo>
                  <a:lnTo>
                    <a:pt x="11943" y="6896"/>
                  </a:lnTo>
                  <a:lnTo>
                    <a:pt x="11875" y="6877"/>
                  </a:lnTo>
                  <a:lnTo>
                    <a:pt x="11810" y="6858"/>
                  </a:lnTo>
                  <a:lnTo>
                    <a:pt x="11745" y="6838"/>
                  </a:lnTo>
                  <a:lnTo>
                    <a:pt x="11683" y="6816"/>
                  </a:lnTo>
                  <a:lnTo>
                    <a:pt x="11622" y="6794"/>
                  </a:lnTo>
                  <a:lnTo>
                    <a:pt x="11562" y="6770"/>
                  </a:lnTo>
                  <a:lnTo>
                    <a:pt x="11503" y="6746"/>
                  </a:lnTo>
                  <a:lnTo>
                    <a:pt x="11445" y="6722"/>
                  </a:lnTo>
                  <a:lnTo>
                    <a:pt x="11388" y="6696"/>
                  </a:lnTo>
                  <a:lnTo>
                    <a:pt x="11334" y="6670"/>
                  </a:lnTo>
                  <a:lnTo>
                    <a:pt x="11280" y="6643"/>
                  </a:lnTo>
                  <a:lnTo>
                    <a:pt x="11227" y="6617"/>
                  </a:lnTo>
                  <a:lnTo>
                    <a:pt x="11177" y="6589"/>
                  </a:lnTo>
                  <a:lnTo>
                    <a:pt x="11127" y="6561"/>
                  </a:lnTo>
                  <a:lnTo>
                    <a:pt x="11079" y="6532"/>
                  </a:lnTo>
                  <a:lnTo>
                    <a:pt x="11031" y="6504"/>
                  </a:lnTo>
                  <a:lnTo>
                    <a:pt x="10986" y="6476"/>
                  </a:lnTo>
                  <a:lnTo>
                    <a:pt x="10941" y="6446"/>
                  </a:lnTo>
                  <a:lnTo>
                    <a:pt x="10898" y="6417"/>
                  </a:lnTo>
                  <a:lnTo>
                    <a:pt x="10856" y="6388"/>
                  </a:lnTo>
                  <a:lnTo>
                    <a:pt x="10815" y="6358"/>
                  </a:lnTo>
                  <a:lnTo>
                    <a:pt x="10776" y="6329"/>
                  </a:lnTo>
                  <a:lnTo>
                    <a:pt x="10738" y="6300"/>
                  </a:lnTo>
                  <a:lnTo>
                    <a:pt x="10701" y="6272"/>
                  </a:lnTo>
                  <a:lnTo>
                    <a:pt x="10666" y="6243"/>
                  </a:lnTo>
                  <a:lnTo>
                    <a:pt x="10632" y="6215"/>
                  </a:lnTo>
                  <a:lnTo>
                    <a:pt x="10599" y="6186"/>
                  </a:lnTo>
                  <a:lnTo>
                    <a:pt x="10568" y="6159"/>
                  </a:lnTo>
                  <a:lnTo>
                    <a:pt x="10537" y="6131"/>
                  </a:lnTo>
                  <a:lnTo>
                    <a:pt x="10508" y="6105"/>
                  </a:lnTo>
                  <a:lnTo>
                    <a:pt x="10480" y="6079"/>
                  </a:lnTo>
                  <a:lnTo>
                    <a:pt x="10454" y="6053"/>
                  </a:lnTo>
                  <a:lnTo>
                    <a:pt x="10429" y="6028"/>
                  </a:lnTo>
                  <a:lnTo>
                    <a:pt x="10405" y="6005"/>
                  </a:lnTo>
                  <a:lnTo>
                    <a:pt x="10383" y="5982"/>
                  </a:lnTo>
                  <a:lnTo>
                    <a:pt x="10361" y="5959"/>
                  </a:lnTo>
                  <a:lnTo>
                    <a:pt x="10341" y="5938"/>
                  </a:lnTo>
                  <a:lnTo>
                    <a:pt x="10323" y="5917"/>
                  </a:lnTo>
                  <a:lnTo>
                    <a:pt x="10305" y="5898"/>
                  </a:lnTo>
                  <a:lnTo>
                    <a:pt x="10290" y="5879"/>
                  </a:lnTo>
                  <a:lnTo>
                    <a:pt x="10274" y="5863"/>
                  </a:lnTo>
                  <a:lnTo>
                    <a:pt x="10261" y="5846"/>
                  </a:lnTo>
                  <a:lnTo>
                    <a:pt x="10250" y="5832"/>
                  </a:lnTo>
                  <a:lnTo>
                    <a:pt x="10238" y="5818"/>
                  </a:lnTo>
                  <a:lnTo>
                    <a:pt x="10229" y="5806"/>
                  </a:lnTo>
                  <a:lnTo>
                    <a:pt x="10221" y="5796"/>
                  </a:lnTo>
                  <a:lnTo>
                    <a:pt x="10213" y="5786"/>
                  </a:lnTo>
                  <a:lnTo>
                    <a:pt x="10207" y="5778"/>
                  </a:lnTo>
                  <a:lnTo>
                    <a:pt x="10203" y="5773"/>
                  </a:lnTo>
                  <a:lnTo>
                    <a:pt x="10200" y="5768"/>
                  </a:lnTo>
                  <a:lnTo>
                    <a:pt x="10198" y="5766"/>
                  </a:lnTo>
                  <a:lnTo>
                    <a:pt x="10197" y="5765"/>
                  </a:lnTo>
                  <a:lnTo>
                    <a:pt x="10197" y="5766"/>
                  </a:lnTo>
                  <a:lnTo>
                    <a:pt x="10197" y="5770"/>
                  </a:lnTo>
                  <a:lnTo>
                    <a:pt x="10196" y="5776"/>
                  </a:lnTo>
                  <a:lnTo>
                    <a:pt x="10194" y="5785"/>
                  </a:lnTo>
                  <a:lnTo>
                    <a:pt x="10193" y="5797"/>
                  </a:lnTo>
                  <a:lnTo>
                    <a:pt x="10191" y="5810"/>
                  </a:lnTo>
                  <a:lnTo>
                    <a:pt x="10189" y="5826"/>
                  </a:lnTo>
                  <a:lnTo>
                    <a:pt x="10187" y="5844"/>
                  </a:lnTo>
                  <a:lnTo>
                    <a:pt x="10185" y="5864"/>
                  </a:lnTo>
                  <a:lnTo>
                    <a:pt x="10182" y="5885"/>
                  </a:lnTo>
                  <a:lnTo>
                    <a:pt x="10179" y="5909"/>
                  </a:lnTo>
                  <a:lnTo>
                    <a:pt x="10177" y="5935"/>
                  </a:lnTo>
                  <a:lnTo>
                    <a:pt x="10175" y="5963"/>
                  </a:lnTo>
                  <a:lnTo>
                    <a:pt x="10172" y="5991"/>
                  </a:lnTo>
                  <a:lnTo>
                    <a:pt x="10170" y="6021"/>
                  </a:lnTo>
                  <a:lnTo>
                    <a:pt x="10168" y="6053"/>
                  </a:lnTo>
                  <a:lnTo>
                    <a:pt x="10165" y="6086"/>
                  </a:lnTo>
                  <a:lnTo>
                    <a:pt x="10163" y="6121"/>
                  </a:lnTo>
                  <a:lnTo>
                    <a:pt x="10162" y="6157"/>
                  </a:lnTo>
                  <a:lnTo>
                    <a:pt x="10160" y="6194"/>
                  </a:lnTo>
                  <a:lnTo>
                    <a:pt x="10159" y="6231"/>
                  </a:lnTo>
                  <a:lnTo>
                    <a:pt x="10158" y="6271"/>
                  </a:lnTo>
                  <a:lnTo>
                    <a:pt x="10157" y="6351"/>
                  </a:lnTo>
                  <a:lnTo>
                    <a:pt x="10157" y="6434"/>
                  </a:lnTo>
                  <a:lnTo>
                    <a:pt x="10159" y="6520"/>
                  </a:lnTo>
                  <a:lnTo>
                    <a:pt x="10163" y="6607"/>
                  </a:lnTo>
                  <a:lnTo>
                    <a:pt x="10170" y="6696"/>
                  </a:lnTo>
                  <a:lnTo>
                    <a:pt x="10179" y="6784"/>
                  </a:lnTo>
                  <a:lnTo>
                    <a:pt x="10192" y="6872"/>
                  </a:lnTo>
                  <a:lnTo>
                    <a:pt x="10207" y="6959"/>
                  </a:lnTo>
                  <a:lnTo>
                    <a:pt x="10226" y="7044"/>
                  </a:lnTo>
                  <a:lnTo>
                    <a:pt x="10249" y="7128"/>
                  </a:lnTo>
                  <a:lnTo>
                    <a:pt x="10262" y="7168"/>
                  </a:lnTo>
                  <a:lnTo>
                    <a:pt x="10275" y="7207"/>
                  </a:lnTo>
                  <a:lnTo>
                    <a:pt x="10291" y="7246"/>
                  </a:lnTo>
                  <a:lnTo>
                    <a:pt x="10306" y="7283"/>
                  </a:lnTo>
                  <a:lnTo>
                    <a:pt x="10324" y="7320"/>
                  </a:lnTo>
                  <a:lnTo>
                    <a:pt x="10342" y="7355"/>
                  </a:lnTo>
                  <a:lnTo>
                    <a:pt x="10361" y="7389"/>
                  </a:lnTo>
                  <a:lnTo>
                    <a:pt x="10383" y="7422"/>
                  </a:lnTo>
                  <a:lnTo>
                    <a:pt x="10404" y="7454"/>
                  </a:lnTo>
                  <a:lnTo>
                    <a:pt x="10427" y="7484"/>
                  </a:lnTo>
                  <a:lnTo>
                    <a:pt x="10452" y="7512"/>
                  </a:lnTo>
                  <a:lnTo>
                    <a:pt x="10478" y="7539"/>
                  </a:lnTo>
                  <a:lnTo>
                    <a:pt x="10506" y="7564"/>
                  </a:lnTo>
                  <a:lnTo>
                    <a:pt x="10535" y="7587"/>
                  </a:lnTo>
                  <a:lnTo>
                    <a:pt x="10564" y="7609"/>
                  </a:lnTo>
                  <a:lnTo>
                    <a:pt x="10596" y="7627"/>
                  </a:lnTo>
                  <a:lnTo>
                    <a:pt x="10629" y="7645"/>
                  </a:lnTo>
                  <a:lnTo>
                    <a:pt x="10665" y="7660"/>
                  </a:lnTo>
                  <a:lnTo>
                    <a:pt x="10702" y="7672"/>
                  </a:lnTo>
                  <a:lnTo>
                    <a:pt x="10740" y="7683"/>
                  </a:lnTo>
                  <a:lnTo>
                    <a:pt x="10779" y="7691"/>
                  </a:lnTo>
                  <a:lnTo>
                    <a:pt x="10820" y="7697"/>
                  </a:lnTo>
                  <a:lnTo>
                    <a:pt x="10882" y="7697"/>
                  </a:lnTo>
                  <a:lnTo>
                    <a:pt x="10923" y="7695"/>
                  </a:lnTo>
                  <a:lnTo>
                    <a:pt x="10962" y="7690"/>
                  </a:lnTo>
                  <a:lnTo>
                    <a:pt x="11000" y="7683"/>
                  </a:lnTo>
                  <a:lnTo>
                    <a:pt x="11037" y="7671"/>
                  </a:lnTo>
                  <a:lnTo>
                    <a:pt x="11073" y="7658"/>
                  </a:lnTo>
                  <a:lnTo>
                    <a:pt x="11108" y="7643"/>
                  </a:lnTo>
                  <a:lnTo>
                    <a:pt x="11142" y="7624"/>
                  </a:lnTo>
                  <a:lnTo>
                    <a:pt x="11175" y="7604"/>
                  </a:lnTo>
                  <a:lnTo>
                    <a:pt x="11206" y="7583"/>
                  </a:lnTo>
                  <a:lnTo>
                    <a:pt x="11235" y="7559"/>
                  </a:lnTo>
                  <a:lnTo>
                    <a:pt x="11264" y="7535"/>
                  </a:lnTo>
                  <a:lnTo>
                    <a:pt x="11291" y="7510"/>
                  </a:lnTo>
                  <a:lnTo>
                    <a:pt x="11318" y="7483"/>
                  </a:lnTo>
                  <a:lnTo>
                    <a:pt x="11343" y="7456"/>
                  </a:lnTo>
                  <a:lnTo>
                    <a:pt x="11367" y="7428"/>
                  </a:lnTo>
                  <a:lnTo>
                    <a:pt x="11389" y="7401"/>
                  </a:lnTo>
                  <a:lnTo>
                    <a:pt x="11411" y="7373"/>
                  </a:lnTo>
                  <a:lnTo>
                    <a:pt x="11431" y="7346"/>
                  </a:lnTo>
                  <a:lnTo>
                    <a:pt x="11449" y="7318"/>
                  </a:lnTo>
                  <a:lnTo>
                    <a:pt x="11467" y="7292"/>
                  </a:lnTo>
                  <a:lnTo>
                    <a:pt x="11483" y="7267"/>
                  </a:lnTo>
                  <a:lnTo>
                    <a:pt x="11498" y="7242"/>
                  </a:lnTo>
                  <a:lnTo>
                    <a:pt x="11511" y="7219"/>
                  </a:lnTo>
                  <a:lnTo>
                    <a:pt x="11522" y="7198"/>
                  </a:lnTo>
                  <a:lnTo>
                    <a:pt x="11534" y="7177"/>
                  </a:lnTo>
                  <a:lnTo>
                    <a:pt x="11543" y="7159"/>
                  </a:lnTo>
                  <a:lnTo>
                    <a:pt x="11550" y="7144"/>
                  </a:lnTo>
                  <a:lnTo>
                    <a:pt x="11558" y="7130"/>
                  </a:lnTo>
                  <a:lnTo>
                    <a:pt x="11562" y="7119"/>
                  </a:lnTo>
                  <a:lnTo>
                    <a:pt x="11566" y="7111"/>
                  </a:lnTo>
                  <a:lnTo>
                    <a:pt x="11568" y="7106"/>
                  </a:lnTo>
                  <a:lnTo>
                    <a:pt x="11569" y="7105"/>
                  </a:lnTo>
                  <a:lnTo>
                    <a:pt x="11724" y="7136"/>
                  </a:lnTo>
                  <a:lnTo>
                    <a:pt x="11724" y="7136"/>
                  </a:lnTo>
                  <a:lnTo>
                    <a:pt x="11724" y="7138"/>
                  </a:lnTo>
                  <a:lnTo>
                    <a:pt x="11723" y="7142"/>
                  </a:lnTo>
                  <a:lnTo>
                    <a:pt x="11721" y="7146"/>
                  </a:lnTo>
                  <a:lnTo>
                    <a:pt x="11720" y="7152"/>
                  </a:lnTo>
                  <a:lnTo>
                    <a:pt x="11718" y="7158"/>
                  </a:lnTo>
                  <a:lnTo>
                    <a:pt x="11714" y="7167"/>
                  </a:lnTo>
                  <a:lnTo>
                    <a:pt x="11712" y="7176"/>
                  </a:lnTo>
                  <a:lnTo>
                    <a:pt x="11705" y="7197"/>
                  </a:lnTo>
                  <a:lnTo>
                    <a:pt x="11696" y="7222"/>
                  </a:lnTo>
                  <a:lnTo>
                    <a:pt x="11686" y="7250"/>
                  </a:lnTo>
                  <a:lnTo>
                    <a:pt x="11674" y="7282"/>
                  </a:lnTo>
                  <a:lnTo>
                    <a:pt x="11660" y="7316"/>
                  </a:lnTo>
                  <a:lnTo>
                    <a:pt x="11644" y="7352"/>
                  </a:lnTo>
                  <a:lnTo>
                    <a:pt x="11627" y="7391"/>
                  </a:lnTo>
                  <a:lnTo>
                    <a:pt x="11607" y="7431"/>
                  </a:lnTo>
                  <a:lnTo>
                    <a:pt x="11586" y="7474"/>
                  </a:lnTo>
                  <a:lnTo>
                    <a:pt x="11563" y="7516"/>
                  </a:lnTo>
                  <a:lnTo>
                    <a:pt x="11538" y="7559"/>
                  </a:lnTo>
                  <a:lnTo>
                    <a:pt x="11510" y="7603"/>
                  </a:lnTo>
                  <a:lnTo>
                    <a:pt x="11480" y="7647"/>
                  </a:lnTo>
                  <a:lnTo>
                    <a:pt x="11449" y="7690"/>
                  </a:lnTo>
                  <a:lnTo>
                    <a:pt x="11415" y="7733"/>
                  </a:lnTo>
                  <a:lnTo>
                    <a:pt x="11379" y="7774"/>
                  </a:lnTo>
                  <a:lnTo>
                    <a:pt x="11341" y="7816"/>
                  </a:lnTo>
                  <a:lnTo>
                    <a:pt x="11299" y="7854"/>
                  </a:lnTo>
                  <a:lnTo>
                    <a:pt x="11257" y="7891"/>
                  </a:lnTo>
                  <a:lnTo>
                    <a:pt x="11212" y="7925"/>
                  </a:lnTo>
                  <a:lnTo>
                    <a:pt x="11164" y="7956"/>
                  </a:lnTo>
                  <a:lnTo>
                    <a:pt x="11114" y="7985"/>
                  </a:lnTo>
                  <a:lnTo>
                    <a:pt x="11061" y="8009"/>
                  </a:lnTo>
                  <a:lnTo>
                    <a:pt x="11005" y="8031"/>
                  </a:lnTo>
                  <a:lnTo>
                    <a:pt x="10977" y="8040"/>
                  </a:lnTo>
                  <a:lnTo>
                    <a:pt x="10947" y="8047"/>
                  </a:lnTo>
                  <a:lnTo>
                    <a:pt x="10917" y="8055"/>
                  </a:lnTo>
                  <a:lnTo>
                    <a:pt x="10888" y="8061"/>
                  </a:lnTo>
                  <a:lnTo>
                    <a:pt x="10856" y="8065"/>
                  </a:lnTo>
                  <a:lnTo>
                    <a:pt x="10824" y="8068"/>
                  </a:lnTo>
                  <a:lnTo>
                    <a:pt x="10792" y="8070"/>
                  </a:lnTo>
                  <a:lnTo>
                    <a:pt x="10759" y="8071"/>
                  </a:lnTo>
                  <a:lnTo>
                    <a:pt x="10711" y="8069"/>
                  </a:lnTo>
                  <a:lnTo>
                    <a:pt x="10665" y="8065"/>
                  </a:lnTo>
                  <a:lnTo>
                    <a:pt x="10618" y="8058"/>
                  </a:lnTo>
                  <a:lnTo>
                    <a:pt x="10572" y="8047"/>
                  </a:lnTo>
                  <a:lnTo>
                    <a:pt x="10524" y="8034"/>
                  </a:lnTo>
                  <a:lnTo>
                    <a:pt x="10478" y="8019"/>
                  </a:lnTo>
                  <a:lnTo>
                    <a:pt x="10431" y="7999"/>
                  </a:lnTo>
                  <a:lnTo>
                    <a:pt x="10384" y="7977"/>
                  </a:lnTo>
                  <a:lnTo>
                    <a:pt x="10331" y="7952"/>
                  </a:lnTo>
                  <a:lnTo>
                    <a:pt x="10276" y="7924"/>
                  </a:lnTo>
                  <a:lnTo>
                    <a:pt x="10222" y="7892"/>
                  </a:lnTo>
                  <a:lnTo>
                    <a:pt x="10166" y="7857"/>
                  </a:lnTo>
                  <a:lnTo>
                    <a:pt x="10109" y="7821"/>
                  </a:lnTo>
                  <a:lnTo>
                    <a:pt x="10053" y="7781"/>
                  </a:lnTo>
                  <a:lnTo>
                    <a:pt x="9999" y="7739"/>
                  </a:lnTo>
                  <a:lnTo>
                    <a:pt x="9944" y="7696"/>
                  </a:lnTo>
                  <a:lnTo>
                    <a:pt x="9890" y="7652"/>
                  </a:lnTo>
                  <a:lnTo>
                    <a:pt x="9839" y="7607"/>
                  </a:lnTo>
                  <a:lnTo>
                    <a:pt x="9788" y="7560"/>
                  </a:lnTo>
                  <a:lnTo>
                    <a:pt x="9740" y="7513"/>
                  </a:lnTo>
                  <a:lnTo>
                    <a:pt x="9694" y="7465"/>
                  </a:lnTo>
                  <a:lnTo>
                    <a:pt x="9651" y="7417"/>
                  </a:lnTo>
                  <a:lnTo>
                    <a:pt x="9611" y="7370"/>
                  </a:lnTo>
                  <a:lnTo>
                    <a:pt x="9573" y="7323"/>
                  </a:lnTo>
                  <a:lnTo>
                    <a:pt x="9524" y="7310"/>
                  </a:lnTo>
                  <a:lnTo>
                    <a:pt x="9475" y="7295"/>
                  </a:lnTo>
                  <a:lnTo>
                    <a:pt x="9426" y="7279"/>
                  </a:lnTo>
                  <a:lnTo>
                    <a:pt x="9377" y="7260"/>
                  </a:lnTo>
                  <a:lnTo>
                    <a:pt x="9330" y="7241"/>
                  </a:lnTo>
                  <a:lnTo>
                    <a:pt x="9282" y="7219"/>
                  </a:lnTo>
                  <a:lnTo>
                    <a:pt x="9236" y="7197"/>
                  </a:lnTo>
                  <a:lnTo>
                    <a:pt x="9189" y="7173"/>
                  </a:lnTo>
                  <a:lnTo>
                    <a:pt x="9145" y="7148"/>
                  </a:lnTo>
                  <a:lnTo>
                    <a:pt x="9101" y="7123"/>
                  </a:lnTo>
                  <a:lnTo>
                    <a:pt x="9057" y="7098"/>
                  </a:lnTo>
                  <a:lnTo>
                    <a:pt x="9016" y="7071"/>
                  </a:lnTo>
                  <a:lnTo>
                    <a:pt x="8975" y="7044"/>
                  </a:lnTo>
                  <a:lnTo>
                    <a:pt x="8935" y="7017"/>
                  </a:lnTo>
                  <a:lnTo>
                    <a:pt x="8897" y="6991"/>
                  </a:lnTo>
                  <a:lnTo>
                    <a:pt x="8861" y="6965"/>
                  </a:lnTo>
                  <a:lnTo>
                    <a:pt x="8826" y="6938"/>
                  </a:lnTo>
                  <a:lnTo>
                    <a:pt x="8793" y="6912"/>
                  </a:lnTo>
                  <a:lnTo>
                    <a:pt x="8761" y="6888"/>
                  </a:lnTo>
                  <a:lnTo>
                    <a:pt x="8731" y="6864"/>
                  </a:lnTo>
                  <a:lnTo>
                    <a:pt x="8703" y="6841"/>
                  </a:lnTo>
                  <a:lnTo>
                    <a:pt x="8677" y="6819"/>
                  </a:lnTo>
                  <a:lnTo>
                    <a:pt x="8654" y="6798"/>
                  </a:lnTo>
                  <a:lnTo>
                    <a:pt x="8632" y="6779"/>
                  </a:lnTo>
                  <a:lnTo>
                    <a:pt x="8612" y="6762"/>
                  </a:lnTo>
                  <a:lnTo>
                    <a:pt x="8595" y="6746"/>
                  </a:lnTo>
                  <a:lnTo>
                    <a:pt x="8580" y="6733"/>
                  </a:lnTo>
                  <a:lnTo>
                    <a:pt x="8568" y="6721"/>
                  </a:lnTo>
                  <a:lnTo>
                    <a:pt x="8559" y="6711"/>
                  </a:lnTo>
                  <a:lnTo>
                    <a:pt x="8551" y="6705"/>
                  </a:lnTo>
                  <a:lnTo>
                    <a:pt x="8547" y="6701"/>
                  </a:lnTo>
                  <a:lnTo>
                    <a:pt x="8545" y="6699"/>
                  </a:lnTo>
                  <a:lnTo>
                    <a:pt x="8546" y="6701"/>
                  </a:lnTo>
                  <a:lnTo>
                    <a:pt x="8547" y="6706"/>
                  </a:lnTo>
                  <a:lnTo>
                    <a:pt x="8549" y="6716"/>
                  </a:lnTo>
                  <a:lnTo>
                    <a:pt x="8553" y="6728"/>
                  </a:lnTo>
                  <a:lnTo>
                    <a:pt x="8559" y="6743"/>
                  </a:lnTo>
                  <a:lnTo>
                    <a:pt x="8565" y="6762"/>
                  </a:lnTo>
                  <a:lnTo>
                    <a:pt x="8574" y="6784"/>
                  </a:lnTo>
                  <a:lnTo>
                    <a:pt x="8584" y="6808"/>
                  </a:lnTo>
                  <a:lnTo>
                    <a:pt x="8597" y="6836"/>
                  </a:lnTo>
                  <a:lnTo>
                    <a:pt x="8612" y="6867"/>
                  </a:lnTo>
                  <a:lnTo>
                    <a:pt x="8630" y="6900"/>
                  </a:lnTo>
                  <a:lnTo>
                    <a:pt x="8651" y="6936"/>
                  </a:lnTo>
                  <a:lnTo>
                    <a:pt x="8674" y="6975"/>
                  </a:lnTo>
                  <a:lnTo>
                    <a:pt x="8701" y="7015"/>
                  </a:lnTo>
                  <a:lnTo>
                    <a:pt x="8730" y="7059"/>
                  </a:lnTo>
                  <a:lnTo>
                    <a:pt x="8764" y="7105"/>
                  </a:lnTo>
                  <a:lnTo>
                    <a:pt x="8812" y="7163"/>
                  </a:lnTo>
                  <a:lnTo>
                    <a:pt x="8862" y="7218"/>
                  </a:lnTo>
                  <a:lnTo>
                    <a:pt x="8914" y="7272"/>
                  </a:lnTo>
                  <a:lnTo>
                    <a:pt x="8966" y="7323"/>
                  </a:lnTo>
                  <a:lnTo>
                    <a:pt x="9019" y="7373"/>
                  </a:lnTo>
                  <a:lnTo>
                    <a:pt x="9071" y="7419"/>
                  </a:lnTo>
                  <a:lnTo>
                    <a:pt x="9121" y="7462"/>
                  </a:lnTo>
                  <a:lnTo>
                    <a:pt x="9169" y="7501"/>
                  </a:lnTo>
                  <a:lnTo>
                    <a:pt x="9214" y="7539"/>
                  </a:lnTo>
                  <a:lnTo>
                    <a:pt x="9235" y="7555"/>
                  </a:lnTo>
                  <a:lnTo>
                    <a:pt x="9255" y="7570"/>
                  </a:lnTo>
                  <a:lnTo>
                    <a:pt x="9275" y="7585"/>
                  </a:lnTo>
                  <a:lnTo>
                    <a:pt x="9293" y="7598"/>
                  </a:lnTo>
                  <a:lnTo>
                    <a:pt x="9309" y="7611"/>
                  </a:lnTo>
                  <a:lnTo>
                    <a:pt x="9325" y="7622"/>
                  </a:lnTo>
                  <a:lnTo>
                    <a:pt x="9338" y="7631"/>
                  </a:lnTo>
                  <a:lnTo>
                    <a:pt x="9350" y="7641"/>
                  </a:lnTo>
                  <a:lnTo>
                    <a:pt x="9362" y="7648"/>
                  </a:lnTo>
                  <a:lnTo>
                    <a:pt x="9370" y="7654"/>
                  </a:lnTo>
                  <a:lnTo>
                    <a:pt x="9377" y="7659"/>
                  </a:lnTo>
                  <a:lnTo>
                    <a:pt x="9382" y="7662"/>
                  </a:lnTo>
                  <a:lnTo>
                    <a:pt x="9386" y="7665"/>
                  </a:lnTo>
                  <a:lnTo>
                    <a:pt x="9387" y="7665"/>
                  </a:lnTo>
                  <a:lnTo>
                    <a:pt x="9387" y="7666"/>
                  </a:lnTo>
                  <a:lnTo>
                    <a:pt x="9386" y="7670"/>
                  </a:lnTo>
                  <a:lnTo>
                    <a:pt x="9382" y="7677"/>
                  </a:lnTo>
                  <a:lnTo>
                    <a:pt x="9379" y="7684"/>
                  </a:lnTo>
                  <a:lnTo>
                    <a:pt x="9376" y="7694"/>
                  </a:lnTo>
                  <a:lnTo>
                    <a:pt x="9371" y="7706"/>
                  </a:lnTo>
                  <a:lnTo>
                    <a:pt x="9366" y="7721"/>
                  </a:lnTo>
                  <a:lnTo>
                    <a:pt x="9360" y="7737"/>
                  </a:lnTo>
                  <a:lnTo>
                    <a:pt x="9352" y="7756"/>
                  </a:lnTo>
                  <a:lnTo>
                    <a:pt x="9344" y="7775"/>
                  </a:lnTo>
                  <a:lnTo>
                    <a:pt x="9336" y="7797"/>
                  </a:lnTo>
                  <a:lnTo>
                    <a:pt x="9327" y="7821"/>
                  </a:lnTo>
                  <a:lnTo>
                    <a:pt x="9317" y="7845"/>
                  </a:lnTo>
                  <a:lnTo>
                    <a:pt x="9307" y="7872"/>
                  </a:lnTo>
                  <a:lnTo>
                    <a:pt x="9296" y="7901"/>
                  </a:lnTo>
                  <a:lnTo>
                    <a:pt x="9284" y="7930"/>
                  </a:lnTo>
                  <a:lnTo>
                    <a:pt x="9272" y="7962"/>
                  </a:lnTo>
                  <a:lnTo>
                    <a:pt x="9260" y="7994"/>
                  </a:lnTo>
                  <a:lnTo>
                    <a:pt x="9246" y="8027"/>
                  </a:lnTo>
                  <a:lnTo>
                    <a:pt x="9232" y="8062"/>
                  </a:lnTo>
                  <a:lnTo>
                    <a:pt x="9217" y="8098"/>
                  </a:lnTo>
                  <a:lnTo>
                    <a:pt x="9203" y="8135"/>
                  </a:lnTo>
                  <a:lnTo>
                    <a:pt x="9172" y="8211"/>
                  </a:lnTo>
                  <a:lnTo>
                    <a:pt x="9139" y="8291"/>
                  </a:lnTo>
                  <a:lnTo>
                    <a:pt x="9105" y="8374"/>
                  </a:lnTo>
                  <a:lnTo>
                    <a:pt x="9070" y="8459"/>
                  </a:lnTo>
                  <a:lnTo>
                    <a:pt x="9032" y="8546"/>
                  </a:lnTo>
                  <a:lnTo>
                    <a:pt x="8994" y="8635"/>
                  </a:lnTo>
                  <a:lnTo>
                    <a:pt x="8956" y="8723"/>
                  </a:lnTo>
                  <a:lnTo>
                    <a:pt x="8878" y="8901"/>
                  </a:lnTo>
                  <a:lnTo>
                    <a:pt x="8837" y="8989"/>
                  </a:lnTo>
                  <a:lnTo>
                    <a:pt x="8797" y="9075"/>
                  </a:lnTo>
                  <a:lnTo>
                    <a:pt x="8757" y="9161"/>
                  </a:lnTo>
                  <a:lnTo>
                    <a:pt x="8717" y="9243"/>
                  </a:lnTo>
                  <a:lnTo>
                    <a:pt x="8676" y="9323"/>
                  </a:lnTo>
                  <a:lnTo>
                    <a:pt x="8637" y="9399"/>
                  </a:lnTo>
                  <a:lnTo>
                    <a:pt x="8617" y="9435"/>
                  </a:lnTo>
                  <a:lnTo>
                    <a:pt x="8599" y="9471"/>
                  </a:lnTo>
                  <a:lnTo>
                    <a:pt x="8579" y="9505"/>
                  </a:lnTo>
                  <a:lnTo>
                    <a:pt x="8561" y="9539"/>
                  </a:lnTo>
                  <a:lnTo>
                    <a:pt x="8542" y="9571"/>
                  </a:lnTo>
                  <a:lnTo>
                    <a:pt x="8524" y="9601"/>
                  </a:lnTo>
                  <a:lnTo>
                    <a:pt x="8506" y="9631"/>
                  </a:lnTo>
                  <a:lnTo>
                    <a:pt x="8488" y="9658"/>
                  </a:lnTo>
                  <a:lnTo>
                    <a:pt x="8471" y="9684"/>
                  </a:lnTo>
                  <a:lnTo>
                    <a:pt x="8453" y="9709"/>
                  </a:lnTo>
                  <a:lnTo>
                    <a:pt x="8437" y="9733"/>
                  </a:lnTo>
                  <a:lnTo>
                    <a:pt x="8420" y="9753"/>
                  </a:lnTo>
                  <a:lnTo>
                    <a:pt x="8388" y="9794"/>
                  </a:lnTo>
                  <a:lnTo>
                    <a:pt x="8354" y="9835"/>
                  </a:lnTo>
                  <a:lnTo>
                    <a:pt x="8284" y="9913"/>
                  </a:lnTo>
                  <a:lnTo>
                    <a:pt x="8210" y="9990"/>
                  </a:lnTo>
                  <a:lnTo>
                    <a:pt x="8132" y="10065"/>
                  </a:lnTo>
                  <a:lnTo>
                    <a:pt x="8052" y="10138"/>
                  </a:lnTo>
                  <a:lnTo>
                    <a:pt x="7969" y="10212"/>
                  </a:lnTo>
                  <a:lnTo>
                    <a:pt x="7885" y="10283"/>
                  </a:lnTo>
                  <a:lnTo>
                    <a:pt x="7798" y="10354"/>
                  </a:lnTo>
                  <a:lnTo>
                    <a:pt x="7709" y="10423"/>
                  </a:lnTo>
                  <a:lnTo>
                    <a:pt x="7620" y="10493"/>
                  </a:lnTo>
                  <a:lnTo>
                    <a:pt x="7440" y="10630"/>
                  </a:lnTo>
                  <a:lnTo>
                    <a:pt x="7258" y="10768"/>
                  </a:lnTo>
                  <a:lnTo>
                    <a:pt x="7169" y="10837"/>
                  </a:lnTo>
                  <a:lnTo>
                    <a:pt x="7080" y="10907"/>
                  </a:lnTo>
                  <a:lnTo>
                    <a:pt x="7046" y="10935"/>
                  </a:lnTo>
                  <a:lnTo>
                    <a:pt x="7013" y="10960"/>
                  </a:lnTo>
                  <a:lnTo>
                    <a:pt x="6981" y="10984"/>
                  </a:lnTo>
                  <a:lnTo>
                    <a:pt x="6951" y="11007"/>
                  </a:lnTo>
                  <a:lnTo>
                    <a:pt x="6921" y="11026"/>
                  </a:lnTo>
                  <a:lnTo>
                    <a:pt x="6894" y="11044"/>
                  </a:lnTo>
                  <a:lnTo>
                    <a:pt x="6866" y="11060"/>
                  </a:lnTo>
                  <a:lnTo>
                    <a:pt x="6839" y="11074"/>
                  </a:lnTo>
                  <a:lnTo>
                    <a:pt x="6813" y="11086"/>
                  </a:lnTo>
                  <a:lnTo>
                    <a:pt x="6788" y="11097"/>
                  </a:lnTo>
                  <a:lnTo>
                    <a:pt x="6763" y="11106"/>
                  </a:lnTo>
                  <a:lnTo>
                    <a:pt x="6739" y="11113"/>
                  </a:lnTo>
                  <a:lnTo>
                    <a:pt x="6715" y="11118"/>
                  </a:lnTo>
                  <a:lnTo>
                    <a:pt x="6691" y="11122"/>
                  </a:lnTo>
                  <a:lnTo>
                    <a:pt x="6667" y="11124"/>
                  </a:lnTo>
                  <a:lnTo>
                    <a:pt x="6645" y="11125"/>
                  </a:lnTo>
                  <a:lnTo>
                    <a:pt x="6627" y="11124"/>
                  </a:lnTo>
                  <a:lnTo>
                    <a:pt x="6610" y="11123"/>
                  </a:lnTo>
                  <a:lnTo>
                    <a:pt x="6592" y="11120"/>
                  </a:lnTo>
                  <a:lnTo>
                    <a:pt x="6576" y="11116"/>
                  </a:lnTo>
                  <a:lnTo>
                    <a:pt x="6558" y="11111"/>
                  </a:lnTo>
                  <a:lnTo>
                    <a:pt x="6541" y="11105"/>
                  </a:lnTo>
                  <a:lnTo>
                    <a:pt x="6524" y="11097"/>
                  </a:lnTo>
                  <a:lnTo>
                    <a:pt x="6506" y="11089"/>
                  </a:lnTo>
                  <a:lnTo>
                    <a:pt x="6489" y="11080"/>
                  </a:lnTo>
                  <a:lnTo>
                    <a:pt x="6471" y="11070"/>
                  </a:lnTo>
                  <a:lnTo>
                    <a:pt x="6454" y="11057"/>
                  </a:lnTo>
                  <a:lnTo>
                    <a:pt x="6436" y="11044"/>
                  </a:lnTo>
                  <a:lnTo>
                    <a:pt x="6418" y="11030"/>
                  </a:lnTo>
                  <a:lnTo>
                    <a:pt x="6399" y="11015"/>
                  </a:lnTo>
                  <a:lnTo>
                    <a:pt x="6379" y="10998"/>
                  </a:lnTo>
                  <a:lnTo>
                    <a:pt x="6360" y="10981"/>
                  </a:lnTo>
                  <a:lnTo>
                    <a:pt x="6340" y="10961"/>
                  </a:lnTo>
                  <a:lnTo>
                    <a:pt x="6320" y="10942"/>
                  </a:lnTo>
                  <a:lnTo>
                    <a:pt x="6299" y="10920"/>
                  </a:lnTo>
                  <a:lnTo>
                    <a:pt x="6277" y="10898"/>
                  </a:lnTo>
                  <a:lnTo>
                    <a:pt x="6255" y="10874"/>
                  </a:lnTo>
                  <a:lnTo>
                    <a:pt x="6232" y="10849"/>
                  </a:lnTo>
                  <a:lnTo>
                    <a:pt x="6208" y="10823"/>
                  </a:lnTo>
                  <a:lnTo>
                    <a:pt x="6184" y="10796"/>
                  </a:lnTo>
                  <a:lnTo>
                    <a:pt x="6160" y="10768"/>
                  </a:lnTo>
                  <a:lnTo>
                    <a:pt x="6134" y="10738"/>
                  </a:lnTo>
                  <a:lnTo>
                    <a:pt x="6107" y="10707"/>
                  </a:lnTo>
                  <a:lnTo>
                    <a:pt x="6079" y="10674"/>
                  </a:lnTo>
                  <a:lnTo>
                    <a:pt x="6050" y="10641"/>
                  </a:lnTo>
                  <a:lnTo>
                    <a:pt x="6021" y="10606"/>
                  </a:lnTo>
                  <a:lnTo>
                    <a:pt x="5990" y="10570"/>
                  </a:lnTo>
                  <a:lnTo>
                    <a:pt x="5958" y="10533"/>
                  </a:lnTo>
                  <a:lnTo>
                    <a:pt x="5938" y="10505"/>
                  </a:lnTo>
                  <a:lnTo>
                    <a:pt x="5917" y="10478"/>
                  </a:lnTo>
                  <a:lnTo>
                    <a:pt x="5897" y="10453"/>
                  </a:lnTo>
                  <a:lnTo>
                    <a:pt x="5880" y="10427"/>
                  </a:lnTo>
                  <a:lnTo>
                    <a:pt x="5846" y="10377"/>
                  </a:lnTo>
                  <a:lnTo>
                    <a:pt x="5817" y="10330"/>
                  </a:lnTo>
                  <a:lnTo>
                    <a:pt x="5791" y="10286"/>
                  </a:lnTo>
                  <a:lnTo>
                    <a:pt x="5769" y="10242"/>
                  </a:lnTo>
                  <a:lnTo>
                    <a:pt x="5751" y="10202"/>
                  </a:lnTo>
                  <a:lnTo>
                    <a:pt x="5735" y="10163"/>
                  </a:lnTo>
                  <a:lnTo>
                    <a:pt x="5724" y="10127"/>
                  </a:lnTo>
                  <a:lnTo>
                    <a:pt x="5715" y="10092"/>
                  </a:lnTo>
                  <a:lnTo>
                    <a:pt x="5708" y="10059"/>
                  </a:lnTo>
                  <a:lnTo>
                    <a:pt x="5705" y="10027"/>
                  </a:lnTo>
                  <a:lnTo>
                    <a:pt x="5705" y="9997"/>
                  </a:lnTo>
                  <a:lnTo>
                    <a:pt x="5706" y="9969"/>
                  </a:lnTo>
                  <a:lnTo>
                    <a:pt x="5710" y="9943"/>
                  </a:lnTo>
                  <a:lnTo>
                    <a:pt x="5718" y="9917"/>
                  </a:lnTo>
                  <a:lnTo>
                    <a:pt x="5726" y="9893"/>
                  </a:lnTo>
                  <a:lnTo>
                    <a:pt x="5735" y="9870"/>
                  </a:lnTo>
                  <a:lnTo>
                    <a:pt x="5748" y="9848"/>
                  </a:lnTo>
                  <a:lnTo>
                    <a:pt x="5761" y="9827"/>
                  </a:lnTo>
                  <a:lnTo>
                    <a:pt x="5776" y="9808"/>
                  </a:lnTo>
                  <a:lnTo>
                    <a:pt x="5792" y="9788"/>
                  </a:lnTo>
                  <a:lnTo>
                    <a:pt x="5810" y="9770"/>
                  </a:lnTo>
                  <a:lnTo>
                    <a:pt x="5827" y="9752"/>
                  </a:lnTo>
                  <a:lnTo>
                    <a:pt x="5866" y="9719"/>
                  </a:lnTo>
                  <a:lnTo>
                    <a:pt x="5907" y="9688"/>
                  </a:lnTo>
                  <a:lnTo>
                    <a:pt x="5949" y="9658"/>
                  </a:lnTo>
                  <a:lnTo>
                    <a:pt x="5990" y="9628"/>
                  </a:lnTo>
                  <a:lnTo>
                    <a:pt x="6073" y="9583"/>
                  </a:lnTo>
                  <a:lnTo>
                    <a:pt x="6156" y="9541"/>
                  </a:lnTo>
                  <a:lnTo>
                    <a:pt x="6197" y="9520"/>
                  </a:lnTo>
                  <a:lnTo>
                    <a:pt x="6237" y="9500"/>
                  </a:lnTo>
                  <a:lnTo>
                    <a:pt x="6276" y="9480"/>
                  </a:lnTo>
                  <a:lnTo>
                    <a:pt x="6313" y="9462"/>
                  </a:lnTo>
                  <a:lnTo>
                    <a:pt x="6348" y="9442"/>
                  </a:lnTo>
                  <a:lnTo>
                    <a:pt x="6383" y="9424"/>
                  </a:lnTo>
                  <a:lnTo>
                    <a:pt x="6413" y="9406"/>
                  </a:lnTo>
                  <a:lnTo>
                    <a:pt x="6441" y="9387"/>
                  </a:lnTo>
                  <a:lnTo>
                    <a:pt x="6466" y="9370"/>
                  </a:lnTo>
                  <a:lnTo>
                    <a:pt x="6488" y="9352"/>
                  </a:lnTo>
                  <a:lnTo>
                    <a:pt x="6505" y="9335"/>
                  </a:lnTo>
                  <a:lnTo>
                    <a:pt x="6514" y="9326"/>
                  </a:lnTo>
                  <a:lnTo>
                    <a:pt x="6520" y="9317"/>
                  </a:lnTo>
                  <a:lnTo>
                    <a:pt x="6525" y="9307"/>
                  </a:lnTo>
                  <a:lnTo>
                    <a:pt x="6530" y="9295"/>
                  </a:lnTo>
                  <a:lnTo>
                    <a:pt x="6535" y="9279"/>
                  </a:lnTo>
                  <a:lnTo>
                    <a:pt x="6538" y="9262"/>
                  </a:lnTo>
                  <a:lnTo>
                    <a:pt x="6543" y="9242"/>
                  </a:lnTo>
                  <a:lnTo>
                    <a:pt x="6546" y="9222"/>
                  </a:lnTo>
                  <a:lnTo>
                    <a:pt x="6549" y="9198"/>
                  </a:lnTo>
                  <a:lnTo>
                    <a:pt x="6551" y="9173"/>
                  </a:lnTo>
                  <a:lnTo>
                    <a:pt x="6553" y="9147"/>
                  </a:lnTo>
                  <a:lnTo>
                    <a:pt x="6555" y="9120"/>
                  </a:lnTo>
                  <a:lnTo>
                    <a:pt x="6556" y="9092"/>
                  </a:lnTo>
                  <a:lnTo>
                    <a:pt x="6557" y="9062"/>
                  </a:lnTo>
                  <a:lnTo>
                    <a:pt x="6558" y="9001"/>
                  </a:lnTo>
                  <a:lnTo>
                    <a:pt x="6559" y="8939"/>
                  </a:lnTo>
                  <a:lnTo>
                    <a:pt x="6558" y="8877"/>
                  </a:lnTo>
                  <a:lnTo>
                    <a:pt x="6558" y="8815"/>
                  </a:lnTo>
                  <a:lnTo>
                    <a:pt x="6556" y="8755"/>
                  </a:lnTo>
                  <a:lnTo>
                    <a:pt x="6556" y="8726"/>
                  </a:lnTo>
                  <a:lnTo>
                    <a:pt x="6555" y="8699"/>
                  </a:lnTo>
                  <a:lnTo>
                    <a:pt x="6554" y="8673"/>
                  </a:lnTo>
                  <a:lnTo>
                    <a:pt x="6554" y="8648"/>
                  </a:lnTo>
                  <a:lnTo>
                    <a:pt x="6553" y="8625"/>
                  </a:lnTo>
                  <a:lnTo>
                    <a:pt x="6552" y="8604"/>
                  </a:lnTo>
                  <a:lnTo>
                    <a:pt x="6552" y="8584"/>
                  </a:lnTo>
                  <a:lnTo>
                    <a:pt x="6552" y="8567"/>
                  </a:lnTo>
                  <a:lnTo>
                    <a:pt x="6551" y="8551"/>
                  </a:lnTo>
                  <a:lnTo>
                    <a:pt x="6551" y="8538"/>
                  </a:lnTo>
                  <a:lnTo>
                    <a:pt x="6548" y="8561"/>
                  </a:lnTo>
                  <a:lnTo>
                    <a:pt x="6543" y="8586"/>
                  </a:lnTo>
                  <a:lnTo>
                    <a:pt x="6537" y="8612"/>
                  </a:lnTo>
                  <a:lnTo>
                    <a:pt x="6530" y="8638"/>
                  </a:lnTo>
                  <a:lnTo>
                    <a:pt x="6522" y="8664"/>
                  </a:lnTo>
                  <a:lnTo>
                    <a:pt x="6512" y="8691"/>
                  </a:lnTo>
                  <a:lnTo>
                    <a:pt x="6500" y="8718"/>
                  </a:lnTo>
                  <a:lnTo>
                    <a:pt x="6488" y="8746"/>
                  </a:lnTo>
                  <a:lnTo>
                    <a:pt x="6474" y="8773"/>
                  </a:lnTo>
                  <a:lnTo>
                    <a:pt x="6458" y="8800"/>
                  </a:lnTo>
                  <a:lnTo>
                    <a:pt x="6441" y="8827"/>
                  </a:lnTo>
                  <a:lnTo>
                    <a:pt x="6422" y="8855"/>
                  </a:lnTo>
                  <a:lnTo>
                    <a:pt x="6401" y="8882"/>
                  </a:lnTo>
                  <a:lnTo>
                    <a:pt x="6379" y="8907"/>
                  </a:lnTo>
                  <a:lnTo>
                    <a:pt x="6355" y="8933"/>
                  </a:lnTo>
                  <a:lnTo>
                    <a:pt x="6329" y="8959"/>
                  </a:lnTo>
                  <a:lnTo>
                    <a:pt x="6301" y="8984"/>
                  </a:lnTo>
                  <a:lnTo>
                    <a:pt x="6271" y="9006"/>
                  </a:lnTo>
                  <a:lnTo>
                    <a:pt x="6239" y="9029"/>
                  </a:lnTo>
                  <a:lnTo>
                    <a:pt x="6205" y="9052"/>
                  </a:lnTo>
                  <a:lnTo>
                    <a:pt x="6169" y="9071"/>
                  </a:lnTo>
                  <a:lnTo>
                    <a:pt x="6131" y="9091"/>
                  </a:lnTo>
                  <a:lnTo>
                    <a:pt x="6089" y="9109"/>
                  </a:lnTo>
                  <a:lnTo>
                    <a:pt x="6047" y="9126"/>
                  </a:lnTo>
                  <a:lnTo>
                    <a:pt x="6002" y="9140"/>
                  </a:lnTo>
                  <a:lnTo>
                    <a:pt x="5954" y="9154"/>
                  </a:lnTo>
                  <a:lnTo>
                    <a:pt x="5905" y="9165"/>
                  </a:lnTo>
                  <a:lnTo>
                    <a:pt x="5852" y="9174"/>
                  </a:lnTo>
                  <a:lnTo>
                    <a:pt x="5796" y="9182"/>
                  </a:lnTo>
                  <a:lnTo>
                    <a:pt x="5739" y="9188"/>
                  </a:lnTo>
                  <a:lnTo>
                    <a:pt x="5678" y="9192"/>
                  </a:lnTo>
                  <a:lnTo>
                    <a:pt x="5616" y="9193"/>
                  </a:lnTo>
                  <a:lnTo>
                    <a:pt x="5554" y="9193"/>
                  </a:lnTo>
                  <a:lnTo>
                    <a:pt x="5477" y="9188"/>
                  </a:lnTo>
                  <a:lnTo>
                    <a:pt x="5403" y="9180"/>
                  </a:lnTo>
                  <a:lnTo>
                    <a:pt x="5334" y="9170"/>
                  </a:lnTo>
                  <a:lnTo>
                    <a:pt x="5267" y="9158"/>
                  </a:lnTo>
                  <a:lnTo>
                    <a:pt x="5204" y="9142"/>
                  </a:lnTo>
                  <a:lnTo>
                    <a:pt x="5144" y="9126"/>
                  </a:lnTo>
                  <a:lnTo>
                    <a:pt x="5086" y="9106"/>
                  </a:lnTo>
                  <a:lnTo>
                    <a:pt x="5032" y="9085"/>
                  </a:lnTo>
                  <a:lnTo>
                    <a:pt x="4982" y="9062"/>
                  </a:lnTo>
                  <a:lnTo>
                    <a:pt x="4934" y="9037"/>
                  </a:lnTo>
                  <a:lnTo>
                    <a:pt x="4889" y="9012"/>
                  </a:lnTo>
                  <a:lnTo>
                    <a:pt x="4847" y="8985"/>
                  </a:lnTo>
                  <a:lnTo>
                    <a:pt x="4807" y="8957"/>
                  </a:lnTo>
                  <a:lnTo>
                    <a:pt x="4771" y="8928"/>
                  </a:lnTo>
                  <a:lnTo>
                    <a:pt x="4736" y="8899"/>
                  </a:lnTo>
                  <a:lnTo>
                    <a:pt x="4704" y="8869"/>
                  </a:lnTo>
                  <a:lnTo>
                    <a:pt x="4675" y="8839"/>
                  </a:lnTo>
                  <a:lnTo>
                    <a:pt x="4647" y="8809"/>
                  </a:lnTo>
                  <a:lnTo>
                    <a:pt x="4622" y="8779"/>
                  </a:lnTo>
                  <a:lnTo>
                    <a:pt x="4600" y="8749"/>
                  </a:lnTo>
                  <a:lnTo>
                    <a:pt x="4579" y="8720"/>
                  </a:lnTo>
                  <a:lnTo>
                    <a:pt x="4560" y="8691"/>
                  </a:lnTo>
                  <a:lnTo>
                    <a:pt x="4543" y="8663"/>
                  </a:lnTo>
                  <a:lnTo>
                    <a:pt x="4528" y="8636"/>
                  </a:lnTo>
                  <a:lnTo>
                    <a:pt x="4515" y="8610"/>
                  </a:lnTo>
                  <a:lnTo>
                    <a:pt x="4503" y="8585"/>
                  </a:lnTo>
                  <a:lnTo>
                    <a:pt x="4492" y="8562"/>
                  </a:lnTo>
                  <a:lnTo>
                    <a:pt x="4484" y="8541"/>
                  </a:lnTo>
                  <a:lnTo>
                    <a:pt x="4477" y="8521"/>
                  </a:lnTo>
                  <a:lnTo>
                    <a:pt x="4471" y="8504"/>
                  </a:lnTo>
                  <a:lnTo>
                    <a:pt x="4467" y="8488"/>
                  </a:lnTo>
                  <a:lnTo>
                    <a:pt x="4462" y="8476"/>
                  </a:lnTo>
                  <a:lnTo>
                    <a:pt x="4465" y="8501"/>
                  </a:lnTo>
                  <a:lnTo>
                    <a:pt x="4469" y="8528"/>
                  </a:lnTo>
                  <a:lnTo>
                    <a:pt x="4471" y="8558"/>
                  </a:lnTo>
                  <a:lnTo>
                    <a:pt x="4473" y="8590"/>
                  </a:lnTo>
                  <a:lnTo>
                    <a:pt x="4475" y="8625"/>
                  </a:lnTo>
                  <a:lnTo>
                    <a:pt x="4477" y="8661"/>
                  </a:lnTo>
                  <a:lnTo>
                    <a:pt x="4479" y="8699"/>
                  </a:lnTo>
                  <a:lnTo>
                    <a:pt x="4480" y="8740"/>
                  </a:lnTo>
                  <a:lnTo>
                    <a:pt x="4482" y="8780"/>
                  </a:lnTo>
                  <a:lnTo>
                    <a:pt x="4483" y="8822"/>
                  </a:lnTo>
                  <a:lnTo>
                    <a:pt x="4485" y="8910"/>
                  </a:lnTo>
                  <a:lnTo>
                    <a:pt x="4486" y="8998"/>
                  </a:lnTo>
                  <a:lnTo>
                    <a:pt x="4486" y="9088"/>
                  </a:lnTo>
                  <a:lnTo>
                    <a:pt x="4486" y="9175"/>
                  </a:lnTo>
                  <a:lnTo>
                    <a:pt x="4485" y="9219"/>
                  </a:lnTo>
                  <a:lnTo>
                    <a:pt x="4485" y="9262"/>
                  </a:lnTo>
                  <a:lnTo>
                    <a:pt x="4484" y="9303"/>
                  </a:lnTo>
                  <a:lnTo>
                    <a:pt x="4483" y="9342"/>
                  </a:lnTo>
                  <a:lnTo>
                    <a:pt x="4482" y="9381"/>
                  </a:lnTo>
                  <a:lnTo>
                    <a:pt x="4480" y="9418"/>
                  </a:lnTo>
                  <a:lnTo>
                    <a:pt x="4479" y="9453"/>
                  </a:lnTo>
                  <a:lnTo>
                    <a:pt x="4477" y="9486"/>
                  </a:lnTo>
                  <a:lnTo>
                    <a:pt x="4475" y="9516"/>
                  </a:lnTo>
                  <a:lnTo>
                    <a:pt x="4473" y="9545"/>
                  </a:lnTo>
                  <a:lnTo>
                    <a:pt x="4471" y="9571"/>
                  </a:lnTo>
                  <a:lnTo>
                    <a:pt x="4469" y="9592"/>
                  </a:lnTo>
                  <a:lnTo>
                    <a:pt x="4465" y="9612"/>
                  </a:lnTo>
                  <a:lnTo>
                    <a:pt x="4462" y="9628"/>
                  </a:lnTo>
                  <a:lnTo>
                    <a:pt x="4459" y="9642"/>
                  </a:lnTo>
                  <a:lnTo>
                    <a:pt x="4454" y="9656"/>
                  </a:lnTo>
                  <a:lnTo>
                    <a:pt x="4448" y="9673"/>
                  </a:lnTo>
                  <a:lnTo>
                    <a:pt x="4441" y="9691"/>
                  </a:lnTo>
                  <a:lnTo>
                    <a:pt x="4431" y="9712"/>
                  </a:lnTo>
                  <a:lnTo>
                    <a:pt x="4422" y="9734"/>
                  </a:lnTo>
                  <a:lnTo>
                    <a:pt x="4412" y="9756"/>
                  </a:lnTo>
                  <a:lnTo>
                    <a:pt x="4400" y="9781"/>
                  </a:lnTo>
                  <a:lnTo>
                    <a:pt x="4388" y="9806"/>
                  </a:lnTo>
                  <a:lnTo>
                    <a:pt x="4376" y="9832"/>
                  </a:lnTo>
                  <a:lnTo>
                    <a:pt x="4349" y="9887"/>
                  </a:lnTo>
                  <a:lnTo>
                    <a:pt x="4320" y="9945"/>
                  </a:lnTo>
                  <a:lnTo>
                    <a:pt x="4291" y="10002"/>
                  </a:lnTo>
                  <a:lnTo>
                    <a:pt x="4262" y="10061"/>
                  </a:lnTo>
                  <a:lnTo>
                    <a:pt x="4234" y="10118"/>
                  </a:lnTo>
                  <a:lnTo>
                    <a:pt x="4207" y="10173"/>
                  </a:lnTo>
                  <a:lnTo>
                    <a:pt x="4194" y="10199"/>
                  </a:lnTo>
                  <a:lnTo>
                    <a:pt x="4183" y="10225"/>
                  </a:lnTo>
                  <a:lnTo>
                    <a:pt x="4171" y="10249"/>
                  </a:lnTo>
                  <a:lnTo>
                    <a:pt x="4160" y="10272"/>
                  </a:lnTo>
                  <a:lnTo>
                    <a:pt x="4151" y="10294"/>
                  </a:lnTo>
                  <a:lnTo>
                    <a:pt x="4142" y="10313"/>
                  </a:lnTo>
                  <a:lnTo>
                    <a:pt x="4135" y="10332"/>
                  </a:lnTo>
                  <a:lnTo>
                    <a:pt x="4129" y="10350"/>
                  </a:lnTo>
                  <a:lnTo>
                    <a:pt x="4124" y="10364"/>
                  </a:lnTo>
                  <a:lnTo>
                    <a:pt x="4120" y="10376"/>
                  </a:lnTo>
                  <a:lnTo>
                    <a:pt x="4118" y="10389"/>
                  </a:lnTo>
                  <a:lnTo>
                    <a:pt x="4116" y="10402"/>
                  </a:lnTo>
                  <a:lnTo>
                    <a:pt x="4113" y="10418"/>
                  </a:lnTo>
                  <a:lnTo>
                    <a:pt x="4112" y="10433"/>
                  </a:lnTo>
                  <a:lnTo>
                    <a:pt x="4110" y="10467"/>
                  </a:lnTo>
                  <a:lnTo>
                    <a:pt x="4108" y="10504"/>
                  </a:lnTo>
                  <a:lnTo>
                    <a:pt x="4107" y="10544"/>
                  </a:lnTo>
                  <a:lnTo>
                    <a:pt x="4106" y="10585"/>
                  </a:lnTo>
                  <a:lnTo>
                    <a:pt x="4104" y="10629"/>
                  </a:lnTo>
                  <a:lnTo>
                    <a:pt x="4100" y="10673"/>
                  </a:lnTo>
                  <a:lnTo>
                    <a:pt x="4095" y="10716"/>
                  </a:lnTo>
                  <a:lnTo>
                    <a:pt x="4088" y="10759"/>
                  </a:lnTo>
                  <a:lnTo>
                    <a:pt x="4076" y="10802"/>
                  </a:lnTo>
                  <a:lnTo>
                    <a:pt x="4063" y="10841"/>
                  </a:lnTo>
                  <a:lnTo>
                    <a:pt x="4055" y="10860"/>
                  </a:lnTo>
                  <a:lnTo>
                    <a:pt x="4045" y="10879"/>
                  </a:lnTo>
                  <a:lnTo>
                    <a:pt x="4035" y="10896"/>
                  </a:lnTo>
                  <a:lnTo>
                    <a:pt x="4024" y="10913"/>
                  </a:lnTo>
                  <a:lnTo>
                    <a:pt x="4010" y="10928"/>
                  </a:lnTo>
                  <a:lnTo>
                    <a:pt x="3996" y="10943"/>
                  </a:lnTo>
                  <a:lnTo>
                    <a:pt x="3981" y="10956"/>
                  </a:lnTo>
                  <a:lnTo>
                    <a:pt x="3964" y="10969"/>
                  </a:lnTo>
                  <a:lnTo>
                    <a:pt x="3951" y="10975"/>
                  </a:lnTo>
                  <a:lnTo>
                    <a:pt x="3938" y="10981"/>
                  </a:lnTo>
                  <a:lnTo>
                    <a:pt x="3922" y="10986"/>
                  </a:lnTo>
                  <a:lnTo>
                    <a:pt x="3906" y="10992"/>
                  </a:lnTo>
                  <a:lnTo>
                    <a:pt x="3888" y="10997"/>
                  </a:lnTo>
                  <a:lnTo>
                    <a:pt x="3869" y="11003"/>
                  </a:lnTo>
                  <a:lnTo>
                    <a:pt x="3849" y="11008"/>
                  </a:lnTo>
                  <a:lnTo>
                    <a:pt x="3828" y="11012"/>
                  </a:lnTo>
                  <a:lnTo>
                    <a:pt x="3805" y="11016"/>
                  </a:lnTo>
                  <a:lnTo>
                    <a:pt x="3782" y="11020"/>
                  </a:lnTo>
                  <a:lnTo>
                    <a:pt x="3732" y="11026"/>
                  </a:lnTo>
                  <a:lnTo>
                    <a:pt x="3678" y="11029"/>
                  </a:lnTo>
                  <a:lnTo>
                    <a:pt x="3621" y="11031"/>
                  </a:lnTo>
                  <a:lnTo>
                    <a:pt x="3556" y="11029"/>
                  </a:lnTo>
                  <a:lnTo>
                    <a:pt x="3490" y="11025"/>
                  </a:lnTo>
                  <a:lnTo>
                    <a:pt x="3423" y="11019"/>
                  </a:lnTo>
                  <a:lnTo>
                    <a:pt x="3355" y="11010"/>
                  </a:lnTo>
                  <a:lnTo>
                    <a:pt x="3286" y="10998"/>
                  </a:lnTo>
                  <a:lnTo>
                    <a:pt x="3215" y="10984"/>
                  </a:lnTo>
                  <a:lnTo>
                    <a:pt x="3145" y="10969"/>
                  </a:lnTo>
                  <a:lnTo>
                    <a:pt x="3075" y="10950"/>
                  </a:lnTo>
                  <a:lnTo>
                    <a:pt x="3005" y="10930"/>
                  </a:lnTo>
                  <a:lnTo>
                    <a:pt x="2936" y="10909"/>
                  </a:lnTo>
                  <a:lnTo>
                    <a:pt x="2865" y="10886"/>
                  </a:lnTo>
                  <a:lnTo>
                    <a:pt x="2796" y="10861"/>
                  </a:lnTo>
                  <a:lnTo>
                    <a:pt x="2728" y="10836"/>
                  </a:lnTo>
                  <a:lnTo>
                    <a:pt x="2661" y="10808"/>
                  </a:lnTo>
                  <a:lnTo>
                    <a:pt x="2595" y="10780"/>
                  </a:lnTo>
                  <a:lnTo>
                    <a:pt x="2531" y="10751"/>
                  </a:lnTo>
                  <a:lnTo>
                    <a:pt x="2507" y="10741"/>
                  </a:lnTo>
                  <a:lnTo>
                    <a:pt x="2482" y="10732"/>
                  </a:lnTo>
                  <a:lnTo>
                    <a:pt x="2457" y="10721"/>
                  </a:lnTo>
                  <a:lnTo>
                    <a:pt x="2429" y="10712"/>
                  </a:lnTo>
                  <a:lnTo>
                    <a:pt x="2374" y="10693"/>
                  </a:lnTo>
                  <a:lnTo>
                    <a:pt x="2348" y="10681"/>
                  </a:lnTo>
                  <a:lnTo>
                    <a:pt x="2322" y="10670"/>
                  </a:lnTo>
                  <a:lnTo>
                    <a:pt x="2298" y="10658"/>
                  </a:lnTo>
                  <a:lnTo>
                    <a:pt x="2276" y="10643"/>
                  </a:lnTo>
                  <a:lnTo>
                    <a:pt x="2256" y="10629"/>
                  </a:lnTo>
                  <a:lnTo>
                    <a:pt x="2240" y="10611"/>
                  </a:lnTo>
                  <a:lnTo>
                    <a:pt x="2226" y="10593"/>
                  </a:lnTo>
                  <a:lnTo>
                    <a:pt x="2221" y="10583"/>
                  </a:lnTo>
                  <a:lnTo>
                    <a:pt x="2216" y="10573"/>
                  </a:lnTo>
                  <a:lnTo>
                    <a:pt x="2213" y="10562"/>
                  </a:lnTo>
                  <a:lnTo>
                    <a:pt x="2211" y="10550"/>
                  </a:lnTo>
                  <a:lnTo>
                    <a:pt x="2210" y="10538"/>
                  </a:lnTo>
                  <a:lnTo>
                    <a:pt x="2211" y="10525"/>
                  </a:lnTo>
                  <a:lnTo>
                    <a:pt x="2214" y="10490"/>
                  </a:lnTo>
                  <a:lnTo>
                    <a:pt x="2219" y="10452"/>
                  </a:lnTo>
                  <a:lnTo>
                    <a:pt x="2225" y="10411"/>
                  </a:lnTo>
                  <a:lnTo>
                    <a:pt x="2233" y="10369"/>
                  </a:lnTo>
                  <a:lnTo>
                    <a:pt x="2241" y="10326"/>
                  </a:lnTo>
                  <a:lnTo>
                    <a:pt x="2250" y="10281"/>
                  </a:lnTo>
                  <a:lnTo>
                    <a:pt x="2260" y="10234"/>
                  </a:lnTo>
                  <a:lnTo>
                    <a:pt x="2271" y="10187"/>
                  </a:lnTo>
                  <a:lnTo>
                    <a:pt x="2296" y="10091"/>
                  </a:lnTo>
                  <a:lnTo>
                    <a:pt x="2321" y="9993"/>
                  </a:lnTo>
                  <a:lnTo>
                    <a:pt x="2349" y="9895"/>
                  </a:lnTo>
                  <a:lnTo>
                    <a:pt x="2377" y="9801"/>
                  </a:lnTo>
                  <a:lnTo>
                    <a:pt x="2391" y="9754"/>
                  </a:lnTo>
                  <a:lnTo>
                    <a:pt x="2405" y="9709"/>
                  </a:lnTo>
                  <a:lnTo>
                    <a:pt x="2418" y="9666"/>
                  </a:lnTo>
                  <a:lnTo>
                    <a:pt x="2432" y="9623"/>
                  </a:lnTo>
                  <a:lnTo>
                    <a:pt x="2444" y="9583"/>
                  </a:lnTo>
                  <a:lnTo>
                    <a:pt x="2457" y="9545"/>
                  </a:lnTo>
                  <a:lnTo>
                    <a:pt x="2469" y="9509"/>
                  </a:lnTo>
                  <a:lnTo>
                    <a:pt x="2479" y="9476"/>
                  </a:lnTo>
                  <a:lnTo>
                    <a:pt x="2490" y="9445"/>
                  </a:lnTo>
                  <a:lnTo>
                    <a:pt x="2499" y="9417"/>
                  </a:lnTo>
                  <a:lnTo>
                    <a:pt x="2508" y="9393"/>
                  </a:lnTo>
                  <a:lnTo>
                    <a:pt x="2515" y="9372"/>
                  </a:lnTo>
                  <a:lnTo>
                    <a:pt x="2522" y="9355"/>
                  </a:lnTo>
                  <a:lnTo>
                    <a:pt x="2526" y="9340"/>
                  </a:lnTo>
                  <a:lnTo>
                    <a:pt x="2528" y="9335"/>
                  </a:lnTo>
                  <a:lnTo>
                    <a:pt x="2530" y="9331"/>
                  </a:lnTo>
                  <a:lnTo>
                    <a:pt x="2531" y="9327"/>
                  </a:lnTo>
                  <a:lnTo>
                    <a:pt x="2532" y="9325"/>
                  </a:lnTo>
                  <a:lnTo>
                    <a:pt x="2531" y="9325"/>
                  </a:lnTo>
                  <a:lnTo>
                    <a:pt x="2530" y="9322"/>
                  </a:lnTo>
                  <a:lnTo>
                    <a:pt x="2528" y="9318"/>
                  </a:lnTo>
                  <a:lnTo>
                    <a:pt x="2525" y="9313"/>
                  </a:lnTo>
                  <a:lnTo>
                    <a:pt x="2521" y="9307"/>
                  </a:lnTo>
                  <a:lnTo>
                    <a:pt x="2515" y="9300"/>
                  </a:lnTo>
                  <a:lnTo>
                    <a:pt x="2509" y="9291"/>
                  </a:lnTo>
                  <a:lnTo>
                    <a:pt x="2503" y="9280"/>
                  </a:lnTo>
                  <a:lnTo>
                    <a:pt x="2496" y="9269"/>
                  </a:lnTo>
                  <a:lnTo>
                    <a:pt x="2488" y="9256"/>
                  </a:lnTo>
                  <a:lnTo>
                    <a:pt x="2479" y="9242"/>
                  </a:lnTo>
                  <a:lnTo>
                    <a:pt x="2469" y="9227"/>
                  </a:lnTo>
                  <a:lnTo>
                    <a:pt x="2460" y="9211"/>
                  </a:lnTo>
                  <a:lnTo>
                    <a:pt x="2448" y="9194"/>
                  </a:lnTo>
                  <a:lnTo>
                    <a:pt x="2437" y="9175"/>
                  </a:lnTo>
                  <a:lnTo>
                    <a:pt x="2425" y="9156"/>
                  </a:lnTo>
                  <a:lnTo>
                    <a:pt x="2399" y="9113"/>
                  </a:lnTo>
                  <a:lnTo>
                    <a:pt x="2371" y="9068"/>
                  </a:lnTo>
                  <a:lnTo>
                    <a:pt x="2341" y="9019"/>
                  </a:lnTo>
                  <a:lnTo>
                    <a:pt x="2310" y="8966"/>
                  </a:lnTo>
                  <a:lnTo>
                    <a:pt x="2276" y="8910"/>
                  </a:lnTo>
                  <a:lnTo>
                    <a:pt x="2242" y="8851"/>
                  </a:lnTo>
                  <a:lnTo>
                    <a:pt x="2206" y="8789"/>
                  </a:lnTo>
                  <a:lnTo>
                    <a:pt x="2169" y="8725"/>
                  </a:lnTo>
                  <a:lnTo>
                    <a:pt x="2131" y="8658"/>
                  </a:lnTo>
                  <a:lnTo>
                    <a:pt x="2093" y="8590"/>
                  </a:lnTo>
                  <a:lnTo>
                    <a:pt x="2054" y="8520"/>
                  </a:lnTo>
                  <a:lnTo>
                    <a:pt x="2015" y="8448"/>
                  </a:lnTo>
                  <a:lnTo>
                    <a:pt x="1976" y="8375"/>
                  </a:lnTo>
                  <a:lnTo>
                    <a:pt x="1937" y="8300"/>
                  </a:lnTo>
                  <a:lnTo>
                    <a:pt x="1860" y="8148"/>
                  </a:lnTo>
                  <a:lnTo>
                    <a:pt x="1823" y="8072"/>
                  </a:lnTo>
                  <a:lnTo>
                    <a:pt x="1786" y="7995"/>
                  </a:lnTo>
                  <a:lnTo>
                    <a:pt x="1750" y="7918"/>
                  </a:lnTo>
                  <a:lnTo>
                    <a:pt x="1716" y="7841"/>
                  </a:lnTo>
                  <a:lnTo>
                    <a:pt x="1683" y="7765"/>
                  </a:lnTo>
                  <a:lnTo>
                    <a:pt x="1652" y="7689"/>
                  </a:lnTo>
                  <a:lnTo>
                    <a:pt x="1622" y="7615"/>
                  </a:lnTo>
                  <a:lnTo>
                    <a:pt x="1596" y="7541"/>
                  </a:lnTo>
                  <a:lnTo>
                    <a:pt x="1571" y="7466"/>
                  </a:lnTo>
                  <a:lnTo>
                    <a:pt x="1548" y="7391"/>
                  </a:lnTo>
                  <a:lnTo>
                    <a:pt x="1530" y="7314"/>
                  </a:lnTo>
                  <a:lnTo>
                    <a:pt x="1512" y="7236"/>
                  </a:lnTo>
                  <a:lnTo>
                    <a:pt x="1498" y="7156"/>
                  </a:lnTo>
                  <a:lnTo>
                    <a:pt x="1485" y="7076"/>
                  </a:lnTo>
                  <a:lnTo>
                    <a:pt x="1476" y="6996"/>
                  </a:lnTo>
                  <a:lnTo>
                    <a:pt x="1468" y="6915"/>
                  </a:lnTo>
                  <a:lnTo>
                    <a:pt x="1461" y="6835"/>
                  </a:lnTo>
                  <a:lnTo>
                    <a:pt x="1457" y="6755"/>
                  </a:lnTo>
                  <a:lnTo>
                    <a:pt x="1454" y="6675"/>
                  </a:lnTo>
                  <a:lnTo>
                    <a:pt x="1452" y="6597"/>
                  </a:lnTo>
                  <a:lnTo>
                    <a:pt x="1452" y="6520"/>
                  </a:lnTo>
                  <a:lnTo>
                    <a:pt x="1454" y="6444"/>
                  </a:lnTo>
                  <a:lnTo>
                    <a:pt x="1456" y="6370"/>
                  </a:lnTo>
                  <a:lnTo>
                    <a:pt x="1459" y="6298"/>
                  </a:lnTo>
                  <a:lnTo>
                    <a:pt x="1464" y="6228"/>
                  </a:lnTo>
                  <a:lnTo>
                    <a:pt x="1468" y="6161"/>
                  </a:lnTo>
                  <a:lnTo>
                    <a:pt x="1474" y="6098"/>
                  </a:lnTo>
                  <a:lnTo>
                    <a:pt x="1479" y="6036"/>
                  </a:lnTo>
                  <a:lnTo>
                    <a:pt x="1485" y="5978"/>
                  </a:lnTo>
                  <a:lnTo>
                    <a:pt x="1491" y="5923"/>
                  </a:lnTo>
                  <a:lnTo>
                    <a:pt x="1494" y="5899"/>
                  </a:lnTo>
                  <a:lnTo>
                    <a:pt x="1498" y="5874"/>
                  </a:lnTo>
                  <a:lnTo>
                    <a:pt x="1501" y="5850"/>
                  </a:lnTo>
                  <a:lnTo>
                    <a:pt x="1504" y="5828"/>
                  </a:lnTo>
                  <a:lnTo>
                    <a:pt x="1507" y="5806"/>
                  </a:lnTo>
                  <a:lnTo>
                    <a:pt x="1510" y="5785"/>
                  </a:lnTo>
                  <a:lnTo>
                    <a:pt x="1512" y="5767"/>
                  </a:lnTo>
                  <a:lnTo>
                    <a:pt x="1515" y="5748"/>
                  </a:lnTo>
                  <a:lnTo>
                    <a:pt x="1518" y="5732"/>
                  </a:lnTo>
                  <a:lnTo>
                    <a:pt x="1520" y="5716"/>
                  </a:lnTo>
                  <a:lnTo>
                    <a:pt x="1522" y="5702"/>
                  </a:lnTo>
                  <a:lnTo>
                    <a:pt x="1524" y="5690"/>
                  </a:lnTo>
                  <a:lnTo>
                    <a:pt x="1526" y="5678"/>
                  </a:lnTo>
                  <a:lnTo>
                    <a:pt x="1529" y="5668"/>
                  </a:lnTo>
                  <a:lnTo>
                    <a:pt x="1530" y="5660"/>
                  </a:lnTo>
                  <a:lnTo>
                    <a:pt x="1531" y="5653"/>
                  </a:lnTo>
                  <a:lnTo>
                    <a:pt x="1532" y="5647"/>
                  </a:lnTo>
                  <a:lnTo>
                    <a:pt x="1533" y="5643"/>
                  </a:lnTo>
                  <a:lnTo>
                    <a:pt x="1534" y="5641"/>
                  </a:lnTo>
                  <a:lnTo>
                    <a:pt x="1534" y="5640"/>
                  </a:lnTo>
                  <a:lnTo>
                    <a:pt x="1533" y="5640"/>
                  </a:lnTo>
                  <a:lnTo>
                    <a:pt x="1530" y="5642"/>
                  </a:lnTo>
                  <a:lnTo>
                    <a:pt x="1523" y="5645"/>
                  </a:lnTo>
                  <a:lnTo>
                    <a:pt x="1516" y="5649"/>
                  </a:lnTo>
                  <a:lnTo>
                    <a:pt x="1506" y="5655"/>
                  </a:lnTo>
                  <a:lnTo>
                    <a:pt x="1493" y="5660"/>
                  </a:lnTo>
                  <a:lnTo>
                    <a:pt x="1480" y="5665"/>
                  </a:lnTo>
                  <a:lnTo>
                    <a:pt x="1464" y="5671"/>
                  </a:lnTo>
                  <a:lnTo>
                    <a:pt x="1445" y="5677"/>
                  </a:lnTo>
                  <a:lnTo>
                    <a:pt x="1423" y="5682"/>
                  </a:lnTo>
                  <a:lnTo>
                    <a:pt x="1401" y="5688"/>
                  </a:lnTo>
                  <a:lnTo>
                    <a:pt x="1376" y="5693"/>
                  </a:lnTo>
                  <a:lnTo>
                    <a:pt x="1348" y="5697"/>
                  </a:lnTo>
                  <a:lnTo>
                    <a:pt x="1318" y="5700"/>
                  </a:lnTo>
                  <a:lnTo>
                    <a:pt x="1287" y="5702"/>
                  </a:lnTo>
                  <a:lnTo>
                    <a:pt x="1253" y="5702"/>
                  </a:lnTo>
                  <a:lnTo>
                    <a:pt x="1216" y="5701"/>
                  </a:lnTo>
                  <a:lnTo>
                    <a:pt x="1177" y="5697"/>
                  </a:lnTo>
                  <a:lnTo>
                    <a:pt x="1134" y="5691"/>
                  </a:lnTo>
                  <a:lnTo>
                    <a:pt x="1089" y="5682"/>
                  </a:lnTo>
                  <a:lnTo>
                    <a:pt x="1041" y="5673"/>
                  </a:lnTo>
                  <a:lnTo>
                    <a:pt x="990" y="5663"/>
                  </a:lnTo>
                  <a:lnTo>
                    <a:pt x="936" y="5651"/>
                  </a:lnTo>
                  <a:lnTo>
                    <a:pt x="879" y="5640"/>
                  </a:lnTo>
                  <a:lnTo>
                    <a:pt x="848" y="5624"/>
                  </a:lnTo>
                  <a:lnTo>
                    <a:pt x="818" y="5606"/>
                  </a:lnTo>
                  <a:lnTo>
                    <a:pt x="791" y="5587"/>
                  </a:lnTo>
                  <a:lnTo>
                    <a:pt x="766" y="5564"/>
                  </a:lnTo>
                  <a:lnTo>
                    <a:pt x="742" y="5541"/>
                  </a:lnTo>
                  <a:lnTo>
                    <a:pt x="720" y="5516"/>
                  </a:lnTo>
                  <a:lnTo>
                    <a:pt x="700" y="5490"/>
                  </a:lnTo>
                  <a:lnTo>
                    <a:pt x="681" y="5462"/>
                  </a:lnTo>
                  <a:lnTo>
                    <a:pt x="663" y="5434"/>
                  </a:lnTo>
                  <a:lnTo>
                    <a:pt x="647" y="5404"/>
                  </a:lnTo>
                  <a:lnTo>
                    <a:pt x="632" y="5374"/>
                  </a:lnTo>
                  <a:lnTo>
                    <a:pt x="619" y="5345"/>
                  </a:lnTo>
                  <a:lnTo>
                    <a:pt x="608" y="5314"/>
                  </a:lnTo>
                  <a:lnTo>
                    <a:pt x="596" y="5284"/>
                  </a:lnTo>
                  <a:lnTo>
                    <a:pt x="587" y="5253"/>
                  </a:lnTo>
                  <a:lnTo>
                    <a:pt x="579" y="5223"/>
                  </a:lnTo>
                  <a:lnTo>
                    <a:pt x="564" y="5164"/>
                  </a:lnTo>
                  <a:lnTo>
                    <a:pt x="559" y="5136"/>
                  </a:lnTo>
                  <a:lnTo>
                    <a:pt x="554" y="5109"/>
                  </a:lnTo>
                  <a:lnTo>
                    <a:pt x="550" y="5083"/>
                  </a:lnTo>
                  <a:lnTo>
                    <a:pt x="546" y="5058"/>
                  </a:lnTo>
                  <a:lnTo>
                    <a:pt x="544" y="5034"/>
                  </a:lnTo>
                  <a:lnTo>
                    <a:pt x="541" y="5013"/>
                  </a:lnTo>
                  <a:lnTo>
                    <a:pt x="540" y="4993"/>
                  </a:lnTo>
                  <a:lnTo>
                    <a:pt x="538" y="4976"/>
                  </a:lnTo>
                  <a:lnTo>
                    <a:pt x="538" y="4960"/>
                  </a:lnTo>
                  <a:lnTo>
                    <a:pt x="536" y="4947"/>
                  </a:lnTo>
                  <a:lnTo>
                    <a:pt x="536" y="4937"/>
                  </a:lnTo>
                  <a:lnTo>
                    <a:pt x="535" y="4929"/>
                  </a:lnTo>
                  <a:lnTo>
                    <a:pt x="535" y="4924"/>
                  </a:lnTo>
                  <a:lnTo>
                    <a:pt x="535" y="4923"/>
                  </a:lnTo>
                  <a:lnTo>
                    <a:pt x="535" y="4922"/>
                  </a:lnTo>
                  <a:lnTo>
                    <a:pt x="533" y="4921"/>
                  </a:lnTo>
                  <a:lnTo>
                    <a:pt x="530" y="4920"/>
                  </a:lnTo>
                  <a:lnTo>
                    <a:pt x="526" y="4917"/>
                  </a:lnTo>
                  <a:lnTo>
                    <a:pt x="516" y="4909"/>
                  </a:lnTo>
                  <a:lnTo>
                    <a:pt x="503" y="4899"/>
                  </a:lnTo>
                  <a:lnTo>
                    <a:pt x="488" y="4884"/>
                  </a:lnTo>
                  <a:lnTo>
                    <a:pt x="471" y="4866"/>
                  </a:lnTo>
                  <a:lnTo>
                    <a:pt x="455" y="4844"/>
                  </a:lnTo>
                  <a:lnTo>
                    <a:pt x="438" y="4818"/>
                  </a:lnTo>
                  <a:lnTo>
                    <a:pt x="430" y="4804"/>
                  </a:lnTo>
                  <a:lnTo>
                    <a:pt x="423" y="4788"/>
                  </a:lnTo>
                  <a:lnTo>
                    <a:pt x="416" y="4772"/>
                  </a:lnTo>
                  <a:lnTo>
                    <a:pt x="410" y="4754"/>
                  </a:lnTo>
                  <a:lnTo>
                    <a:pt x="404" y="4736"/>
                  </a:lnTo>
                  <a:lnTo>
                    <a:pt x="399" y="4716"/>
                  </a:lnTo>
                  <a:lnTo>
                    <a:pt x="395" y="4696"/>
                  </a:lnTo>
                  <a:lnTo>
                    <a:pt x="391" y="4673"/>
                  </a:lnTo>
                  <a:lnTo>
                    <a:pt x="389" y="4650"/>
                  </a:lnTo>
                  <a:lnTo>
                    <a:pt x="388" y="4627"/>
                  </a:lnTo>
                  <a:lnTo>
                    <a:pt x="388" y="4601"/>
                  </a:lnTo>
                  <a:lnTo>
                    <a:pt x="390" y="4574"/>
                  </a:lnTo>
                  <a:lnTo>
                    <a:pt x="393" y="4546"/>
                  </a:lnTo>
                  <a:lnTo>
                    <a:pt x="397" y="4517"/>
                  </a:lnTo>
                  <a:lnTo>
                    <a:pt x="403" y="4488"/>
                  </a:lnTo>
                  <a:lnTo>
                    <a:pt x="412" y="4456"/>
                  </a:lnTo>
                  <a:lnTo>
                    <a:pt x="421" y="4424"/>
                  </a:lnTo>
                  <a:lnTo>
                    <a:pt x="433" y="4392"/>
                  </a:lnTo>
                  <a:lnTo>
                    <a:pt x="449" y="4361"/>
                  </a:lnTo>
                  <a:lnTo>
                    <a:pt x="465" y="4329"/>
                  </a:lnTo>
                  <a:lnTo>
                    <a:pt x="484" y="4298"/>
                  </a:lnTo>
                  <a:lnTo>
                    <a:pt x="503" y="4268"/>
                  </a:lnTo>
                  <a:lnTo>
                    <a:pt x="525" y="4238"/>
                  </a:lnTo>
                  <a:lnTo>
                    <a:pt x="548" y="4209"/>
                  </a:lnTo>
                  <a:lnTo>
                    <a:pt x="573" y="4181"/>
                  </a:lnTo>
                  <a:lnTo>
                    <a:pt x="597" y="4152"/>
                  </a:lnTo>
                  <a:lnTo>
                    <a:pt x="650" y="4098"/>
                  </a:lnTo>
                  <a:lnTo>
                    <a:pt x="704" y="4048"/>
                  </a:lnTo>
                  <a:lnTo>
                    <a:pt x="758" y="4000"/>
                  </a:lnTo>
                  <a:lnTo>
                    <a:pt x="785" y="3978"/>
                  </a:lnTo>
                  <a:lnTo>
                    <a:pt x="811" y="3957"/>
                  </a:lnTo>
                  <a:lnTo>
                    <a:pt x="837" y="3936"/>
                  </a:lnTo>
                  <a:lnTo>
                    <a:pt x="863" y="3918"/>
                  </a:lnTo>
                  <a:lnTo>
                    <a:pt x="886" y="3900"/>
                  </a:lnTo>
                  <a:lnTo>
                    <a:pt x="909" y="3884"/>
                  </a:lnTo>
                  <a:lnTo>
                    <a:pt x="931" y="3870"/>
                  </a:lnTo>
                  <a:lnTo>
                    <a:pt x="950" y="3855"/>
                  </a:lnTo>
                  <a:lnTo>
                    <a:pt x="969" y="3843"/>
                  </a:lnTo>
                  <a:lnTo>
                    <a:pt x="986" y="3832"/>
                  </a:lnTo>
                  <a:lnTo>
                    <a:pt x="1000" y="3823"/>
                  </a:lnTo>
                  <a:lnTo>
                    <a:pt x="1012" y="3815"/>
                  </a:lnTo>
                  <a:lnTo>
                    <a:pt x="1022" y="3810"/>
                  </a:lnTo>
                  <a:lnTo>
                    <a:pt x="1029" y="3805"/>
                  </a:lnTo>
                  <a:lnTo>
                    <a:pt x="1033" y="3803"/>
                  </a:lnTo>
                  <a:lnTo>
                    <a:pt x="1035" y="3802"/>
                  </a:lnTo>
                  <a:lnTo>
                    <a:pt x="1034" y="3803"/>
                  </a:lnTo>
                  <a:lnTo>
                    <a:pt x="1033" y="3805"/>
                  </a:lnTo>
                  <a:lnTo>
                    <a:pt x="1032" y="3809"/>
                  </a:lnTo>
                  <a:lnTo>
                    <a:pt x="1030" y="3814"/>
                  </a:lnTo>
                  <a:lnTo>
                    <a:pt x="1027" y="3821"/>
                  </a:lnTo>
                  <a:lnTo>
                    <a:pt x="1024" y="3830"/>
                  </a:lnTo>
                  <a:lnTo>
                    <a:pt x="1020" y="3841"/>
                  </a:lnTo>
                  <a:lnTo>
                    <a:pt x="1015" y="3852"/>
                  </a:lnTo>
                  <a:lnTo>
                    <a:pt x="1011" y="3865"/>
                  </a:lnTo>
                  <a:lnTo>
                    <a:pt x="1007" y="3881"/>
                  </a:lnTo>
                  <a:lnTo>
                    <a:pt x="1002" y="3897"/>
                  </a:lnTo>
                  <a:lnTo>
                    <a:pt x="997" y="3915"/>
                  </a:lnTo>
                  <a:lnTo>
                    <a:pt x="992" y="3933"/>
                  </a:lnTo>
                  <a:lnTo>
                    <a:pt x="987" y="3954"/>
                  </a:lnTo>
                  <a:lnTo>
                    <a:pt x="981" y="3977"/>
                  </a:lnTo>
                  <a:lnTo>
                    <a:pt x="976" y="4000"/>
                  </a:lnTo>
                  <a:lnTo>
                    <a:pt x="971" y="4025"/>
                  </a:lnTo>
                  <a:lnTo>
                    <a:pt x="966" y="4051"/>
                  </a:lnTo>
                  <a:lnTo>
                    <a:pt x="962" y="4079"/>
                  </a:lnTo>
                  <a:lnTo>
                    <a:pt x="957" y="4107"/>
                  </a:lnTo>
                  <a:lnTo>
                    <a:pt x="953" y="4137"/>
                  </a:lnTo>
                  <a:lnTo>
                    <a:pt x="949" y="4168"/>
                  </a:lnTo>
                  <a:lnTo>
                    <a:pt x="945" y="4201"/>
                  </a:lnTo>
                  <a:lnTo>
                    <a:pt x="942" y="4235"/>
                  </a:lnTo>
                  <a:lnTo>
                    <a:pt x="940" y="4270"/>
                  </a:lnTo>
                  <a:lnTo>
                    <a:pt x="938" y="4306"/>
                  </a:lnTo>
                  <a:lnTo>
                    <a:pt x="937" y="4344"/>
                  </a:lnTo>
                  <a:lnTo>
                    <a:pt x="936" y="4382"/>
                  </a:lnTo>
                  <a:lnTo>
                    <a:pt x="936" y="4423"/>
                  </a:lnTo>
                  <a:lnTo>
                    <a:pt x="937" y="4464"/>
                  </a:lnTo>
                  <a:lnTo>
                    <a:pt x="938" y="4506"/>
                  </a:lnTo>
                  <a:lnTo>
                    <a:pt x="941" y="4549"/>
                  </a:lnTo>
                  <a:lnTo>
                    <a:pt x="943" y="4575"/>
                  </a:lnTo>
                  <a:lnTo>
                    <a:pt x="943" y="4599"/>
                  </a:lnTo>
                  <a:lnTo>
                    <a:pt x="943" y="4621"/>
                  </a:lnTo>
                  <a:lnTo>
                    <a:pt x="940" y="4643"/>
                  </a:lnTo>
                  <a:lnTo>
                    <a:pt x="937" y="4664"/>
                  </a:lnTo>
                  <a:lnTo>
                    <a:pt x="933" y="4682"/>
                  </a:lnTo>
                  <a:lnTo>
                    <a:pt x="927" y="4700"/>
                  </a:lnTo>
                  <a:lnTo>
                    <a:pt x="921" y="4716"/>
                  </a:lnTo>
                  <a:lnTo>
                    <a:pt x="912" y="4732"/>
                  </a:lnTo>
                  <a:lnTo>
                    <a:pt x="904" y="4746"/>
                  </a:lnTo>
                  <a:lnTo>
                    <a:pt x="896" y="4758"/>
                  </a:lnTo>
                  <a:lnTo>
                    <a:pt x="885" y="4771"/>
                  </a:lnTo>
                  <a:lnTo>
                    <a:pt x="866" y="4792"/>
                  </a:lnTo>
                  <a:lnTo>
                    <a:pt x="844" y="4810"/>
                  </a:lnTo>
                  <a:lnTo>
                    <a:pt x="821" y="4824"/>
                  </a:lnTo>
                  <a:lnTo>
                    <a:pt x="801" y="4836"/>
                  </a:lnTo>
                  <a:lnTo>
                    <a:pt x="780" y="4845"/>
                  </a:lnTo>
                  <a:lnTo>
                    <a:pt x="762" y="4851"/>
                  </a:lnTo>
                  <a:lnTo>
                    <a:pt x="746" y="4856"/>
                  </a:lnTo>
                  <a:lnTo>
                    <a:pt x="740" y="4857"/>
                  </a:lnTo>
                  <a:lnTo>
                    <a:pt x="734" y="4858"/>
                  </a:lnTo>
                  <a:lnTo>
                    <a:pt x="730" y="4859"/>
                  </a:lnTo>
                  <a:lnTo>
                    <a:pt x="725" y="4860"/>
                  </a:lnTo>
                  <a:lnTo>
                    <a:pt x="723" y="4860"/>
                  </a:lnTo>
                  <a:lnTo>
                    <a:pt x="723" y="4860"/>
                  </a:lnTo>
                  <a:lnTo>
                    <a:pt x="723" y="4861"/>
                  </a:lnTo>
                  <a:lnTo>
                    <a:pt x="724" y="4865"/>
                  </a:lnTo>
                  <a:lnTo>
                    <a:pt x="726" y="4869"/>
                  </a:lnTo>
                  <a:lnTo>
                    <a:pt x="728" y="4874"/>
                  </a:lnTo>
                  <a:lnTo>
                    <a:pt x="733" y="4881"/>
                  </a:lnTo>
                  <a:lnTo>
                    <a:pt x="737" y="4889"/>
                  </a:lnTo>
                  <a:lnTo>
                    <a:pt x="741" y="4899"/>
                  </a:lnTo>
                  <a:lnTo>
                    <a:pt x="747" y="4910"/>
                  </a:lnTo>
                  <a:lnTo>
                    <a:pt x="760" y="4933"/>
                  </a:lnTo>
                  <a:lnTo>
                    <a:pt x="777" y="4959"/>
                  </a:lnTo>
                  <a:lnTo>
                    <a:pt x="798" y="4987"/>
                  </a:lnTo>
                  <a:lnTo>
                    <a:pt x="820" y="5017"/>
                  </a:lnTo>
                  <a:lnTo>
                    <a:pt x="847" y="5046"/>
                  </a:lnTo>
                  <a:lnTo>
                    <a:pt x="877" y="5074"/>
                  </a:lnTo>
                  <a:lnTo>
                    <a:pt x="910" y="5100"/>
                  </a:lnTo>
                  <a:lnTo>
                    <a:pt x="946" y="5124"/>
                  </a:lnTo>
                  <a:lnTo>
                    <a:pt x="966" y="5134"/>
                  </a:lnTo>
                  <a:lnTo>
                    <a:pt x="987" y="5144"/>
                  </a:lnTo>
                  <a:lnTo>
                    <a:pt x="1008" y="5152"/>
                  </a:lnTo>
                  <a:lnTo>
                    <a:pt x="1030" y="5159"/>
                  </a:lnTo>
                  <a:lnTo>
                    <a:pt x="1054" y="5164"/>
                  </a:lnTo>
                  <a:lnTo>
                    <a:pt x="1077" y="5168"/>
                  </a:lnTo>
                  <a:lnTo>
                    <a:pt x="1102" y="5171"/>
                  </a:lnTo>
                  <a:lnTo>
                    <a:pt x="1128" y="5173"/>
                  </a:lnTo>
                  <a:lnTo>
                    <a:pt x="1190" y="5173"/>
                  </a:lnTo>
                  <a:lnTo>
                    <a:pt x="1219" y="5168"/>
                  </a:lnTo>
                  <a:lnTo>
                    <a:pt x="1247" y="5163"/>
                  </a:lnTo>
                  <a:lnTo>
                    <a:pt x="1275" y="5155"/>
                  </a:lnTo>
                  <a:lnTo>
                    <a:pt x="1301" y="5146"/>
                  </a:lnTo>
                  <a:lnTo>
                    <a:pt x="1328" y="5133"/>
                  </a:lnTo>
                  <a:lnTo>
                    <a:pt x="1355" y="5120"/>
                  </a:lnTo>
                  <a:lnTo>
                    <a:pt x="1382" y="5104"/>
                  </a:lnTo>
                  <a:lnTo>
                    <a:pt x="1409" y="5085"/>
                  </a:lnTo>
                  <a:lnTo>
                    <a:pt x="1436" y="5064"/>
                  </a:lnTo>
                  <a:lnTo>
                    <a:pt x="1464" y="5041"/>
                  </a:lnTo>
                  <a:lnTo>
                    <a:pt x="1492" y="5015"/>
                  </a:lnTo>
                  <a:lnTo>
                    <a:pt x="1521" y="4986"/>
                  </a:lnTo>
                  <a:lnTo>
                    <a:pt x="1551" y="4955"/>
                  </a:lnTo>
                  <a:lnTo>
                    <a:pt x="1583" y="4921"/>
                  </a:lnTo>
                  <a:lnTo>
                    <a:pt x="1616" y="4885"/>
                  </a:lnTo>
                  <a:lnTo>
                    <a:pt x="1650" y="4845"/>
                  </a:lnTo>
                  <a:lnTo>
                    <a:pt x="1686" y="4803"/>
                  </a:lnTo>
                  <a:lnTo>
                    <a:pt x="1724" y="4757"/>
                  </a:lnTo>
                  <a:lnTo>
                    <a:pt x="1763" y="4709"/>
                  </a:lnTo>
                  <a:lnTo>
                    <a:pt x="1805" y="4657"/>
                  </a:lnTo>
                  <a:lnTo>
                    <a:pt x="1850" y="4603"/>
                  </a:lnTo>
                  <a:lnTo>
                    <a:pt x="1896" y="4544"/>
                  </a:lnTo>
                  <a:lnTo>
                    <a:pt x="1945" y="4483"/>
                  </a:lnTo>
                  <a:lnTo>
                    <a:pt x="1997" y="4419"/>
                  </a:lnTo>
                  <a:lnTo>
                    <a:pt x="2052" y="4351"/>
                  </a:lnTo>
                  <a:lnTo>
                    <a:pt x="2110" y="4278"/>
                  </a:lnTo>
                  <a:lnTo>
                    <a:pt x="2171" y="4203"/>
                  </a:lnTo>
                  <a:lnTo>
                    <a:pt x="2236" y="4124"/>
                  </a:lnTo>
                  <a:lnTo>
                    <a:pt x="2304" y="4042"/>
                  </a:lnTo>
                  <a:lnTo>
                    <a:pt x="2375" y="3955"/>
                  </a:lnTo>
                  <a:lnTo>
                    <a:pt x="2451" y="3864"/>
                  </a:lnTo>
                  <a:lnTo>
                    <a:pt x="2491" y="3818"/>
                  </a:lnTo>
                  <a:lnTo>
                    <a:pt x="2531" y="3770"/>
                  </a:lnTo>
                  <a:lnTo>
                    <a:pt x="2565" y="3730"/>
                  </a:lnTo>
                  <a:lnTo>
                    <a:pt x="2601" y="3692"/>
                  </a:lnTo>
                  <a:lnTo>
                    <a:pt x="2638" y="3655"/>
                  </a:lnTo>
                  <a:lnTo>
                    <a:pt x="2676" y="3619"/>
                  </a:lnTo>
                  <a:lnTo>
                    <a:pt x="2717" y="3583"/>
                  </a:lnTo>
                  <a:lnTo>
                    <a:pt x="2757" y="3548"/>
                  </a:lnTo>
                  <a:lnTo>
                    <a:pt x="2799" y="3514"/>
                  </a:lnTo>
                  <a:lnTo>
                    <a:pt x="2843" y="3481"/>
                  </a:lnTo>
                  <a:lnTo>
                    <a:pt x="2931" y="3417"/>
                  </a:lnTo>
                  <a:lnTo>
                    <a:pt x="3024" y="3357"/>
                  </a:lnTo>
                  <a:lnTo>
                    <a:pt x="3119" y="3299"/>
                  </a:lnTo>
                  <a:lnTo>
                    <a:pt x="3217" y="3244"/>
                  </a:lnTo>
                  <a:lnTo>
                    <a:pt x="3318" y="3193"/>
                  </a:lnTo>
                  <a:lnTo>
                    <a:pt x="3420" y="3144"/>
                  </a:lnTo>
                  <a:lnTo>
                    <a:pt x="3522" y="3098"/>
                  </a:lnTo>
                  <a:lnTo>
                    <a:pt x="3625" y="3055"/>
                  </a:lnTo>
                  <a:lnTo>
                    <a:pt x="3727" y="3015"/>
                  </a:lnTo>
                  <a:lnTo>
                    <a:pt x="3830" y="2976"/>
                  </a:lnTo>
                  <a:lnTo>
                    <a:pt x="3931" y="2941"/>
                  </a:lnTo>
                  <a:lnTo>
                    <a:pt x="4031" y="2908"/>
                  </a:lnTo>
                  <a:lnTo>
                    <a:pt x="4128" y="2879"/>
                  </a:lnTo>
                  <a:lnTo>
                    <a:pt x="4223" y="2851"/>
                  </a:lnTo>
                  <a:lnTo>
                    <a:pt x="4315" y="2825"/>
                  </a:lnTo>
                  <a:lnTo>
                    <a:pt x="4359" y="2814"/>
                  </a:lnTo>
                  <a:lnTo>
                    <a:pt x="4403" y="2802"/>
                  </a:lnTo>
                  <a:lnTo>
                    <a:pt x="4445" y="2792"/>
                  </a:lnTo>
                  <a:lnTo>
                    <a:pt x="4487" y="2782"/>
                  </a:lnTo>
                  <a:lnTo>
                    <a:pt x="4527" y="2771"/>
                  </a:lnTo>
                  <a:lnTo>
                    <a:pt x="4567" y="2762"/>
                  </a:lnTo>
                  <a:lnTo>
                    <a:pt x="4604" y="2754"/>
                  </a:lnTo>
                  <a:lnTo>
                    <a:pt x="4640" y="2746"/>
                  </a:lnTo>
                  <a:lnTo>
                    <a:pt x="4675" y="2739"/>
                  </a:lnTo>
                  <a:lnTo>
                    <a:pt x="4709" y="2731"/>
                  </a:lnTo>
                  <a:lnTo>
                    <a:pt x="4741" y="2724"/>
                  </a:lnTo>
                  <a:lnTo>
                    <a:pt x="4771" y="2719"/>
                  </a:lnTo>
                  <a:lnTo>
                    <a:pt x="4800" y="2713"/>
                  </a:lnTo>
                  <a:lnTo>
                    <a:pt x="4827" y="2708"/>
                  </a:lnTo>
                  <a:lnTo>
                    <a:pt x="4853" y="2702"/>
                  </a:lnTo>
                  <a:lnTo>
                    <a:pt x="4875" y="2698"/>
                  </a:lnTo>
                  <a:lnTo>
                    <a:pt x="4897" y="2695"/>
                  </a:lnTo>
                  <a:lnTo>
                    <a:pt x="4917" y="2691"/>
                  </a:lnTo>
                  <a:lnTo>
                    <a:pt x="4934" y="2688"/>
                  </a:lnTo>
                  <a:lnTo>
                    <a:pt x="4949" y="2686"/>
                  </a:lnTo>
                  <a:lnTo>
                    <a:pt x="4962" y="2684"/>
                  </a:lnTo>
                  <a:lnTo>
                    <a:pt x="4973" y="2682"/>
                  </a:lnTo>
                  <a:lnTo>
                    <a:pt x="4982" y="2681"/>
                  </a:lnTo>
                  <a:lnTo>
                    <a:pt x="4988" y="2680"/>
                  </a:lnTo>
                  <a:lnTo>
                    <a:pt x="4992" y="2679"/>
                  </a:lnTo>
                  <a:lnTo>
                    <a:pt x="4993" y="2679"/>
                  </a:lnTo>
                  <a:lnTo>
                    <a:pt x="4991" y="2681"/>
                  </a:lnTo>
                  <a:lnTo>
                    <a:pt x="4986" y="2686"/>
                  </a:lnTo>
                  <a:lnTo>
                    <a:pt x="4978" y="2695"/>
                  </a:lnTo>
                  <a:lnTo>
                    <a:pt x="4967" y="2708"/>
                  </a:lnTo>
                  <a:lnTo>
                    <a:pt x="4953" y="2723"/>
                  </a:lnTo>
                  <a:lnTo>
                    <a:pt x="4936" y="2742"/>
                  </a:lnTo>
                  <a:lnTo>
                    <a:pt x="4918" y="2762"/>
                  </a:lnTo>
                  <a:lnTo>
                    <a:pt x="4897" y="2785"/>
                  </a:lnTo>
                  <a:lnTo>
                    <a:pt x="4873" y="2811"/>
                  </a:lnTo>
                  <a:lnTo>
                    <a:pt x="4848" y="2838"/>
                  </a:lnTo>
                  <a:lnTo>
                    <a:pt x="4822" y="2868"/>
                  </a:lnTo>
                  <a:lnTo>
                    <a:pt x="4794" y="2899"/>
                  </a:lnTo>
                  <a:lnTo>
                    <a:pt x="4765" y="2932"/>
                  </a:lnTo>
                  <a:lnTo>
                    <a:pt x="4734" y="2966"/>
                  </a:lnTo>
                  <a:lnTo>
                    <a:pt x="4702" y="3001"/>
                  </a:lnTo>
                  <a:lnTo>
                    <a:pt x="4670" y="3037"/>
                  </a:lnTo>
                  <a:lnTo>
                    <a:pt x="4603" y="3111"/>
                  </a:lnTo>
                  <a:lnTo>
                    <a:pt x="4535" y="3188"/>
                  </a:lnTo>
                  <a:lnTo>
                    <a:pt x="4468" y="3263"/>
                  </a:lnTo>
                  <a:lnTo>
                    <a:pt x="4401" y="3337"/>
                  </a:lnTo>
                  <a:lnTo>
                    <a:pt x="4369" y="3372"/>
                  </a:lnTo>
                  <a:lnTo>
                    <a:pt x="4339" y="3407"/>
                  </a:lnTo>
                  <a:lnTo>
                    <a:pt x="4309" y="3440"/>
                  </a:lnTo>
                  <a:lnTo>
                    <a:pt x="4280" y="3473"/>
                  </a:lnTo>
                  <a:lnTo>
                    <a:pt x="4253" y="3503"/>
                  </a:lnTo>
                  <a:lnTo>
                    <a:pt x="4227" y="3532"/>
                  </a:lnTo>
                  <a:lnTo>
                    <a:pt x="4204" y="3558"/>
                  </a:lnTo>
                  <a:lnTo>
                    <a:pt x="4183" y="3583"/>
                  </a:lnTo>
                  <a:lnTo>
                    <a:pt x="4164" y="3607"/>
                  </a:lnTo>
                  <a:lnTo>
                    <a:pt x="4143" y="3634"/>
                  </a:lnTo>
                  <a:lnTo>
                    <a:pt x="4121" y="3661"/>
                  </a:lnTo>
                  <a:lnTo>
                    <a:pt x="4097" y="3691"/>
                  </a:lnTo>
                  <a:lnTo>
                    <a:pt x="4071" y="3723"/>
                  </a:lnTo>
                  <a:lnTo>
                    <a:pt x="4044" y="3756"/>
                  </a:lnTo>
                  <a:lnTo>
                    <a:pt x="4016" y="3791"/>
                  </a:lnTo>
                  <a:lnTo>
                    <a:pt x="3988" y="3828"/>
                  </a:lnTo>
                  <a:lnTo>
                    <a:pt x="3958" y="3865"/>
                  </a:lnTo>
                  <a:lnTo>
                    <a:pt x="3927" y="3905"/>
                  </a:lnTo>
                  <a:lnTo>
                    <a:pt x="3897" y="3945"/>
                  </a:lnTo>
                  <a:lnTo>
                    <a:pt x="3866" y="3987"/>
                  </a:lnTo>
                  <a:lnTo>
                    <a:pt x="3834" y="4029"/>
                  </a:lnTo>
                  <a:lnTo>
                    <a:pt x="3803" y="4073"/>
                  </a:lnTo>
                  <a:lnTo>
                    <a:pt x="3742" y="4163"/>
                  </a:lnTo>
                  <a:lnTo>
                    <a:pt x="3684" y="4257"/>
                  </a:lnTo>
                  <a:lnTo>
                    <a:pt x="3656" y="4305"/>
                  </a:lnTo>
                  <a:lnTo>
                    <a:pt x="3629" y="4354"/>
                  </a:lnTo>
                  <a:lnTo>
                    <a:pt x="3605" y="4402"/>
                  </a:lnTo>
                  <a:lnTo>
                    <a:pt x="3581" y="4451"/>
                  </a:lnTo>
                  <a:lnTo>
                    <a:pt x="3558" y="4502"/>
                  </a:lnTo>
                  <a:lnTo>
                    <a:pt x="3538" y="4551"/>
                  </a:lnTo>
                  <a:lnTo>
                    <a:pt x="3520" y="4602"/>
                  </a:lnTo>
                  <a:lnTo>
                    <a:pt x="3504" y="4652"/>
                  </a:lnTo>
                  <a:lnTo>
                    <a:pt x="3491" y="4703"/>
                  </a:lnTo>
                  <a:lnTo>
                    <a:pt x="3480" y="4753"/>
                  </a:lnTo>
                  <a:lnTo>
                    <a:pt x="3471" y="4804"/>
                  </a:lnTo>
                  <a:lnTo>
                    <a:pt x="3466" y="4854"/>
                  </a:lnTo>
                  <a:lnTo>
                    <a:pt x="3464" y="4905"/>
                  </a:lnTo>
                  <a:lnTo>
                    <a:pt x="3465" y="4954"/>
                  </a:lnTo>
                  <a:lnTo>
                    <a:pt x="3469" y="4984"/>
                  </a:lnTo>
                  <a:lnTo>
                    <a:pt x="3474" y="5014"/>
                  </a:lnTo>
                  <a:lnTo>
                    <a:pt x="3482" y="5045"/>
                  </a:lnTo>
                  <a:lnTo>
                    <a:pt x="3491" y="5076"/>
                  </a:lnTo>
                  <a:lnTo>
                    <a:pt x="3501" y="5107"/>
                  </a:lnTo>
                  <a:lnTo>
                    <a:pt x="3513" y="5139"/>
                  </a:lnTo>
                  <a:lnTo>
                    <a:pt x="3526" y="5170"/>
                  </a:lnTo>
                  <a:lnTo>
                    <a:pt x="3541" y="5202"/>
                  </a:lnTo>
                  <a:lnTo>
                    <a:pt x="3557" y="5234"/>
                  </a:lnTo>
                  <a:lnTo>
                    <a:pt x="3574" y="5267"/>
                  </a:lnTo>
                  <a:lnTo>
                    <a:pt x="3591" y="5300"/>
                  </a:lnTo>
                  <a:lnTo>
                    <a:pt x="3611" y="5333"/>
                  </a:lnTo>
                  <a:lnTo>
                    <a:pt x="3651" y="5399"/>
                  </a:lnTo>
                  <a:lnTo>
                    <a:pt x="3695" y="5465"/>
                  </a:lnTo>
                  <a:lnTo>
                    <a:pt x="3742" y="5530"/>
                  </a:lnTo>
                  <a:lnTo>
                    <a:pt x="3790" y="5595"/>
                  </a:lnTo>
                  <a:lnTo>
                    <a:pt x="3840" y="5659"/>
                  </a:lnTo>
                  <a:lnTo>
                    <a:pt x="3890" y="5722"/>
                  </a:lnTo>
                  <a:lnTo>
                    <a:pt x="3941" y="5782"/>
                  </a:lnTo>
                  <a:lnTo>
                    <a:pt x="3992" y="5841"/>
                  </a:lnTo>
                  <a:lnTo>
                    <a:pt x="4041" y="5898"/>
                  </a:lnTo>
                  <a:lnTo>
                    <a:pt x="4089" y="5951"/>
                  </a:lnTo>
                  <a:lnTo>
                    <a:pt x="4117" y="5986"/>
                  </a:lnTo>
                  <a:lnTo>
                    <a:pt x="4141" y="6020"/>
                  </a:lnTo>
                  <a:lnTo>
                    <a:pt x="4164" y="6052"/>
                  </a:lnTo>
                  <a:lnTo>
                    <a:pt x="4184" y="6084"/>
                  </a:lnTo>
                  <a:lnTo>
                    <a:pt x="4201" y="6114"/>
                  </a:lnTo>
                  <a:lnTo>
                    <a:pt x="4217" y="6142"/>
                  </a:lnTo>
                  <a:lnTo>
                    <a:pt x="4230" y="6169"/>
                  </a:lnTo>
                  <a:lnTo>
                    <a:pt x="4240" y="6193"/>
                  </a:lnTo>
                  <a:lnTo>
                    <a:pt x="4250" y="6215"/>
                  </a:lnTo>
                  <a:lnTo>
                    <a:pt x="4258" y="6236"/>
                  </a:lnTo>
                  <a:lnTo>
                    <a:pt x="4264" y="6253"/>
                  </a:lnTo>
                  <a:lnTo>
                    <a:pt x="4268" y="6267"/>
                  </a:lnTo>
                  <a:lnTo>
                    <a:pt x="4272" y="6279"/>
                  </a:lnTo>
                  <a:lnTo>
                    <a:pt x="4275" y="6287"/>
                  </a:lnTo>
                  <a:lnTo>
                    <a:pt x="4276" y="6293"/>
                  </a:lnTo>
                  <a:lnTo>
                    <a:pt x="4276" y="6294"/>
                  </a:lnTo>
                  <a:lnTo>
                    <a:pt x="3902" y="6856"/>
                  </a:lnTo>
                  <a:lnTo>
                    <a:pt x="3902" y="6856"/>
                  </a:lnTo>
                  <a:lnTo>
                    <a:pt x="3904" y="6858"/>
                  </a:lnTo>
                  <a:lnTo>
                    <a:pt x="3906" y="6861"/>
                  </a:lnTo>
                  <a:lnTo>
                    <a:pt x="3909" y="6865"/>
                  </a:lnTo>
                  <a:lnTo>
                    <a:pt x="3914" y="6870"/>
                  </a:lnTo>
                  <a:lnTo>
                    <a:pt x="3919" y="6877"/>
                  </a:lnTo>
                  <a:lnTo>
                    <a:pt x="3926" y="6884"/>
                  </a:lnTo>
                  <a:lnTo>
                    <a:pt x="3932" y="6893"/>
                  </a:lnTo>
                  <a:lnTo>
                    <a:pt x="3948" y="6912"/>
                  </a:lnTo>
                  <a:lnTo>
                    <a:pt x="3968" y="6936"/>
                  </a:lnTo>
                  <a:lnTo>
                    <a:pt x="3992" y="6963"/>
                  </a:lnTo>
                  <a:lnTo>
                    <a:pt x="4017" y="6993"/>
                  </a:lnTo>
                  <a:lnTo>
                    <a:pt x="4045" y="7025"/>
                  </a:lnTo>
                  <a:lnTo>
                    <a:pt x="4077" y="7059"/>
                  </a:lnTo>
                  <a:lnTo>
                    <a:pt x="4110" y="7095"/>
                  </a:lnTo>
                  <a:lnTo>
                    <a:pt x="4147" y="7133"/>
                  </a:lnTo>
                  <a:lnTo>
                    <a:pt x="4185" y="7173"/>
                  </a:lnTo>
                  <a:lnTo>
                    <a:pt x="4225" y="7213"/>
                  </a:lnTo>
                  <a:lnTo>
                    <a:pt x="4267" y="7254"/>
                  </a:lnTo>
                  <a:lnTo>
                    <a:pt x="4311" y="7295"/>
                  </a:lnTo>
                  <a:lnTo>
                    <a:pt x="4356" y="7338"/>
                  </a:lnTo>
                  <a:lnTo>
                    <a:pt x="4403" y="7379"/>
                  </a:lnTo>
                  <a:lnTo>
                    <a:pt x="4451" y="7419"/>
                  </a:lnTo>
                  <a:lnTo>
                    <a:pt x="4500" y="7459"/>
                  </a:lnTo>
                  <a:lnTo>
                    <a:pt x="4550" y="7498"/>
                  </a:lnTo>
                  <a:lnTo>
                    <a:pt x="4601" y="7535"/>
                  </a:lnTo>
                  <a:lnTo>
                    <a:pt x="4652" y="7571"/>
                  </a:lnTo>
                  <a:lnTo>
                    <a:pt x="4704" y="7604"/>
                  </a:lnTo>
                  <a:lnTo>
                    <a:pt x="4756" y="7635"/>
                  </a:lnTo>
                  <a:lnTo>
                    <a:pt x="4808" y="7664"/>
                  </a:lnTo>
                  <a:lnTo>
                    <a:pt x="4861" y="7690"/>
                  </a:lnTo>
                  <a:lnTo>
                    <a:pt x="4912" y="7712"/>
                  </a:lnTo>
                  <a:lnTo>
                    <a:pt x="4965" y="7730"/>
                  </a:lnTo>
                  <a:lnTo>
                    <a:pt x="4991" y="7737"/>
                  </a:lnTo>
                  <a:lnTo>
                    <a:pt x="5017" y="7744"/>
                  </a:lnTo>
                  <a:lnTo>
                    <a:pt x="5042" y="7750"/>
                  </a:lnTo>
                  <a:lnTo>
                    <a:pt x="5067" y="7754"/>
                  </a:lnTo>
                  <a:lnTo>
                    <a:pt x="5092" y="7757"/>
                  </a:lnTo>
                  <a:lnTo>
                    <a:pt x="5117" y="7759"/>
                  </a:lnTo>
                  <a:lnTo>
                    <a:pt x="5163" y="7758"/>
                  </a:lnTo>
                  <a:lnTo>
                    <a:pt x="5210" y="7755"/>
                  </a:lnTo>
                  <a:lnTo>
                    <a:pt x="5256" y="7750"/>
                  </a:lnTo>
                  <a:lnTo>
                    <a:pt x="5302" y="7742"/>
                  </a:lnTo>
                  <a:lnTo>
                    <a:pt x="5347" y="7733"/>
                  </a:lnTo>
                  <a:lnTo>
                    <a:pt x="5393" y="7723"/>
                  </a:lnTo>
                  <a:lnTo>
                    <a:pt x="5437" y="7711"/>
                  </a:lnTo>
                  <a:lnTo>
                    <a:pt x="5482" y="7696"/>
                  </a:lnTo>
                  <a:lnTo>
                    <a:pt x="5527" y="7681"/>
                  </a:lnTo>
                  <a:lnTo>
                    <a:pt x="5571" y="7664"/>
                  </a:lnTo>
                  <a:lnTo>
                    <a:pt x="5616" y="7646"/>
                  </a:lnTo>
                  <a:lnTo>
                    <a:pt x="5660" y="7626"/>
                  </a:lnTo>
                  <a:lnTo>
                    <a:pt x="5704" y="7605"/>
                  </a:lnTo>
                  <a:lnTo>
                    <a:pt x="5749" y="7584"/>
                  </a:lnTo>
                  <a:lnTo>
                    <a:pt x="5838" y="7538"/>
                  </a:lnTo>
                  <a:lnTo>
                    <a:pt x="5927" y="7487"/>
                  </a:lnTo>
                  <a:lnTo>
                    <a:pt x="6017" y="7435"/>
                  </a:lnTo>
                  <a:lnTo>
                    <a:pt x="6108" y="7381"/>
                  </a:lnTo>
                  <a:lnTo>
                    <a:pt x="6200" y="7325"/>
                  </a:lnTo>
                  <a:lnTo>
                    <a:pt x="6293" y="7269"/>
                  </a:lnTo>
                  <a:lnTo>
                    <a:pt x="6388" y="7213"/>
                  </a:lnTo>
                  <a:lnTo>
                    <a:pt x="6484" y="7158"/>
                  </a:lnTo>
                  <a:lnTo>
                    <a:pt x="6582" y="7105"/>
                  </a:lnTo>
                  <a:lnTo>
                    <a:pt x="6618" y="7087"/>
                  </a:lnTo>
                  <a:lnTo>
                    <a:pt x="6653" y="7072"/>
                  </a:lnTo>
                  <a:lnTo>
                    <a:pt x="6690" y="7059"/>
                  </a:lnTo>
                  <a:lnTo>
                    <a:pt x="6727" y="7045"/>
                  </a:lnTo>
                  <a:lnTo>
                    <a:pt x="6764" y="7034"/>
                  </a:lnTo>
                  <a:lnTo>
                    <a:pt x="6803" y="7025"/>
                  </a:lnTo>
                  <a:lnTo>
                    <a:pt x="6840" y="7015"/>
                  </a:lnTo>
                  <a:lnTo>
                    <a:pt x="6878" y="7007"/>
                  </a:lnTo>
                  <a:lnTo>
                    <a:pt x="6916" y="7001"/>
                  </a:lnTo>
                  <a:lnTo>
                    <a:pt x="6954" y="6995"/>
                  </a:lnTo>
                  <a:lnTo>
                    <a:pt x="7029" y="6986"/>
                  </a:lnTo>
                  <a:lnTo>
                    <a:pt x="7103" y="6981"/>
                  </a:lnTo>
                  <a:lnTo>
                    <a:pt x="7174" y="6980"/>
                  </a:lnTo>
                  <a:lnTo>
                    <a:pt x="7237" y="6981"/>
                  </a:lnTo>
                  <a:lnTo>
                    <a:pt x="7298" y="6984"/>
                  </a:lnTo>
                  <a:lnTo>
                    <a:pt x="7356" y="6988"/>
                  </a:lnTo>
                  <a:lnTo>
                    <a:pt x="7411" y="6995"/>
                  </a:lnTo>
                  <a:lnTo>
                    <a:pt x="7463" y="7002"/>
                  </a:lnTo>
                  <a:lnTo>
                    <a:pt x="7512" y="7009"/>
                  </a:lnTo>
                  <a:lnTo>
                    <a:pt x="7557" y="7018"/>
                  </a:lnTo>
                  <a:lnTo>
                    <a:pt x="7599" y="7027"/>
                  </a:lnTo>
                  <a:lnTo>
                    <a:pt x="7618" y="7031"/>
                  </a:lnTo>
                  <a:lnTo>
                    <a:pt x="7636" y="7035"/>
                  </a:lnTo>
                  <a:lnTo>
                    <a:pt x="7653" y="7040"/>
                  </a:lnTo>
                  <a:lnTo>
                    <a:pt x="7669" y="7044"/>
                  </a:lnTo>
                  <a:lnTo>
                    <a:pt x="7684" y="7048"/>
                  </a:lnTo>
                  <a:lnTo>
                    <a:pt x="7698" y="7051"/>
                  </a:lnTo>
                  <a:lnTo>
                    <a:pt x="7710" y="7055"/>
                  </a:lnTo>
                  <a:lnTo>
                    <a:pt x="7721" y="7059"/>
                  </a:lnTo>
                  <a:lnTo>
                    <a:pt x="7732" y="7062"/>
                  </a:lnTo>
                  <a:lnTo>
                    <a:pt x="7741" y="7065"/>
                  </a:lnTo>
                  <a:lnTo>
                    <a:pt x="7748" y="7067"/>
                  </a:lnTo>
                  <a:lnTo>
                    <a:pt x="7754" y="7069"/>
                  </a:lnTo>
                  <a:lnTo>
                    <a:pt x="7760" y="7071"/>
                  </a:lnTo>
                  <a:lnTo>
                    <a:pt x="7763" y="7072"/>
                  </a:lnTo>
                  <a:lnTo>
                    <a:pt x="7766" y="7073"/>
                  </a:lnTo>
                  <a:lnTo>
                    <a:pt x="7766" y="7073"/>
                  </a:lnTo>
                  <a:lnTo>
                    <a:pt x="7766" y="7073"/>
                  </a:lnTo>
                  <a:lnTo>
                    <a:pt x="7767" y="7071"/>
                  </a:lnTo>
                  <a:lnTo>
                    <a:pt x="7768" y="7069"/>
                  </a:lnTo>
                  <a:lnTo>
                    <a:pt x="7769" y="7065"/>
                  </a:lnTo>
                  <a:lnTo>
                    <a:pt x="7772" y="7054"/>
                  </a:lnTo>
                  <a:lnTo>
                    <a:pt x="7775" y="7040"/>
                  </a:lnTo>
                  <a:lnTo>
                    <a:pt x="7780" y="7021"/>
                  </a:lnTo>
                  <a:lnTo>
                    <a:pt x="7786" y="7000"/>
                  </a:lnTo>
                  <a:lnTo>
                    <a:pt x="7794" y="6974"/>
                  </a:lnTo>
                  <a:lnTo>
                    <a:pt x="7801" y="6945"/>
                  </a:lnTo>
                  <a:lnTo>
                    <a:pt x="7809" y="6913"/>
                  </a:lnTo>
                  <a:lnTo>
                    <a:pt x="7817" y="6879"/>
                  </a:lnTo>
                  <a:lnTo>
                    <a:pt x="7827" y="6841"/>
                  </a:lnTo>
                  <a:lnTo>
                    <a:pt x="7837" y="6800"/>
                  </a:lnTo>
                  <a:lnTo>
                    <a:pt x="7847" y="6758"/>
                  </a:lnTo>
                  <a:lnTo>
                    <a:pt x="7858" y="6711"/>
                  </a:lnTo>
                  <a:lnTo>
                    <a:pt x="7868" y="6664"/>
                  </a:lnTo>
                  <a:lnTo>
                    <a:pt x="7879" y="6614"/>
                  </a:lnTo>
                  <a:lnTo>
                    <a:pt x="7890" y="6562"/>
                  </a:lnTo>
                  <a:lnTo>
                    <a:pt x="7901" y="6507"/>
                  </a:lnTo>
                  <a:lnTo>
                    <a:pt x="7912" y="6452"/>
                  </a:lnTo>
                  <a:lnTo>
                    <a:pt x="7923" y="6395"/>
                  </a:lnTo>
                  <a:lnTo>
                    <a:pt x="7933" y="6336"/>
                  </a:lnTo>
                  <a:lnTo>
                    <a:pt x="7943" y="6276"/>
                  </a:lnTo>
                  <a:lnTo>
                    <a:pt x="7954" y="6215"/>
                  </a:lnTo>
                  <a:lnTo>
                    <a:pt x="7963" y="6153"/>
                  </a:lnTo>
                  <a:lnTo>
                    <a:pt x="7981" y="6026"/>
                  </a:lnTo>
                  <a:lnTo>
                    <a:pt x="7996" y="5899"/>
                  </a:lnTo>
                  <a:lnTo>
                    <a:pt x="8007" y="5769"/>
                  </a:lnTo>
                  <a:lnTo>
                    <a:pt x="8012" y="5704"/>
                  </a:lnTo>
                  <a:lnTo>
                    <a:pt x="8016" y="5640"/>
                  </a:lnTo>
                  <a:lnTo>
                    <a:pt x="8017" y="5597"/>
                  </a:lnTo>
                  <a:lnTo>
                    <a:pt x="8017" y="5555"/>
                  </a:lnTo>
                  <a:lnTo>
                    <a:pt x="8017" y="5513"/>
                  </a:lnTo>
                  <a:lnTo>
                    <a:pt x="8016" y="5473"/>
                  </a:lnTo>
                  <a:lnTo>
                    <a:pt x="8012" y="5397"/>
                  </a:lnTo>
                  <a:lnTo>
                    <a:pt x="8004" y="5323"/>
                  </a:lnTo>
                  <a:lnTo>
                    <a:pt x="7996" y="5253"/>
                  </a:lnTo>
                  <a:lnTo>
                    <a:pt x="7986" y="5186"/>
                  </a:lnTo>
                  <a:lnTo>
                    <a:pt x="7972" y="5121"/>
                  </a:lnTo>
                  <a:lnTo>
                    <a:pt x="7959" y="5058"/>
                  </a:lnTo>
                  <a:lnTo>
                    <a:pt x="7943" y="4997"/>
                  </a:lnTo>
                  <a:lnTo>
                    <a:pt x="7927" y="4938"/>
                  </a:lnTo>
                  <a:lnTo>
                    <a:pt x="7892" y="4820"/>
                  </a:lnTo>
                  <a:lnTo>
                    <a:pt x="7855" y="4704"/>
                  </a:lnTo>
                  <a:lnTo>
                    <a:pt x="7835" y="4644"/>
                  </a:lnTo>
                  <a:lnTo>
                    <a:pt x="7817" y="4584"/>
                  </a:lnTo>
                  <a:lnTo>
                    <a:pt x="7799" y="4523"/>
                  </a:lnTo>
                  <a:lnTo>
                    <a:pt x="7781" y="4460"/>
                  </a:lnTo>
                  <a:lnTo>
                    <a:pt x="7765" y="4395"/>
                  </a:lnTo>
                  <a:lnTo>
                    <a:pt x="7750" y="4327"/>
                  </a:lnTo>
                  <a:lnTo>
                    <a:pt x="7736" y="4256"/>
                  </a:lnTo>
                  <a:lnTo>
                    <a:pt x="7723" y="4183"/>
                  </a:lnTo>
                  <a:lnTo>
                    <a:pt x="7713" y="4104"/>
                  </a:lnTo>
                  <a:lnTo>
                    <a:pt x="7709" y="4064"/>
                  </a:lnTo>
                  <a:lnTo>
                    <a:pt x="7705" y="4023"/>
                  </a:lnTo>
                  <a:lnTo>
                    <a:pt x="7701" y="3981"/>
                  </a:lnTo>
                  <a:lnTo>
                    <a:pt x="7698" y="3936"/>
                  </a:lnTo>
                  <a:lnTo>
                    <a:pt x="7696" y="3892"/>
                  </a:lnTo>
                  <a:lnTo>
                    <a:pt x="7695" y="3846"/>
                  </a:lnTo>
                  <a:lnTo>
                    <a:pt x="7694" y="3798"/>
                  </a:lnTo>
                  <a:lnTo>
                    <a:pt x="7694" y="3750"/>
                  </a:lnTo>
                  <a:lnTo>
                    <a:pt x="7694" y="3700"/>
                  </a:lnTo>
                  <a:lnTo>
                    <a:pt x="7695" y="3648"/>
                  </a:lnTo>
                  <a:lnTo>
                    <a:pt x="7697" y="3596"/>
                  </a:lnTo>
                  <a:lnTo>
                    <a:pt x="7700" y="3541"/>
                  </a:lnTo>
                  <a:lnTo>
                    <a:pt x="7703" y="3484"/>
                  </a:lnTo>
                  <a:lnTo>
                    <a:pt x="7708" y="3427"/>
                  </a:lnTo>
                  <a:lnTo>
                    <a:pt x="7713" y="3367"/>
                  </a:lnTo>
                  <a:lnTo>
                    <a:pt x="7719" y="3306"/>
                  </a:lnTo>
                  <a:lnTo>
                    <a:pt x="7727" y="3243"/>
                  </a:lnTo>
                  <a:lnTo>
                    <a:pt x="7735" y="3178"/>
                  </a:lnTo>
                  <a:lnTo>
                    <a:pt x="7715" y="3213"/>
                  </a:lnTo>
                  <a:lnTo>
                    <a:pt x="7695" y="3250"/>
                  </a:lnTo>
                  <a:lnTo>
                    <a:pt x="7675" y="3289"/>
                  </a:lnTo>
                  <a:lnTo>
                    <a:pt x="7655" y="3328"/>
                  </a:lnTo>
                  <a:lnTo>
                    <a:pt x="7637" y="3368"/>
                  </a:lnTo>
                  <a:lnTo>
                    <a:pt x="7618" y="3410"/>
                  </a:lnTo>
                  <a:lnTo>
                    <a:pt x="7601" y="3453"/>
                  </a:lnTo>
                  <a:lnTo>
                    <a:pt x="7584" y="3499"/>
                  </a:lnTo>
                  <a:lnTo>
                    <a:pt x="7568" y="3545"/>
                  </a:lnTo>
                  <a:lnTo>
                    <a:pt x="7552" y="3592"/>
                  </a:lnTo>
                  <a:lnTo>
                    <a:pt x="7538" y="3643"/>
                  </a:lnTo>
                  <a:lnTo>
                    <a:pt x="7524" y="3694"/>
                  </a:lnTo>
                  <a:lnTo>
                    <a:pt x="7512" y="3747"/>
                  </a:lnTo>
                  <a:lnTo>
                    <a:pt x="7501" y="3803"/>
                  </a:lnTo>
                  <a:lnTo>
                    <a:pt x="7490" y="3859"/>
                  </a:lnTo>
                  <a:lnTo>
                    <a:pt x="7482" y="3918"/>
                  </a:lnTo>
                  <a:lnTo>
                    <a:pt x="7475" y="3979"/>
                  </a:lnTo>
                  <a:lnTo>
                    <a:pt x="7469" y="4042"/>
                  </a:lnTo>
                  <a:lnTo>
                    <a:pt x="7464" y="4107"/>
                  </a:lnTo>
                  <a:lnTo>
                    <a:pt x="7461" y="4174"/>
                  </a:lnTo>
                  <a:lnTo>
                    <a:pt x="7460" y="4243"/>
                  </a:lnTo>
                  <a:lnTo>
                    <a:pt x="7461" y="4316"/>
                  </a:lnTo>
                  <a:lnTo>
                    <a:pt x="7463" y="4390"/>
                  </a:lnTo>
                  <a:lnTo>
                    <a:pt x="7467" y="4466"/>
                  </a:lnTo>
                  <a:lnTo>
                    <a:pt x="7474" y="4545"/>
                  </a:lnTo>
                  <a:lnTo>
                    <a:pt x="7482" y="4627"/>
                  </a:lnTo>
                  <a:lnTo>
                    <a:pt x="7493" y="4711"/>
                  </a:lnTo>
                  <a:lnTo>
                    <a:pt x="7506" y="4798"/>
                  </a:lnTo>
                  <a:lnTo>
                    <a:pt x="7520" y="4887"/>
                  </a:lnTo>
                  <a:lnTo>
                    <a:pt x="7538" y="4980"/>
                  </a:lnTo>
                  <a:lnTo>
                    <a:pt x="7557" y="5075"/>
                  </a:lnTo>
                  <a:lnTo>
                    <a:pt x="7579" y="5173"/>
                  </a:lnTo>
                  <a:lnTo>
                    <a:pt x="7592" y="5228"/>
                  </a:lnTo>
                  <a:lnTo>
                    <a:pt x="7603" y="5287"/>
                  </a:lnTo>
                  <a:lnTo>
                    <a:pt x="7611" y="5346"/>
                  </a:lnTo>
                  <a:lnTo>
                    <a:pt x="7616" y="5405"/>
                  </a:lnTo>
                  <a:lnTo>
                    <a:pt x="7619" y="5466"/>
                  </a:lnTo>
                  <a:lnTo>
                    <a:pt x="7620" y="5528"/>
                  </a:lnTo>
                  <a:lnTo>
                    <a:pt x="7619" y="5589"/>
                  </a:lnTo>
                  <a:lnTo>
                    <a:pt x="7616" y="5651"/>
                  </a:lnTo>
                  <a:lnTo>
                    <a:pt x="7611" y="5713"/>
                  </a:lnTo>
                  <a:lnTo>
                    <a:pt x="7605" y="5774"/>
                  </a:lnTo>
                  <a:lnTo>
                    <a:pt x="7598" y="5836"/>
                  </a:lnTo>
                  <a:lnTo>
                    <a:pt x="7588" y="5896"/>
                  </a:lnTo>
                  <a:lnTo>
                    <a:pt x="7579" y="5955"/>
                  </a:lnTo>
                  <a:lnTo>
                    <a:pt x="7568" y="6014"/>
                  </a:lnTo>
                  <a:lnTo>
                    <a:pt x="7556" y="6071"/>
                  </a:lnTo>
                  <a:lnTo>
                    <a:pt x="7544" y="6126"/>
                  </a:lnTo>
                  <a:lnTo>
                    <a:pt x="7531" y="6181"/>
                  </a:lnTo>
                  <a:lnTo>
                    <a:pt x="7519" y="6232"/>
                  </a:lnTo>
                  <a:lnTo>
                    <a:pt x="7506" y="6282"/>
                  </a:lnTo>
                  <a:lnTo>
                    <a:pt x="7492" y="6329"/>
                  </a:lnTo>
                  <a:lnTo>
                    <a:pt x="7480" y="6375"/>
                  </a:lnTo>
                  <a:lnTo>
                    <a:pt x="7467" y="6417"/>
                  </a:lnTo>
                  <a:lnTo>
                    <a:pt x="7455" y="6456"/>
                  </a:lnTo>
                  <a:lnTo>
                    <a:pt x="7444" y="6491"/>
                  </a:lnTo>
                  <a:lnTo>
                    <a:pt x="7432" y="6524"/>
                  </a:lnTo>
                  <a:lnTo>
                    <a:pt x="7423" y="6553"/>
                  </a:lnTo>
                  <a:lnTo>
                    <a:pt x="7414" y="6578"/>
                  </a:lnTo>
                  <a:lnTo>
                    <a:pt x="7411" y="6589"/>
                  </a:lnTo>
                  <a:lnTo>
                    <a:pt x="7407" y="6598"/>
                  </a:lnTo>
                  <a:lnTo>
                    <a:pt x="7403" y="6607"/>
                  </a:lnTo>
                  <a:lnTo>
                    <a:pt x="7400" y="6615"/>
                  </a:lnTo>
                  <a:lnTo>
                    <a:pt x="7398" y="6622"/>
                  </a:lnTo>
                  <a:lnTo>
                    <a:pt x="7396" y="6627"/>
                  </a:lnTo>
                  <a:lnTo>
                    <a:pt x="7394" y="6631"/>
                  </a:lnTo>
                  <a:lnTo>
                    <a:pt x="7393" y="6634"/>
                  </a:lnTo>
                  <a:lnTo>
                    <a:pt x="7393" y="6636"/>
                  </a:lnTo>
                  <a:lnTo>
                    <a:pt x="7392" y="6637"/>
                  </a:lnTo>
                  <a:lnTo>
                    <a:pt x="7391" y="6636"/>
                  </a:lnTo>
                  <a:lnTo>
                    <a:pt x="7388" y="6635"/>
                  </a:lnTo>
                  <a:lnTo>
                    <a:pt x="7383" y="6634"/>
                  </a:lnTo>
                  <a:lnTo>
                    <a:pt x="7376" y="6632"/>
                  </a:lnTo>
                  <a:lnTo>
                    <a:pt x="7366" y="6630"/>
                  </a:lnTo>
                  <a:lnTo>
                    <a:pt x="7355" y="6627"/>
                  </a:lnTo>
                  <a:lnTo>
                    <a:pt x="7342" y="6625"/>
                  </a:lnTo>
                  <a:lnTo>
                    <a:pt x="7326" y="6622"/>
                  </a:lnTo>
                  <a:lnTo>
                    <a:pt x="7310" y="6619"/>
                  </a:lnTo>
                  <a:lnTo>
                    <a:pt x="7291" y="6616"/>
                  </a:lnTo>
                  <a:lnTo>
                    <a:pt x="7270" y="6614"/>
                  </a:lnTo>
                  <a:lnTo>
                    <a:pt x="7248" y="6610"/>
                  </a:lnTo>
                  <a:lnTo>
                    <a:pt x="7224" y="6609"/>
                  </a:lnTo>
                  <a:lnTo>
                    <a:pt x="7199" y="6607"/>
                  </a:lnTo>
                  <a:lnTo>
                    <a:pt x="7171" y="6606"/>
                  </a:lnTo>
                  <a:lnTo>
                    <a:pt x="7143" y="6606"/>
                  </a:lnTo>
                  <a:lnTo>
                    <a:pt x="7125" y="6606"/>
                  </a:lnTo>
                  <a:lnTo>
                    <a:pt x="7105" y="6606"/>
                  </a:lnTo>
                  <a:lnTo>
                    <a:pt x="7084" y="6606"/>
                  </a:lnTo>
                  <a:lnTo>
                    <a:pt x="7063" y="6606"/>
                  </a:lnTo>
                  <a:lnTo>
                    <a:pt x="7039" y="6607"/>
                  </a:lnTo>
                  <a:lnTo>
                    <a:pt x="7015" y="6607"/>
                  </a:lnTo>
                  <a:lnTo>
                    <a:pt x="6964" y="6610"/>
                  </a:lnTo>
                  <a:lnTo>
                    <a:pt x="6910" y="6614"/>
                  </a:lnTo>
                  <a:lnTo>
                    <a:pt x="6854" y="6619"/>
                  </a:lnTo>
                  <a:lnTo>
                    <a:pt x="6796" y="6627"/>
                  </a:lnTo>
                  <a:lnTo>
                    <a:pt x="6738" y="6637"/>
                  </a:lnTo>
                  <a:lnTo>
                    <a:pt x="6693" y="6648"/>
                  </a:lnTo>
                  <a:lnTo>
                    <a:pt x="6648" y="6660"/>
                  </a:lnTo>
                  <a:lnTo>
                    <a:pt x="6600" y="6675"/>
                  </a:lnTo>
                  <a:lnTo>
                    <a:pt x="6552" y="6692"/>
                  </a:lnTo>
                  <a:lnTo>
                    <a:pt x="6503" y="6711"/>
                  </a:lnTo>
                  <a:lnTo>
                    <a:pt x="6453" y="6733"/>
                  </a:lnTo>
                  <a:lnTo>
                    <a:pt x="6402" y="6756"/>
                  </a:lnTo>
                  <a:lnTo>
                    <a:pt x="6351" y="6779"/>
                  </a:lnTo>
                  <a:lnTo>
                    <a:pt x="6299" y="6805"/>
                  </a:lnTo>
                  <a:lnTo>
                    <a:pt x="6246" y="6832"/>
                  </a:lnTo>
                  <a:lnTo>
                    <a:pt x="6141" y="6889"/>
                  </a:lnTo>
                  <a:lnTo>
                    <a:pt x="6036" y="6947"/>
                  </a:lnTo>
                  <a:lnTo>
                    <a:pt x="5931" y="7007"/>
                  </a:lnTo>
                  <a:lnTo>
                    <a:pt x="5829" y="7067"/>
                  </a:lnTo>
                  <a:lnTo>
                    <a:pt x="5729" y="7124"/>
                  </a:lnTo>
                  <a:lnTo>
                    <a:pt x="5681" y="7152"/>
                  </a:lnTo>
                  <a:lnTo>
                    <a:pt x="5633" y="7179"/>
                  </a:lnTo>
                  <a:lnTo>
                    <a:pt x="5587" y="7205"/>
                  </a:lnTo>
                  <a:lnTo>
                    <a:pt x="5541" y="7228"/>
                  </a:lnTo>
                  <a:lnTo>
                    <a:pt x="5498" y="7251"/>
                  </a:lnTo>
                  <a:lnTo>
                    <a:pt x="5455" y="7273"/>
                  </a:lnTo>
                  <a:lnTo>
                    <a:pt x="5415" y="7292"/>
                  </a:lnTo>
                  <a:lnTo>
                    <a:pt x="5377" y="7309"/>
                  </a:lnTo>
                  <a:lnTo>
                    <a:pt x="5340" y="7324"/>
                  </a:lnTo>
                  <a:lnTo>
                    <a:pt x="5305" y="7337"/>
                  </a:lnTo>
                  <a:lnTo>
                    <a:pt x="5273" y="7347"/>
                  </a:lnTo>
                  <a:lnTo>
                    <a:pt x="5242" y="7354"/>
                  </a:lnTo>
                  <a:lnTo>
                    <a:pt x="5180" y="7354"/>
                  </a:lnTo>
                  <a:lnTo>
                    <a:pt x="5142" y="7352"/>
                  </a:lnTo>
                  <a:lnTo>
                    <a:pt x="5105" y="7349"/>
                  </a:lnTo>
                  <a:lnTo>
                    <a:pt x="5066" y="7343"/>
                  </a:lnTo>
                  <a:lnTo>
                    <a:pt x="5030" y="7334"/>
                  </a:lnTo>
                  <a:lnTo>
                    <a:pt x="4993" y="7323"/>
                  </a:lnTo>
                  <a:lnTo>
                    <a:pt x="4957" y="7311"/>
                  </a:lnTo>
                  <a:lnTo>
                    <a:pt x="4922" y="7296"/>
                  </a:lnTo>
                  <a:lnTo>
                    <a:pt x="4887" y="7281"/>
                  </a:lnTo>
                  <a:lnTo>
                    <a:pt x="4853" y="7264"/>
                  </a:lnTo>
                  <a:lnTo>
                    <a:pt x="4820" y="7245"/>
                  </a:lnTo>
                  <a:lnTo>
                    <a:pt x="4755" y="7206"/>
                  </a:lnTo>
                  <a:lnTo>
                    <a:pt x="4725" y="7185"/>
                  </a:lnTo>
                  <a:lnTo>
                    <a:pt x="4695" y="7164"/>
                  </a:lnTo>
                  <a:lnTo>
                    <a:pt x="4666" y="7142"/>
                  </a:lnTo>
                  <a:lnTo>
                    <a:pt x="4638" y="7120"/>
                  </a:lnTo>
                  <a:lnTo>
                    <a:pt x="4611" y="7099"/>
                  </a:lnTo>
                  <a:lnTo>
                    <a:pt x="4586" y="7076"/>
                  </a:lnTo>
                  <a:lnTo>
                    <a:pt x="4563" y="7055"/>
                  </a:lnTo>
                  <a:lnTo>
                    <a:pt x="4540" y="7034"/>
                  </a:lnTo>
                  <a:lnTo>
                    <a:pt x="4519" y="7014"/>
                  </a:lnTo>
                  <a:lnTo>
                    <a:pt x="4500" y="6995"/>
                  </a:lnTo>
                  <a:lnTo>
                    <a:pt x="4481" y="6976"/>
                  </a:lnTo>
                  <a:lnTo>
                    <a:pt x="4465" y="6960"/>
                  </a:lnTo>
                  <a:lnTo>
                    <a:pt x="4450" y="6943"/>
                  </a:lnTo>
                  <a:lnTo>
                    <a:pt x="4438" y="6930"/>
                  </a:lnTo>
                  <a:lnTo>
                    <a:pt x="4426" y="6917"/>
                  </a:lnTo>
                  <a:lnTo>
                    <a:pt x="4417" y="6906"/>
                  </a:lnTo>
                  <a:lnTo>
                    <a:pt x="4410" y="6898"/>
                  </a:lnTo>
                  <a:lnTo>
                    <a:pt x="4405" y="6892"/>
                  </a:lnTo>
                  <a:lnTo>
                    <a:pt x="4401" y="6888"/>
                  </a:lnTo>
                  <a:lnTo>
                    <a:pt x="4400" y="6887"/>
                  </a:lnTo>
                  <a:lnTo>
                    <a:pt x="5242" y="5142"/>
                  </a:lnTo>
                  <a:lnTo>
                    <a:pt x="4525" y="5983"/>
                  </a:lnTo>
                  <a:lnTo>
                    <a:pt x="4524" y="5981"/>
                  </a:lnTo>
                  <a:lnTo>
                    <a:pt x="4522" y="5977"/>
                  </a:lnTo>
                  <a:lnTo>
                    <a:pt x="4518" y="5970"/>
                  </a:lnTo>
                  <a:lnTo>
                    <a:pt x="4513" y="5959"/>
                  </a:lnTo>
                  <a:lnTo>
                    <a:pt x="4506" y="5946"/>
                  </a:lnTo>
                  <a:lnTo>
                    <a:pt x="4497" y="5931"/>
                  </a:lnTo>
                  <a:lnTo>
                    <a:pt x="4487" y="5911"/>
                  </a:lnTo>
                  <a:lnTo>
                    <a:pt x="4475" y="5889"/>
                  </a:lnTo>
                  <a:lnTo>
                    <a:pt x="4460" y="5865"/>
                  </a:lnTo>
                  <a:lnTo>
                    <a:pt x="4445" y="5837"/>
                  </a:lnTo>
                  <a:lnTo>
                    <a:pt x="4426" y="5806"/>
                  </a:lnTo>
                  <a:lnTo>
                    <a:pt x="4407" y="5772"/>
                  </a:lnTo>
                  <a:lnTo>
                    <a:pt x="4385" y="5736"/>
                  </a:lnTo>
                  <a:lnTo>
                    <a:pt x="4361" y="5697"/>
                  </a:lnTo>
                  <a:lnTo>
                    <a:pt x="4335" y="5654"/>
                  </a:lnTo>
                  <a:lnTo>
                    <a:pt x="4307" y="5608"/>
                  </a:lnTo>
                  <a:lnTo>
                    <a:pt x="4276" y="5562"/>
                  </a:lnTo>
                  <a:lnTo>
                    <a:pt x="4241" y="5517"/>
                  </a:lnTo>
                  <a:lnTo>
                    <a:pt x="4205" y="5471"/>
                  </a:lnTo>
                  <a:lnTo>
                    <a:pt x="4168" y="5426"/>
                  </a:lnTo>
                  <a:lnTo>
                    <a:pt x="4091" y="5336"/>
                  </a:lnTo>
                  <a:lnTo>
                    <a:pt x="4053" y="5292"/>
                  </a:lnTo>
                  <a:lnTo>
                    <a:pt x="4014" y="5247"/>
                  </a:lnTo>
                  <a:lnTo>
                    <a:pt x="3979" y="5201"/>
                  </a:lnTo>
                  <a:lnTo>
                    <a:pt x="3946" y="5155"/>
                  </a:lnTo>
                  <a:lnTo>
                    <a:pt x="3916" y="5109"/>
                  </a:lnTo>
                  <a:lnTo>
                    <a:pt x="3903" y="5085"/>
                  </a:lnTo>
                  <a:lnTo>
                    <a:pt x="3890" y="5061"/>
                  </a:lnTo>
                  <a:lnTo>
                    <a:pt x="3879" y="5037"/>
                  </a:lnTo>
                  <a:lnTo>
                    <a:pt x="3870" y="5013"/>
                  </a:lnTo>
                  <a:lnTo>
                    <a:pt x="3861" y="4988"/>
                  </a:lnTo>
                  <a:lnTo>
                    <a:pt x="3853" y="4963"/>
                  </a:lnTo>
                  <a:lnTo>
                    <a:pt x="3847" y="4938"/>
                  </a:lnTo>
                  <a:lnTo>
                    <a:pt x="3843" y="4913"/>
                  </a:lnTo>
                  <a:lnTo>
                    <a:pt x="3841" y="4887"/>
                  </a:lnTo>
                  <a:lnTo>
                    <a:pt x="3840" y="4860"/>
                  </a:lnTo>
                  <a:lnTo>
                    <a:pt x="3841" y="4833"/>
                  </a:lnTo>
                  <a:lnTo>
                    <a:pt x="3846" y="4803"/>
                  </a:lnTo>
                  <a:lnTo>
                    <a:pt x="3853" y="4770"/>
                  </a:lnTo>
                  <a:lnTo>
                    <a:pt x="3864" y="4734"/>
                  </a:lnTo>
                  <a:lnTo>
                    <a:pt x="3877" y="4696"/>
                  </a:lnTo>
                  <a:lnTo>
                    <a:pt x="3893" y="4655"/>
                  </a:lnTo>
                  <a:lnTo>
                    <a:pt x="3910" y="4612"/>
                  </a:lnTo>
                  <a:lnTo>
                    <a:pt x="3931" y="4568"/>
                  </a:lnTo>
                  <a:lnTo>
                    <a:pt x="3954" y="4522"/>
                  </a:lnTo>
                  <a:lnTo>
                    <a:pt x="3979" y="4473"/>
                  </a:lnTo>
                  <a:lnTo>
                    <a:pt x="4007" y="4423"/>
                  </a:lnTo>
                  <a:lnTo>
                    <a:pt x="4037" y="4371"/>
                  </a:lnTo>
                  <a:lnTo>
                    <a:pt x="4068" y="4319"/>
                  </a:lnTo>
                  <a:lnTo>
                    <a:pt x="4102" y="4264"/>
                  </a:lnTo>
                  <a:lnTo>
                    <a:pt x="4137" y="4208"/>
                  </a:lnTo>
                  <a:lnTo>
                    <a:pt x="4174" y="4152"/>
                  </a:lnTo>
                  <a:lnTo>
                    <a:pt x="4214" y="4094"/>
                  </a:lnTo>
                  <a:lnTo>
                    <a:pt x="4254" y="4036"/>
                  </a:lnTo>
                  <a:lnTo>
                    <a:pt x="4295" y="3978"/>
                  </a:lnTo>
                  <a:lnTo>
                    <a:pt x="4339" y="3918"/>
                  </a:lnTo>
                  <a:lnTo>
                    <a:pt x="4383" y="3858"/>
                  </a:lnTo>
                  <a:lnTo>
                    <a:pt x="4428" y="3798"/>
                  </a:lnTo>
                  <a:lnTo>
                    <a:pt x="4476" y="3738"/>
                  </a:lnTo>
                  <a:lnTo>
                    <a:pt x="4523" y="3678"/>
                  </a:lnTo>
                  <a:lnTo>
                    <a:pt x="4621" y="3557"/>
                  </a:lnTo>
                  <a:lnTo>
                    <a:pt x="4723" y="3439"/>
                  </a:lnTo>
                  <a:lnTo>
                    <a:pt x="4826" y="3323"/>
                  </a:lnTo>
                  <a:lnTo>
                    <a:pt x="4877" y="3265"/>
                  </a:lnTo>
                  <a:lnTo>
                    <a:pt x="4930" y="3209"/>
                  </a:lnTo>
                  <a:lnTo>
                    <a:pt x="5030" y="3097"/>
                  </a:lnTo>
                  <a:lnTo>
                    <a:pt x="5129" y="2984"/>
                  </a:lnTo>
                  <a:lnTo>
                    <a:pt x="5229" y="2870"/>
                  </a:lnTo>
                  <a:lnTo>
                    <a:pt x="5329" y="2758"/>
                  </a:lnTo>
                  <a:lnTo>
                    <a:pt x="5426" y="2648"/>
                  </a:lnTo>
                  <a:lnTo>
                    <a:pt x="5522" y="2541"/>
                  </a:lnTo>
                  <a:lnTo>
                    <a:pt x="5568" y="2489"/>
                  </a:lnTo>
                  <a:lnTo>
                    <a:pt x="5614" y="2438"/>
                  </a:lnTo>
                  <a:lnTo>
                    <a:pt x="5661" y="2388"/>
                  </a:lnTo>
                  <a:lnTo>
                    <a:pt x="5705" y="2340"/>
                  </a:lnTo>
                  <a:lnTo>
                    <a:pt x="5750" y="2294"/>
                  </a:lnTo>
                  <a:lnTo>
                    <a:pt x="5793" y="2248"/>
                  </a:lnTo>
                  <a:lnTo>
                    <a:pt x="5835" y="2205"/>
                  </a:lnTo>
                  <a:lnTo>
                    <a:pt x="5877" y="2164"/>
                  </a:lnTo>
                  <a:lnTo>
                    <a:pt x="5917" y="2125"/>
                  </a:lnTo>
                  <a:lnTo>
                    <a:pt x="5956" y="2089"/>
                  </a:lnTo>
                  <a:lnTo>
                    <a:pt x="5993" y="2054"/>
                  </a:lnTo>
                  <a:lnTo>
                    <a:pt x="6030" y="2022"/>
                  </a:lnTo>
                  <a:lnTo>
                    <a:pt x="6066" y="1992"/>
                  </a:lnTo>
                  <a:lnTo>
                    <a:pt x="6100" y="1965"/>
                  </a:lnTo>
                  <a:lnTo>
                    <a:pt x="6132" y="1941"/>
                  </a:lnTo>
                  <a:lnTo>
                    <a:pt x="6163" y="1920"/>
                  </a:lnTo>
                  <a:lnTo>
                    <a:pt x="6193" y="1902"/>
                  </a:lnTo>
                  <a:lnTo>
                    <a:pt x="6220" y="1888"/>
                  </a:lnTo>
                  <a:lnTo>
                    <a:pt x="6246" y="1876"/>
                  </a:lnTo>
                  <a:lnTo>
                    <a:pt x="6270" y="1869"/>
                  </a:lnTo>
                  <a:lnTo>
                    <a:pt x="6863" y="1775"/>
                  </a:lnTo>
                  <a:lnTo>
                    <a:pt x="6919" y="1767"/>
                  </a:lnTo>
                  <a:lnTo>
                    <a:pt x="6975" y="1758"/>
                  </a:lnTo>
                  <a:lnTo>
                    <a:pt x="7029" y="1749"/>
                  </a:lnTo>
                  <a:lnTo>
                    <a:pt x="7080" y="1739"/>
                  </a:lnTo>
                  <a:lnTo>
                    <a:pt x="7130" y="1730"/>
                  </a:lnTo>
                  <a:lnTo>
                    <a:pt x="7177" y="1721"/>
                  </a:lnTo>
                  <a:lnTo>
                    <a:pt x="7223" y="1712"/>
                  </a:lnTo>
                  <a:lnTo>
                    <a:pt x="7266" y="1702"/>
                  </a:lnTo>
                  <a:lnTo>
                    <a:pt x="7309" y="1693"/>
                  </a:lnTo>
                  <a:lnTo>
                    <a:pt x="7348" y="1684"/>
                  </a:lnTo>
                  <a:lnTo>
                    <a:pt x="7386" y="1674"/>
                  </a:lnTo>
                  <a:lnTo>
                    <a:pt x="7422" y="1665"/>
                  </a:lnTo>
                  <a:lnTo>
                    <a:pt x="7456" y="1657"/>
                  </a:lnTo>
                  <a:lnTo>
                    <a:pt x="7489" y="1648"/>
                  </a:lnTo>
                  <a:lnTo>
                    <a:pt x="7519" y="1639"/>
                  </a:lnTo>
                  <a:lnTo>
                    <a:pt x="7548" y="1631"/>
                  </a:lnTo>
                  <a:lnTo>
                    <a:pt x="7575" y="1623"/>
                  </a:lnTo>
                  <a:lnTo>
                    <a:pt x="7600" y="1616"/>
                  </a:lnTo>
                  <a:lnTo>
                    <a:pt x="7623" y="1609"/>
                  </a:lnTo>
                  <a:lnTo>
                    <a:pt x="7645" y="1601"/>
                  </a:lnTo>
                  <a:lnTo>
                    <a:pt x="7665" y="1595"/>
                  </a:lnTo>
                  <a:lnTo>
                    <a:pt x="7682" y="1589"/>
                  </a:lnTo>
                  <a:lnTo>
                    <a:pt x="7698" y="1584"/>
                  </a:lnTo>
                  <a:lnTo>
                    <a:pt x="7712" y="1579"/>
                  </a:lnTo>
                  <a:lnTo>
                    <a:pt x="7726" y="1574"/>
                  </a:lnTo>
                  <a:lnTo>
                    <a:pt x="7736" y="1569"/>
                  </a:lnTo>
                  <a:lnTo>
                    <a:pt x="7745" y="1566"/>
                  </a:lnTo>
                  <a:lnTo>
                    <a:pt x="7752" y="1563"/>
                  </a:lnTo>
                  <a:lnTo>
                    <a:pt x="7759" y="1560"/>
                  </a:lnTo>
                  <a:lnTo>
                    <a:pt x="7763" y="1559"/>
                  </a:lnTo>
                  <a:lnTo>
                    <a:pt x="7765" y="1558"/>
                  </a:lnTo>
                  <a:lnTo>
                    <a:pt x="7766" y="1557"/>
                  </a:lnTo>
                  <a:lnTo>
                    <a:pt x="6769" y="1589"/>
                  </a:lnTo>
                  <a:lnTo>
                    <a:pt x="6771" y="1588"/>
                  </a:lnTo>
                  <a:lnTo>
                    <a:pt x="6774" y="1585"/>
                  </a:lnTo>
                  <a:lnTo>
                    <a:pt x="6777" y="1581"/>
                  </a:lnTo>
                  <a:lnTo>
                    <a:pt x="6781" y="1575"/>
                  </a:lnTo>
                  <a:lnTo>
                    <a:pt x="6786" y="1567"/>
                  </a:lnTo>
                  <a:lnTo>
                    <a:pt x="6792" y="1558"/>
                  </a:lnTo>
                  <a:lnTo>
                    <a:pt x="6800" y="1548"/>
                  </a:lnTo>
                  <a:lnTo>
                    <a:pt x="6807" y="1535"/>
                  </a:lnTo>
                  <a:lnTo>
                    <a:pt x="6816" y="1522"/>
                  </a:lnTo>
                  <a:lnTo>
                    <a:pt x="6825" y="1507"/>
                  </a:lnTo>
                  <a:lnTo>
                    <a:pt x="6836" y="1491"/>
                  </a:lnTo>
                  <a:lnTo>
                    <a:pt x="6847" y="1474"/>
                  </a:lnTo>
                  <a:lnTo>
                    <a:pt x="6860" y="1455"/>
                  </a:lnTo>
                  <a:lnTo>
                    <a:pt x="6874" y="1436"/>
                  </a:lnTo>
                  <a:lnTo>
                    <a:pt x="6888" y="1415"/>
                  </a:lnTo>
                  <a:lnTo>
                    <a:pt x="6904" y="1394"/>
                  </a:lnTo>
                  <a:lnTo>
                    <a:pt x="6920" y="1372"/>
                  </a:lnTo>
                  <a:lnTo>
                    <a:pt x="6938" y="1348"/>
                  </a:lnTo>
                  <a:lnTo>
                    <a:pt x="6958" y="1324"/>
                  </a:lnTo>
                  <a:lnTo>
                    <a:pt x="6977" y="1300"/>
                  </a:lnTo>
                  <a:lnTo>
                    <a:pt x="6999" y="1274"/>
                  </a:lnTo>
                  <a:lnTo>
                    <a:pt x="7020" y="1248"/>
                  </a:lnTo>
                  <a:lnTo>
                    <a:pt x="7044" y="1221"/>
                  </a:lnTo>
                  <a:lnTo>
                    <a:pt x="7069" y="1194"/>
                  </a:lnTo>
                  <a:lnTo>
                    <a:pt x="7095" y="1167"/>
                  </a:lnTo>
                  <a:lnTo>
                    <a:pt x="7122" y="1139"/>
                  </a:lnTo>
                  <a:lnTo>
                    <a:pt x="7150" y="1110"/>
                  </a:lnTo>
                  <a:lnTo>
                    <a:pt x="7179" y="1081"/>
                  </a:lnTo>
                  <a:lnTo>
                    <a:pt x="7210" y="1052"/>
                  </a:lnTo>
                  <a:lnTo>
                    <a:pt x="7242" y="1023"/>
                  </a:lnTo>
                  <a:lnTo>
                    <a:pt x="7275" y="995"/>
                  </a:lnTo>
                  <a:lnTo>
                    <a:pt x="7311" y="966"/>
                  </a:lnTo>
                  <a:lnTo>
                    <a:pt x="7347" y="936"/>
                  </a:lnTo>
                  <a:lnTo>
                    <a:pt x="7384" y="907"/>
                  </a:lnTo>
                  <a:lnTo>
                    <a:pt x="7423" y="878"/>
                  </a:lnTo>
                  <a:lnTo>
                    <a:pt x="7463" y="849"/>
                  </a:lnTo>
                  <a:lnTo>
                    <a:pt x="7505" y="821"/>
                  </a:lnTo>
                  <a:lnTo>
                    <a:pt x="7548" y="792"/>
                  </a:lnTo>
                  <a:lnTo>
                    <a:pt x="7592" y="764"/>
                  </a:lnTo>
                  <a:lnTo>
                    <a:pt x="7639" y="736"/>
                  </a:lnTo>
                  <a:lnTo>
                    <a:pt x="7686" y="709"/>
                  </a:lnTo>
                  <a:lnTo>
                    <a:pt x="7735" y="683"/>
                  </a:lnTo>
                  <a:lnTo>
                    <a:pt x="7785" y="657"/>
                  </a:lnTo>
                  <a:lnTo>
                    <a:pt x="7838" y="631"/>
                  </a:lnTo>
                  <a:lnTo>
                    <a:pt x="7892" y="606"/>
                  </a:lnTo>
                  <a:lnTo>
                    <a:pt x="7946" y="583"/>
                  </a:lnTo>
                  <a:lnTo>
                    <a:pt x="8003" y="559"/>
                  </a:lnTo>
                  <a:lnTo>
                    <a:pt x="8062" y="536"/>
                  </a:lnTo>
                  <a:lnTo>
                    <a:pt x="8122" y="516"/>
                  </a:lnTo>
                  <a:lnTo>
                    <a:pt x="8184" y="495"/>
                  </a:lnTo>
                  <a:lnTo>
                    <a:pt x="8247" y="476"/>
                  </a:lnTo>
                  <a:lnTo>
                    <a:pt x="8312" y="457"/>
                  </a:lnTo>
                  <a:lnTo>
                    <a:pt x="8379" y="439"/>
                  </a:lnTo>
                  <a:lnTo>
                    <a:pt x="8447" y="424"/>
                  </a:lnTo>
                  <a:lnTo>
                    <a:pt x="8517" y="409"/>
                  </a:lnTo>
                  <a:lnTo>
                    <a:pt x="8590" y="395"/>
                  </a:lnTo>
                  <a:lnTo>
                    <a:pt x="8663" y="384"/>
                  </a:lnTo>
                  <a:lnTo>
                    <a:pt x="8739" y="373"/>
                  </a:lnTo>
                  <a:lnTo>
                    <a:pt x="8817" y="363"/>
                  </a:lnTo>
                  <a:lnTo>
                    <a:pt x="8895" y="356"/>
                  </a:lnTo>
                  <a:lnTo>
                    <a:pt x="8977" y="350"/>
                  </a:lnTo>
                  <a:lnTo>
                    <a:pt x="9059" y="346"/>
                  </a:lnTo>
                  <a:lnTo>
                    <a:pt x="9144" y="343"/>
                  </a:lnTo>
                  <a:lnTo>
                    <a:pt x="9231" y="342"/>
                  </a:lnTo>
                  <a:lnTo>
                    <a:pt x="9231" y="342"/>
                  </a:lnTo>
                  <a:close/>
                  <a:moveTo>
                    <a:pt x="13524" y="1924"/>
                  </a:moveTo>
                  <a:lnTo>
                    <a:pt x="13549" y="1924"/>
                  </a:lnTo>
                  <a:lnTo>
                    <a:pt x="13574" y="1921"/>
                  </a:lnTo>
                  <a:lnTo>
                    <a:pt x="13600" y="1918"/>
                  </a:lnTo>
                  <a:lnTo>
                    <a:pt x="13628" y="1912"/>
                  </a:lnTo>
                  <a:lnTo>
                    <a:pt x="13657" y="1905"/>
                  </a:lnTo>
                  <a:lnTo>
                    <a:pt x="13688" y="1896"/>
                  </a:lnTo>
                  <a:lnTo>
                    <a:pt x="13719" y="1886"/>
                  </a:lnTo>
                  <a:lnTo>
                    <a:pt x="13750" y="1873"/>
                  </a:lnTo>
                  <a:lnTo>
                    <a:pt x="13783" y="1860"/>
                  </a:lnTo>
                  <a:lnTo>
                    <a:pt x="13816" y="1843"/>
                  </a:lnTo>
                  <a:lnTo>
                    <a:pt x="13849" y="1826"/>
                  </a:lnTo>
                  <a:lnTo>
                    <a:pt x="13883" y="1806"/>
                  </a:lnTo>
                  <a:lnTo>
                    <a:pt x="13918" y="1785"/>
                  </a:lnTo>
                  <a:lnTo>
                    <a:pt x="13954" y="1760"/>
                  </a:lnTo>
                  <a:lnTo>
                    <a:pt x="13988" y="1734"/>
                  </a:lnTo>
                  <a:lnTo>
                    <a:pt x="14023" y="1706"/>
                  </a:lnTo>
                  <a:lnTo>
                    <a:pt x="14046" y="1688"/>
                  </a:lnTo>
                  <a:lnTo>
                    <a:pt x="14069" y="1669"/>
                  </a:lnTo>
                  <a:lnTo>
                    <a:pt x="14114" y="1628"/>
                  </a:lnTo>
                  <a:lnTo>
                    <a:pt x="14156" y="1585"/>
                  </a:lnTo>
                  <a:lnTo>
                    <a:pt x="14195" y="1539"/>
                  </a:lnTo>
                  <a:lnTo>
                    <a:pt x="14233" y="1490"/>
                  </a:lnTo>
                  <a:lnTo>
                    <a:pt x="14267" y="1442"/>
                  </a:lnTo>
                  <a:lnTo>
                    <a:pt x="14299" y="1392"/>
                  </a:lnTo>
                  <a:lnTo>
                    <a:pt x="14327" y="1344"/>
                  </a:lnTo>
                  <a:lnTo>
                    <a:pt x="14351" y="1296"/>
                  </a:lnTo>
                  <a:lnTo>
                    <a:pt x="14362" y="1273"/>
                  </a:lnTo>
                  <a:lnTo>
                    <a:pt x="14372" y="1250"/>
                  </a:lnTo>
                  <a:lnTo>
                    <a:pt x="14381" y="1228"/>
                  </a:lnTo>
                  <a:lnTo>
                    <a:pt x="14388" y="1207"/>
                  </a:lnTo>
                  <a:lnTo>
                    <a:pt x="14394" y="1187"/>
                  </a:lnTo>
                  <a:lnTo>
                    <a:pt x="14401" y="1167"/>
                  </a:lnTo>
                  <a:lnTo>
                    <a:pt x="14405" y="1148"/>
                  </a:lnTo>
                  <a:lnTo>
                    <a:pt x="14407" y="1131"/>
                  </a:lnTo>
                  <a:lnTo>
                    <a:pt x="14409" y="1114"/>
                  </a:lnTo>
                  <a:lnTo>
                    <a:pt x="14409" y="1099"/>
                  </a:lnTo>
                  <a:lnTo>
                    <a:pt x="14409" y="1085"/>
                  </a:lnTo>
                  <a:lnTo>
                    <a:pt x="14406" y="1072"/>
                  </a:lnTo>
                  <a:lnTo>
                    <a:pt x="14403" y="1062"/>
                  </a:lnTo>
                  <a:lnTo>
                    <a:pt x="14397" y="1051"/>
                  </a:lnTo>
                  <a:lnTo>
                    <a:pt x="14397" y="1050"/>
                  </a:lnTo>
                  <a:lnTo>
                    <a:pt x="14396" y="1047"/>
                  </a:lnTo>
                  <a:lnTo>
                    <a:pt x="14395" y="1042"/>
                  </a:lnTo>
                  <a:lnTo>
                    <a:pt x="14393" y="1036"/>
                  </a:lnTo>
                  <a:lnTo>
                    <a:pt x="14389" y="1031"/>
                  </a:lnTo>
                  <a:lnTo>
                    <a:pt x="14384" y="1026"/>
                  </a:lnTo>
                  <a:lnTo>
                    <a:pt x="14377" y="1022"/>
                  </a:lnTo>
                  <a:lnTo>
                    <a:pt x="14366" y="1020"/>
                  </a:lnTo>
                  <a:lnTo>
                    <a:pt x="14357" y="1021"/>
                  </a:lnTo>
                  <a:lnTo>
                    <a:pt x="14348" y="1025"/>
                  </a:lnTo>
                  <a:lnTo>
                    <a:pt x="14339" y="1030"/>
                  </a:lnTo>
                  <a:lnTo>
                    <a:pt x="14328" y="1036"/>
                  </a:lnTo>
                  <a:lnTo>
                    <a:pt x="14318" y="1044"/>
                  </a:lnTo>
                  <a:lnTo>
                    <a:pt x="14307" y="1053"/>
                  </a:lnTo>
                  <a:lnTo>
                    <a:pt x="14296" y="1065"/>
                  </a:lnTo>
                  <a:lnTo>
                    <a:pt x="14285" y="1077"/>
                  </a:lnTo>
                  <a:lnTo>
                    <a:pt x="14273" y="1090"/>
                  </a:lnTo>
                  <a:lnTo>
                    <a:pt x="14260" y="1105"/>
                  </a:lnTo>
                  <a:lnTo>
                    <a:pt x="14248" y="1120"/>
                  </a:lnTo>
                  <a:lnTo>
                    <a:pt x="14234" y="1137"/>
                  </a:lnTo>
                  <a:lnTo>
                    <a:pt x="14208" y="1173"/>
                  </a:lnTo>
                  <a:lnTo>
                    <a:pt x="14180" y="1211"/>
                  </a:lnTo>
                  <a:lnTo>
                    <a:pt x="14150" y="1252"/>
                  </a:lnTo>
                  <a:lnTo>
                    <a:pt x="14118" y="1293"/>
                  </a:lnTo>
                  <a:lnTo>
                    <a:pt x="14085" y="1335"/>
                  </a:lnTo>
                  <a:lnTo>
                    <a:pt x="14051" y="1376"/>
                  </a:lnTo>
                  <a:lnTo>
                    <a:pt x="14014" y="1415"/>
                  </a:lnTo>
                  <a:lnTo>
                    <a:pt x="13977" y="1453"/>
                  </a:lnTo>
                  <a:lnTo>
                    <a:pt x="13939" y="1488"/>
                  </a:lnTo>
                  <a:lnTo>
                    <a:pt x="13918" y="1505"/>
                  </a:lnTo>
                  <a:lnTo>
                    <a:pt x="13899" y="1519"/>
                  </a:lnTo>
                  <a:lnTo>
                    <a:pt x="13863" y="1548"/>
                  </a:lnTo>
                  <a:lnTo>
                    <a:pt x="13823" y="1575"/>
                  </a:lnTo>
                  <a:lnTo>
                    <a:pt x="13783" y="1600"/>
                  </a:lnTo>
                  <a:lnTo>
                    <a:pt x="13742" y="1624"/>
                  </a:lnTo>
                  <a:lnTo>
                    <a:pt x="13701" y="1646"/>
                  </a:lnTo>
                  <a:lnTo>
                    <a:pt x="13658" y="1666"/>
                  </a:lnTo>
                  <a:lnTo>
                    <a:pt x="13618" y="1685"/>
                  </a:lnTo>
                  <a:lnTo>
                    <a:pt x="13579" y="1702"/>
                  </a:lnTo>
                  <a:lnTo>
                    <a:pt x="13543" y="1718"/>
                  </a:lnTo>
                  <a:lnTo>
                    <a:pt x="13509" y="1731"/>
                  </a:lnTo>
                  <a:lnTo>
                    <a:pt x="13478" y="1742"/>
                  </a:lnTo>
                  <a:lnTo>
                    <a:pt x="13464" y="1747"/>
                  </a:lnTo>
                  <a:lnTo>
                    <a:pt x="13452" y="1752"/>
                  </a:lnTo>
                  <a:lnTo>
                    <a:pt x="13440" y="1756"/>
                  </a:lnTo>
                  <a:lnTo>
                    <a:pt x="13430" y="1759"/>
                  </a:lnTo>
                  <a:lnTo>
                    <a:pt x="13421" y="1762"/>
                  </a:lnTo>
                  <a:lnTo>
                    <a:pt x="13414" y="1764"/>
                  </a:lnTo>
                  <a:lnTo>
                    <a:pt x="13407" y="1766"/>
                  </a:lnTo>
                  <a:lnTo>
                    <a:pt x="13403" y="1767"/>
                  </a:lnTo>
                  <a:lnTo>
                    <a:pt x="13401" y="1768"/>
                  </a:lnTo>
                  <a:lnTo>
                    <a:pt x="13400" y="1768"/>
                  </a:lnTo>
                  <a:lnTo>
                    <a:pt x="13399" y="1768"/>
                  </a:lnTo>
                  <a:lnTo>
                    <a:pt x="13397" y="1768"/>
                  </a:lnTo>
                  <a:lnTo>
                    <a:pt x="13391" y="1770"/>
                  </a:lnTo>
                  <a:lnTo>
                    <a:pt x="13382" y="1773"/>
                  </a:lnTo>
                  <a:lnTo>
                    <a:pt x="13378" y="1776"/>
                  </a:lnTo>
                  <a:lnTo>
                    <a:pt x="13372" y="1781"/>
                  </a:lnTo>
                  <a:lnTo>
                    <a:pt x="13368" y="1785"/>
                  </a:lnTo>
                  <a:lnTo>
                    <a:pt x="13365" y="1791"/>
                  </a:lnTo>
                  <a:lnTo>
                    <a:pt x="13362" y="1799"/>
                  </a:lnTo>
                  <a:lnTo>
                    <a:pt x="13361" y="1808"/>
                  </a:lnTo>
                  <a:lnTo>
                    <a:pt x="13360" y="1819"/>
                  </a:lnTo>
                  <a:lnTo>
                    <a:pt x="13361" y="1831"/>
                  </a:lnTo>
                  <a:lnTo>
                    <a:pt x="13364" y="1845"/>
                  </a:lnTo>
                  <a:lnTo>
                    <a:pt x="13369" y="1862"/>
                  </a:lnTo>
                  <a:lnTo>
                    <a:pt x="13381" y="1873"/>
                  </a:lnTo>
                  <a:lnTo>
                    <a:pt x="13393" y="1885"/>
                  </a:lnTo>
                  <a:lnTo>
                    <a:pt x="13407" y="1895"/>
                  </a:lnTo>
                  <a:lnTo>
                    <a:pt x="13423" y="1905"/>
                  </a:lnTo>
                  <a:lnTo>
                    <a:pt x="13443" y="1912"/>
                  </a:lnTo>
                  <a:lnTo>
                    <a:pt x="13453" y="1916"/>
                  </a:lnTo>
                  <a:lnTo>
                    <a:pt x="13465" y="1919"/>
                  </a:lnTo>
                  <a:lnTo>
                    <a:pt x="13478" y="1921"/>
                  </a:lnTo>
                  <a:lnTo>
                    <a:pt x="13492" y="1923"/>
                  </a:lnTo>
                  <a:lnTo>
                    <a:pt x="13508" y="1924"/>
                  </a:lnTo>
                  <a:lnTo>
                    <a:pt x="13524" y="1924"/>
                  </a:lnTo>
                  <a:lnTo>
                    <a:pt x="13524" y="1924"/>
                  </a:lnTo>
                  <a:close/>
                  <a:moveTo>
                    <a:pt x="8857" y="3146"/>
                  </a:moveTo>
                  <a:lnTo>
                    <a:pt x="8858" y="3145"/>
                  </a:lnTo>
                  <a:lnTo>
                    <a:pt x="8860" y="3140"/>
                  </a:lnTo>
                  <a:lnTo>
                    <a:pt x="8864" y="3133"/>
                  </a:lnTo>
                  <a:lnTo>
                    <a:pt x="8869" y="3123"/>
                  </a:lnTo>
                  <a:lnTo>
                    <a:pt x="8877" y="3109"/>
                  </a:lnTo>
                  <a:lnTo>
                    <a:pt x="8885" y="3094"/>
                  </a:lnTo>
                  <a:lnTo>
                    <a:pt x="8893" y="3076"/>
                  </a:lnTo>
                  <a:lnTo>
                    <a:pt x="8904" y="3057"/>
                  </a:lnTo>
                  <a:lnTo>
                    <a:pt x="8916" y="3035"/>
                  </a:lnTo>
                  <a:lnTo>
                    <a:pt x="8928" y="3011"/>
                  </a:lnTo>
                  <a:lnTo>
                    <a:pt x="8942" y="2987"/>
                  </a:lnTo>
                  <a:lnTo>
                    <a:pt x="8956" y="2961"/>
                  </a:lnTo>
                  <a:lnTo>
                    <a:pt x="8971" y="2934"/>
                  </a:lnTo>
                  <a:lnTo>
                    <a:pt x="8987" y="2905"/>
                  </a:lnTo>
                  <a:lnTo>
                    <a:pt x="9021" y="2847"/>
                  </a:lnTo>
                  <a:lnTo>
                    <a:pt x="9057" y="2786"/>
                  </a:lnTo>
                  <a:lnTo>
                    <a:pt x="9094" y="2725"/>
                  </a:lnTo>
                  <a:lnTo>
                    <a:pt x="9134" y="2665"/>
                  </a:lnTo>
                  <a:lnTo>
                    <a:pt x="9173" y="2608"/>
                  </a:lnTo>
                  <a:lnTo>
                    <a:pt x="9192" y="2580"/>
                  </a:lnTo>
                  <a:lnTo>
                    <a:pt x="9212" y="2554"/>
                  </a:lnTo>
                  <a:lnTo>
                    <a:pt x="9232" y="2529"/>
                  </a:lnTo>
                  <a:lnTo>
                    <a:pt x="9250" y="2506"/>
                  </a:lnTo>
                  <a:lnTo>
                    <a:pt x="9270" y="2483"/>
                  </a:lnTo>
                  <a:lnTo>
                    <a:pt x="9288" y="2464"/>
                  </a:lnTo>
                  <a:lnTo>
                    <a:pt x="9307" y="2446"/>
                  </a:lnTo>
                  <a:lnTo>
                    <a:pt x="9325" y="2430"/>
                  </a:lnTo>
                  <a:lnTo>
                    <a:pt x="9345" y="2413"/>
                  </a:lnTo>
                  <a:lnTo>
                    <a:pt x="9367" y="2397"/>
                  </a:lnTo>
                  <a:lnTo>
                    <a:pt x="9412" y="2368"/>
                  </a:lnTo>
                  <a:lnTo>
                    <a:pt x="9460" y="2343"/>
                  </a:lnTo>
                  <a:lnTo>
                    <a:pt x="9509" y="2321"/>
                  </a:lnTo>
                  <a:lnTo>
                    <a:pt x="9559" y="2304"/>
                  </a:lnTo>
                  <a:lnTo>
                    <a:pt x="9607" y="2288"/>
                  </a:lnTo>
                  <a:lnTo>
                    <a:pt x="9656" y="2276"/>
                  </a:lnTo>
                  <a:lnTo>
                    <a:pt x="9702" y="2266"/>
                  </a:lnTo>
                  <a:lnTo>
                    <a:pt x="9747" y="2259"/>
                  </a:lnTo>
                  <a:lnTo>
                    <a:pt x="9787" y="2252"/>
                  </a:lnTo>
                  <a:lnTo>
                    <a:pt x="9806" y="2250"/>
                  </a:lnTo>
                  <a:lnTo>
                    <a:pt x="9823" y="2248"/>
                  </a:lnTo>
                  <a:lnTo>
                    <a:pt x="9840" y="2247"/>
                  </a:lnTo>
                  <a:lnTo>
                    <a:pt x="9855" y="2246"/>
                  </a:lnTo>
                  <a:lnTo>
                    <a:pt x="9869" y="2245"/>
                  </a:lnTo>
                  <a:lnTo>
                    <a:pt x="9881" y="2244"/>
                  </a:lnTo>
                  <a:lnTo>
                    <a:pt x="9891" y="2243"/>
                  </a:lnTo>
                  <a:lnTo>
                    <a:pt x="9901" y="2243"/>
                  </a:lnTo>
                  <a:lnTo>
                    <a:pt x="9908" y="2243"/>
                  </a:lnTo>
                  <a:lnTo>
                    <a:pt x="9913" y="2243"/>
                  </a:lnTo>
                  <a:lnTo>
                    <a:pt x="9916" y="2243"/>
                  </a:lnTo>
                  <a:lnTo>
                    <a:pt x="9917" y="2243"/>
                  </a:lnTo>
                  <a:lnTo>
                    <a:pt x="9916" y="2243"/>
                  </a:lnTo>
                  <a:lnTo>
                    <a:pt x="9913" y="2242"/>
                  </a:lnTo>
                  <a:lnTo>
                    <a:pt x="9909" y="2241"/>
                  </a:lnTo>
                  <a:lnTo>
                    <a:pt x="9903" y="2239"/>
                  </a:lnTo>
                  <a:lnTo>
                    <a:pt x="9895" y="2237"/>
                  </a:lnTo>
                  <a:lnTo>
                    <a:pt x="9886" y="2234"/>
                  </a:lnTo>
                  <a:lnTo>
                    <a:pt x="9876" y="2232"/>
                  </a:lnTo>
                  <a:lnTo>
                    <a:pt x="9865" y="2229"/>
                  </a:lnTo>
                  <a:lnTo>
                    <a:pt x="9851" y="2225"/>
                  </a:lnTo>
                  <a:lnTo>
                    <a:pt x="9837" y="2221"/>
                  </a:lnTo>
                  <a:lnTo>
                    <a:pt x="9821" y="2217"/>
                  </a:lnTo>
                  <a:lnTo>
                    <a:pt x="9805" y="2213"/>
                  </a:lnTo>
                  <a:lnTo>
                    <a:pt x="9770" y="2205"/>
                  </a:lnTo>
                  <a:lnTo>
                    <a:pt x="9730" y="2197"/>
                  </a:lnTo>
                  <a:lnTo>
                    <a:pt x="9688" y="2187"/>
                  </a:lnTo>
                  <a:lnTo>
                    <a:pt x="9643" y="2179"/>
                  </a:lnTo>
                  <a:lnTo>
                    <a:pt x="9596" y="2171"/>
                  </a:lnTo>
                  <a:lnTo>
                    <a:pt x="9549" y="2164"/>
                  </a:lnTo>
                  <a:lnTo>
                    <a:pt x="9500" y="2159"/>
                  </a:lnTo>
                  <a:lnTo>
                    <a:pt x="9452" y="2153"/>
                  </a:lnTo>
                  <a:lnTo>
                    <a:pt x="9403" y="2150"/>
                  </a:lnTo>
                  <a:lnTo>
                    <a:pt x="9356" y="2149"/>
                  </a:lnTo>
                  <a:lnTo>
                    <a:pt x="9320" y="2149"/>
                  </a:lnTo>
                  <a:lnTo>
                    <a:pt x="9286" y="2150"/>
                  </a:lnTo>
                  <a:lnTo>
                    <a:pt x="9252" y="2152"/>
                  </a:lnTo>
                  <a:lnTo>
                    <a:pt x="9219" y="2158"/>
                  </a:lnTo>
                  <a:lnTo>
                    <a:pt x="9188" y="2165"/>
                  </a:lnTo>
                  <a:lnTo>
                    <a:pt x="9173" y="2170"/>
                  </a:lnTo>
                  <a:lnTo>
                    <a:pt x="9158" y="2176"/>
                  </a:lnTo>
                  <a:lnTo>
                    <a:pt x="9145" y="2183"/>
                  </a:lnTo>
                  <a:lnTo>
                    <a:pt x="9132" y="2192"/>
                  </a:lnTo>
                  <a:lnTo>
                    <a:pt x="9118" y="2201"/>
                  </a:lnTo>
                  <a:lnTo>
                    <a:pt x="9107" y="2212"/>
                  </a:lnTo>
                  <a:lnTo>
                    <a:pt x="9100" y="2217"/>
                  </a:lnTo>
                  <a:lnTo>
                    <a:pt x="9092" y="2222"/>
                  </a:lnTo>
                  <a:lnTo>
                    <a:pt x="9078" y="2238"/>
                  </a:lnTo>
                  <a:lnTo>
                    <a:pt x="9064" y="2256"/>
                  </a:lnTo>
                  <a:lnTo>
                    <a:pt x="9051" y="2279"/>
                  </a:lnTo>
                  <a:lnTo>
                    <a:pt x="9039" y="2305"/>
                  </a:lnTo>
                  <a:lnTo>
                    <a:pt x="9025" y="2333"/>
                  </a:lnTo>
                  <a:lnTo>
                    <a:pt x="9014" y="2364"/>
                  </a:lnTo>
                  <a:lnTo>
                    <a:pt x="9002" y="2398"/>
                  </a:lnTo>
                  <a:lnTo>
                    <a:pt x="8990" y="2433"/>
                  </a:lnTo>
                  <a:lnTo>
                    <a:pt x="8980" y="2470"/>
                  </a:lnTo>
                  <a:lnTo>
                    <a:pt x="8970" y="2509"/>
                  </a:lnTo>
                  <a:lnTo>
                    <a:pt x="8959" y="2549"/>
                  </a:lnTo>
                  <a:lnTo>
                    <a:pt x="8941" y="2630"/>
                  </a:lnTo>
                  <a:lnTo>
                    <a:pt x="8923" y="2714"/>
                  </a:lnTo>
                  <a:lnTo>
                    <a:pt x="8909" y="2796"/>
                  </a:lnTo>
                  <a:lnTo>
                    <a:pt x="8901" y="2836"/>
                  </a:lnTo>
                  <a:lnTo>
                    <a:pt x="8895" y="2876"/>
                  </a:lnTo>
                  <a:lnTo>
                    <a:pt x="8889" y="2913"/>
                  </a:lnTo>
                  <a:lnTo>
                    <a:pt x="8884" y="2949"/>
                  </a:lnTo>
                  <a:lnTo>
                    <a:pt x="8879" y="2983"/>
                  </a:lnTo>
                  <a:lnTo>
                    <a:pt x="8875" y="3014"/>
                  </a:lnTo>
                  <a:lnTo>
                    <a:pt x="8870" y="3042"/>
                  </a:lnTo>
                  <a:lnTo>
                    <a:pt x="8867" y="3068"/>
                  </a:lnTo>
                  <a:lnTo>
                    <a:pt x="8864" y="3091"/>
                  </a:lnTo>
                  <a:lnTo>
                    <a:pt x="8861" y="3110"/>
                  </a:lnTo>
                  <a:lnTo>
                    <a:pt x="8860" y="3126"/>
                  </a:lnTo>
                  <a:lnTo>
                    <a:pt x="8859" y="3132"/>
                  </a:lnTo>
                  <a:lnTo>
                    <a:pt x="8858" y="3137"/>
                  </a:lnTo>
                  <a:lnTo>
                    <a:pt x="8858" y="3141"/>
                  </a:lnTo>
                  <a:lnTo>
                    <a:pt x="8858" y="3144"/>
                  </a:lnTo>
                  <a:lnTo>
                    <a:pt x="8857" y="3146"/>
                  </a:lnTo>
                  <a:lnTo>
                    <a:pt x="8857" y="3146"/>
                  </a:lnTo>
                  <a:lnTo>
                    <a:pt x="8857" y="3146"/>
                  </a:lnTo>
                  <a:close/>
                  <a:moveTo>
                    <a:pt x="9387" y="3926"/>
                  </a:moveTo>
                  <a:lnTo>
                    <a:pt x="9389" y="3924"/>
                  </a:lnTo>
                  <a:lnTo>
                    <a:pt x="9393" y="3920"/>
                  </a:lnTo>
                  <a:lnTo>
                    <a:pt x="9399" y="3914"/>
                  </a:lnTo>
                  <a:lnTo>
                    <a:pt x="9407" y="3906"/>
                  </a:lnTo>
                  <a:lnTo>
                    <a:pt x="9418" y="3895"/>
                  </a:lnTo>
                  <a:lnTo>
                    <a:pt x="9430" y="3883"/>
                  </a:lnTo>
                  <a:lnTo>
                    <a:pt x="9443" y="3870"/>
                  </a:lnTo>
                  <a:lnTo>
                    <a:pt x="9457" y="3856"/>
                  </a:lnTo>
                  <a:lnTo>
                    <a:pt x="9488" y="3825"/>
                  </a:lnTo>
                  <a:lnTo>
                    <a:pt x="9519" y="3794"/>
                  </a:lnTo>
                  <a:lnTo>
                    <a:pt x="9548" y="3764"/>
                  </a:lnTo>
                  <a:lnTo>
                    <a:pt x="9561" y="3751"/>
                  </a:lnTo>
                  <a:lnTo>
                    <a:pt x="9573" y="3739"/>
                  </a:lnTo>
                  <a:lnTo>
                    <a:pt x="9597" y="3717"/>
                  </a:lnTo>
                  <a:lnTo>
                    <a:pt x="9620" y="3699"/>
                  </a:lnTo>
                  <a:lnTo>
                    <a:pt x="9641" y="3682"/>
                  </a:lnTo>
                  <a:lnTo>
                    <a:pt x="9659" y="3669"/>
                  </a:lnTo>
                  <a:lnTo>
                    <a:pt x="9676" y="3658"/>
                  </a:lnTo>
                  <a:lnTo>
                    <a:pt x="9682" y="3654"/>
                  </a:lnTo>
                  <a:lnTo>
                    <a:pt x="9688" y="3651"/>
                  </a:lnTo>
                  <a:lnTo>
                    <a:pt x="9692" y="3648"/>
                  </a:lnTo>
                  <a:lnTo>
                    <a:pt x="9696" y="3647"/>
                  </a:lnTo>
                  <a:lnTo>
                    <a:pt x="9698" y="3646"/>
                  </a:lnTo>
                  <a:lnTo>
                    <a:pt x="9698" y="3645"/>
                  </a:lnTo>
                  <a:lnTo>
                    <a:pt x="9699" y="3652"/>
                  </a:lnTo>
                  <a:lnTo>
                    <a:pt x="9700" y="3659"/>
                  </a:lnTo>
                  <a:lnTo>
                    <a:pt x="9702" y="3669"/>
                  </a:lnTo>
                  <a:lnTo>
                    <a:pt x="9705" y="3679"/>
                  </a:lnTo>
                  <a:lnTo>
                    <a:pt x="9714" y="3702"/>
                  </a:lnTo>
                  <a:lnTo>
                    <a:pt x="9719" y="3714"/>
                  </a:lnTo>
                  <a:lnTo>
                    <a:pt x="9726" y="3727"/>
                  </a:lnTo>
                  <a:lnTo>
                    <a:pt x="9733" y="3741"/>
                  </a:lnTo>
                  <a:lnTo>
                    <a:pt x="9743" y="3754"/>
                  </a:lnTo>
                  <a:lnTo>
                    <a:pt x="9753" y="3768"/>
                  </a:lnTo>
                  <a:lnTo>
                    <a:pt x="9764" y="3781"/>
                  </a:lnTo>
                  <a:lnTo>
                    <a:pt x="9777" y="3794"/>
                  </a:lnTo>
                  <a:lnTo>
                    <a:pt x="9791" y="3808"/>
                  </a:lnTo>
                  <a:lnTo>
                    <a:pt x="9807" y="3820"/>
                  </a:lnTo>
                  <a:lnTo>
                    <a:pt x="9823" y="3832"/>
                  </a:lnTo>
                  <a:lnTo>
                    <a:pt x="9846" y="3854"/>
                  </a:lnTo>
                  <a:lnTo>
                    <a:pt x="9869" y="3875"/>
                  </a:lnTo>
                  <a:lnTo>
                    <a:pt x="9889" y="3893"/>
                  </a:lnTo>
                  <a:lnTo>
                    <a:pt x="9910" y="3910"/>
                  </a:lnTo>
                  <a:lnTo>
                    <a:pt x="9929" y="3924"/>
                  </a:lnTo>
                  <a:lnTo>
                    <a:pt x="9947" y="3936"/>
                  </a:lnTo>
                  <a:lnTo>
                    <a:pt x="9964" y="3948"/>
                  </a:lnTo>
                  <a:lnTo>
                    <a:pt x="9979" y="3957"/>
                  </a:lnTo>
                  <a:lnTo>
                    <a:pt x="9993" y="3965"/>
                  </a:lnTo>
                  <a:lnTo>
                    <a:pt x="10005" y="3971"/>
                  </a:lnTo>
                  <a:lnTo>
                    <a:pt x="10016" y="3978"/>
                  </a:lnTo>
                  <a:lnTo>
                    <a:pt x="10025" y="3982"/>
                  </a:lnTo>
                  <a:lnTo>
                    <a:pt x="10032" y="3985"/>
                  </a:lnTo>
                  <a:lnTo>
                    <a:pt x="10037" y="3987"/>
                  </a:lnTo>
                  <a:lnTo>
                    <a:pt x="10040" y="3988"/>
                  </a:lnTo>
                  <a:lnTo>
                    <a:pt x="10041" y="3988"/>
                  </a:lnTo>
                  <a:lnTo>
                    <a:pt x="10040" y="3989"/>
                  </a:lnTo>
                  <a:lnTo>
                    <a:pt x="10037" y="3992"/>
                  </a:lnTo>
                  <a:lnTo>
                    <a:pt x="10033" y="3997"/>
                  </a:lnTo>
                  <a:lnTo>
                    <a:pt x="10027" y="4004"/>
                  </a:lnTo>
                  <a:lnTo>
                    <a:pt x="10018" y="4013"/>
                  </a:lnTo>
                  <a:lnTo>
                    <a:pt x="10010" y="4023"/>
                  </a:lnTo>
                  <a:lnTo>
                    <a:pt x="10001" y="4034"/>
                  </a:lnTo>
                  <a:lnTo>
                    <a:pt x="9990" y="4047"/>
                  </a:lnTo>
                  <a:lnTo>
                    <a:pt x="9980" y="4060"/>
                  </a:lnTo>
                  <a:lnTo>
                    <a:pt x="9970" y="4074"/>
                  </a:lnTo>
                  <a:lnTo>
                    <a:pt x="9949" y="4106"/>
                  </a:lnTo>
                  <a:lnTo>
                    <a:pt x="9932" y="4140"/>
                  </a:lnTo>
                  <a:lnTo>
                    <a:pt x="9923" y="4158"/>
                  </a:lnTo>
                  <a:lnTo>
                    <a:pt x="9917" y="4175"/>
                  </a:lnTo>
                  <a:lnTo>
                    <a:pt x="9895" y="4211"/>
                  </a:lnTo>
                  <a:lnTo>
                    <a:pt x="9876" y="4249"/>
                  </a:lnTo>
                  <a:lnTo>
                    <a:pt x="9859" y="4286"/>
                  </a:lnTo>
                  <a:lnTo>
                    <a:pt x="9853" y="4303"/>
                  </a:lnTo>
                  <a:lnTo>
                    <a:pt x="9847" y="4320"/>
                  </a:lnTo>
                  <a:lnTo>
                    <a:pt x="9841" y="4335"/>
                  </a:lnTo>
                  <a:lnTo>
                    <a:pt x="9837" y="4350"/>
                  </a:lnTo>
                  <a:lnTo>
                    <a:pt x="9833" y="4362"/>
                  </a:lnTo>
                  <a:lnTo>
                    <a:pt x="9828" y="4372"/>
                  </a:lnTo>
                  <a:lnTo>
                    <a:pt x="9826" y="4381"/>
                  </a:lnTo>
                  <a:lnTo>
                    <a:pt x="9824" y="4388"/>
                  </a:lnTo>
                  <a:lnTo>
                    <a:pt x="9823" y="4392"/>
                  </a:lnTo>
                  <a:lnTo>
                    <a:pt x="9823" y="4394"/>
                  </a:lnTo>
                  <a:lnTo>
                    <a:pt x="9823" y="4393"/>
                  </a:lnTo>
                  <a:lnTo>
                    <a:pt x="9826" y="4391"/>
                  </a:lnTo>
                  <a:lnTo>
                    <a:pt x="9829" y="4387"/>
                  </a:lnTo>
                  <a:lnTo>
                    <a:pt x="9835" y="4381"/>
                  </a:lnTo>
                  <a:lnTo>
                    <a:pt x="9841" y="4374"/>
                  </a:lnTo>
                  <a:lnTo>
                    <a:pt x="9848" y="4366"/>
                  </a:lnTo>
                  <a:lnTo>
                    <a:pt x="9856" y="4357"/>
                  </a:lnTo>
                  <a:lnTo>
                    <a:pt x="9867" y="4346"/>
                  </a:lnTo>
                  <a:lnTo>
                    <a:pt x="9877" y="4335"/>
                  </a:lnTo>
                  <a:lnTo>
                    <a:pt x="9889" y="4322"/>
                  </a:lnTo>
                  <a:lnTo>
                    <a:pt x="9903" y="4308"/>
                  </a:lnTo>
                  <a:lnTo>
                    <a:pt x="9917" y="4293"/>
                  </a:lnTo>
                  <a:lnTo>
                    <a:pt x="9948" y="4261"/>
                  </a:lnTo>
                  <a:lnTo>
                    <a:pt x="9983" y="4226"/>
                  </a:lnTo>
                  <a:lnTo>
                    <a:pt x="10021" y="4188"/>
                  </a:lnTo>
                  <a:lnTo>
                    <a:pt x="10062" y="4149"/>
                  </a:lnTo>
                  <a:lnTo>
                    <a:pt x="10106" y="4107"/>
                  </a:lnTo>
                  <a:lnTo>
                    <a:pt x="10153" y="4064"/>
                  </a:lnTo>
                  <a:lnTo>
                    <a:pt x="10200" y="4022"/>
                  </a:lnTo>
                  <a:lnTo>
                    <a:pt x="10250" y="3979"/>
                  </a:lnTo>
                  <a:lnTo>
                    <a:pt x="10301" y="3936"/>
                  </a:lnTo>
                  <a:lnTo>
                    <a:pt x="10353" y="3894"/>
                  </a:lnTo>
                  <a:lnTo>
                    <a:pt x="10429" y="3838"/>
                  </a:lnTo>
                  <a:lnTo>
                    <a:pt x="10505" y="3785"/>
                  </a:lnTo>
                  <a:lnTo>
                    <a:pt x="10578" y="3736"/>
                  </a:lnTo>
                  <a:lnTo>
                    <a:pt x="10651" y="3690"/>
                  </a:lnTo>
                  <a:lnTo>
                    <a:pt x="10720" y="3648"/>
                  </a:lnTo>
                  <a:lnTo>
                    <a:pt x="10787" y="3610"/>
                  </a:lnTo>
                  <a:lnTo>
                    <a:pt x="10819" y="3592"/>
                  </a:lnTo>
                  <a:lnTo>
                    <a:pt x="10851" y="3575"/>
                  </a:lnTo>
                  <a:lnTo>
                    <a:pt x="10881" y="3559"/>
                  </a:lnTo>
                  <a:lnTo>
                    <a:pt x="10910" y="3544"/>
                  </a:lnTo>
                  <a:lnTo>
                    <a:pt x="10938" y="3530"/>
                  </a:lnTo>
                  <a:lnTo>
                    <a:pt x="10965" y="3517"/>
                  </a:lnTo>
                  <a:lnTo>
                    <a:pt x="10990" y="3505"/>
                  </a:lnTo>
                  <a:lnTo>
                    <a:pt x="11014" y="3494"/>
                  </a:lnTo>
                  <a:lnTo>
                    <a:pt x="11036" y="3482"/>
                  </a:lnTo>
                  <a:lnTo>
                    <a:pt x="11057" y="3473"/>
                  </a:lnTo>
                  <a:lnTo>
                    <a:pt x="11076" y="3465"/>
                  </a:lnTo>
                  <a:lnTo>
                    <a:pt x="11094" y="3456"/>
                  </a:lnTo>
                  <a:lnTo>
                    <a:pt x="11110" y="3449"/>
                  </a:lnTo>
                  <a:lnTo>
                    <a:pt x="11123" y="3444"/>
                  </a:lnTo>
                  <a:lnTo>
                    <a:pt x="11135" y="3439"/>
                  </a:lnTo>
                  <a:lnTo>
                    <a:pt x="11146" y="3435"/>
                  </a:lnTo>
                  <a:lnTo>
                    <a:pt x="11153" y="3432"/>
                  </a:lnTo>
                  <a:lnTo>
                    <a:pt x="11159" y="3430"/>
                  </a:lnTo>
                  <a:lnTo>
                    <a:pt x="11162" y="3428"/>
                  </a:lnTo>
                  <a:lnTo>
                    <a:pt x="11163" y="3428"/>
                  </a:lnTo>
                  <a:lnTo>
                    <a:pt x="11162" y="3428"/>
                  </a:lnTo>
                  <a:lnTo>
                    <a:pt x="11158" y="3428"/>
                  </a:lnTo>
                  <a:lnTo>
                    <a:pt x="11151" y="3428"/>
                  </a:lnTo>
                  <a:lnTo>
                    <a:pt x="11142" y="3429"/>
                  </a:lnTo>
                  <a:lnTo>
                    <a:pt x="11131" y="3430"/>
                  </a:lnTo>
                  <a:lnTo>
                    <a:pt x="11118" y="3431"/>
                  </a:lnTo>
                  <a:lnTo>
                    <a:pt x="11102" y="3433"/>
                  </a:lnTo>
                  <a:lnTo>
                    <a:pt x="11086" y="3435"/>
                  </a:lnTo>
                  <a:lnTo>
                    <a:pt x="11067" y="3439"/>
                  </a:lnTo>
                  <a:lnTo>
                    <a:pt x="11048" y="3443"/>
                  </a:lnTo>
                  <a:lnTo>
                    <a:pt x="11027" y="3447"/>
                  </a:lnTo>
                  <a:lnTo>
                    <a:pt x="11005" y="3453"/>
                  </a:lnTo>
                  <a:lnTo>
                    <a:pt x="10984" y="3461"/>
                  </a:lnTo>
                  <a:lnTo>
                    <a:pt x="10961" y="3469"/>
                  </a:lnTo>
                  <a:lnTo>
                    <a:pt x="10937" y="3479"/>
                  </a:lnTo>
                  <a:lnTo>
                    <a:pt x="10914" y="3489"/>
                  </a:lnTo>
                  <a:lnTo>
                    <a:pt x="10892" y="3496"/>
                  </a:lnTo>
                  <a:lnTo>
                    <a:pt x="10872" y="3501"/>
                  </a:lnTo>
                  <a:lnTo>
                    <a:pt x="10853" y="3507"/>
                  </a:lnTo>
                  <a:lnTo>
                    <a:pt x="10837" y="3512"/>
                  </a:lnTo>
                  <a:lnTo>
                    <a:pt x="10823" y="3518"/>
                  </a:lnTo>
                  <a:lnTo>
                    <a:pt x="10810" y="3523"/>
                  </a:lnTo>
                  <a:lnTo>
                    <a:pt x="10799" y="3528"/>
                  </a:lnTo>
                  <a:lnTo>
                    <a:pt x="10789" y="3533"/>
                  </a:lnTo>
                  <a:lnTo>
                    <a:pt x="10781" y="3537"/>
                  </a:lnTo>
                  <a:lnTo>
                    <a:pt x="10775" y="3541"/>
                  </a:lnTo>
                  <a:lnTo>
                    <a:pt x="10769" y="3544"/>
                  </a:lnTo>
                  <a:lnTo>
                    <a:pt x="10765" y="3547"/>
                  </a:lnTo>
                  <a:lnTo>
                    <a:pt x="10762" y="3549"/>
                  </a:lnTo>
                  <a:lnTo>
                    <a:pt x="10760" y="3550"/>
                  </a:lnTo>
                  <a:lnTo>
                    <a:pt x="10759" y="3552"/>
                  </a:lnTo>
                  <a:lnTo>
                    <a:pt x="10759" y="3550"/>
                  </a:lnTo>
                  <a:lnTo>
                    <a:pt x="10759" y="3545"/>
                  </a:lnTo>
                  <a:lnTo>
                    <a:pt x="10757" y="3537"/>
                  </a:lnTo>
                  <a:lnTo>
                    <a:pt x="10756" y="3525"/>
                  </a:lnTo>
                  <a:lnTo>
                    <a:pt x="10754" y="3512"/>
                  </a:lnTo>
                  <a:lnTo>
                    <a:pt x="10751" y="3496"/>
                  </a:lnTo>
                  <a:lnTo>
                    <a:pt x="10748" y="3478"/>
                  </a:lnTo>
                  <a:lnTo>
                    <a:pt x="10743" y="3459"/>
                  </a:lnTo>
                  <a:lnTo>
                    <a:pt x="10736" y="3437"/>
                  </a:lnTo>
                  <a:lnTo>
                    <a:pt x="10728" y="3415"/>
                  </a:lnTo>
                  <a:lnTo>
                    <a:pt x="10717" y="3392"/>
                  </a:lnTo>
                  <a:lnTo>
                    <a:pt x="10706" y="3368"/>
                  </a:lnTo>
                  <a:lnTo>
                    <a:pt x="10691" y="3343"/>
                  </a:lnTo>
                  <a:lnTo>
                    <a:pt x="10675" y="3319"/>
                  </a:lnTo>
                  <a:lnTo>
                    <a:pt x="10655" y="3295"/>
                  </a:lnTo>
                  <a:lnTo>
                    <a:pt x="10634" y="3271"/>
                  </a:lnTo>
                  <a:lnTo>
                    <a:pt x="10615" y="3249"/>
                  </a:lnTo>
                  <a:lnTo>
                    <a:pt x="10597" y="3229"/>
                  </a:lnTo>
                  <a:lnTo>
                    <a:pt x="10579" y="3210"/>
                  </a:lnTo>
                  <a:lnTo>
                    <a:pt x="10560" y="3195"/>
                  </a:lnTo>
                  <a:lnTo>
                    <a:pt x="10542" y="3180"/>
                  </a:lnTo>
                  <a:lnTo>
                    <a:pt x="10523" y="3167"/>
                  </a:lnTo>
                  <a:lnTo>
                    <a:pt x="10506" y="3157"/>
                  </a:lnTo>
                  <a:lnTo>
                    <a:pt x="10489" y="3146"/>
                  </a:lnTo>
                  <a:lnTo>
                    <a:pt x="10474" y="3139"/>
                  </a:lnTo>
                  <a:lnTo>
                    <a:pt x="10460" y="3132"/>
                  </a:lnTo>
                  <a:lnTo>
                    <a:pt x="10447" y="3127"/>
                  </a:lnTo>
                  <a:lnTo>
                    <a:pt x="10436" y="3123"/>
                  </a:lnTo>
                  <a:lnTo>
                    <a:pt x="10427" y="3120"/>
                  </a:lnTo>
                  <a:lnTo>
                    <a:pt x="10421" y="3118"/>
                  </a:lnTo>
                  <a:lnTo>
                    <a:pt x="10417" y="3117"/>
                  </a:lnTo>
                  <a:lnTo>
                    <a:pt x="10416" y="3116"/>
                  </a:lnTo>
                  <a:lnTo>
                    <a:pt x="10416" y="3114"/>
                  </a:lnTo>
                  <a:lnTo>
                    <a:pt x="10418" y="3110"/>
                  </a:lnTo>
                  <a:lnTo>
                    <a:pt x="10419" y="3107"/>
                  </a:lnTo>
                  <a:lnTo>
                    <a:pt x="10422" y="3104"/>
                  </a:lnTo>
                  <a:lnTo>
                    <a:pt x="10426" y="3100"/>
                  </a:lnTo>
                  <a:lnTo>
                    <a:pt x="10431" y="3096"/>
                  </a:lnTo>
                  <a:lnTo>
                    <a:pt x="10437" y="3092"/>
                  </a:lnTo>
                  <a:lnTo>
                    <a:pt x="10446" y="3087"/>
                  </a:lnTo>
                  <a:lnTo>
                    <a:pt x="10456" y="3082"/>
                  </a:lnTo>
                  <a:lnTo>
                    <a:pt x="10468" y="3076"/>
                  </a:lnTo>
                  <a:lnTo>
                    <a:pt x="10482" y="3071"/>
                  </a:lnTo>
                  <a:lnTo>
                    <a:pt x="10499" y="3065"/>
                  </a:lnTo>
                  <a:lnTo>
                    <a:pt x="10518" y="3059"/>
                  </a:lnTo>
                  <a:lnTo>
                    <a:pt x="10540" y="3054"/>
                  </a:lnTo>
                  <a:lnTo>
                    <a:pt x="10562" y="3048"/>
                  </a:lnTo>
                  <a:lnTo>
                    <a:pt x="10584" y="3041"/>
                  </a:lnTo>
                  <a:lnTo>
                    <a:pt x="10604" y="3036"/>
                  </a:lnTo>
                  <a:lnTo>
                    <a:pt x="10622" y="3030"/>
                  </a:lnTo>
                  <a:lnTo>
                    <a:pt x="10639" y="3025"/>
                  </a:lnTo>
                  <a:lnTo>
                    <a:pt x="10654" y="3020"/>
                  </a:lnTo>
                  <a:lnTo>
                    <a:pt x="10668" y="3016"/>
                  </a:lnTo>
                  <a:lnTo>
                    <a:pt x="10680" y="3010"/>
                  </a:lnTo>
                  <a:lnTo>
                    <a:pt x="10691" y="3006"/>
                  </a:lnTo>
                  <a:lnTo>
                    <a:pt x="10701" y="3002"/>
                  </a:lnTo>
                  <a:lnTo>
                    <a:pt x="10709" y="2999"/>
                  </a:lnTo>
                  <a:lnTo>
                    <a:pt x="10715" y="2996"/>
                  </a:lnTo>
                  <a:lnTo>
                    <a:pt x="10720" y="2994"/>
                  </a:lnTo>
                  <a:lnTo>
                    <a:pt x="10724" y="2993"/>
                  </a:lnTo>
                  <a:lnTo>
                    <a:pt x="10727" y="2992"/>
                  </a:lnTo>
                  <a:lnTo>
                    <a:pt x="10728" y="2991"/>
                  </a:lnTo>
                  <a:lnTo>
                    <a:pt x="10723" y="2991"/>
                  </a:lnTo>
                  <a:lnTo>
                    <a:pt x="10718" y="2991"/>
                  </a:lnTo>
                  <a:lnTo>
                    <a:pt x="10710" y="2991"/>
                  </a:lnTo>
                  <a:lnTo>
                    <a:pt x="10702" y="2992"/>
                  </a:lnTo>
                  <a:lnTo>
                    <a:pt x="10690" y="2992"/>
                  </a:lnTo>
                  <a:lnTo>
                    <a:pt x="10679" y="2993"/>
                  </a:lnTo>
                  <a:lnTo>
                    <a:pt x="10665" y="2994"/>
                  </a:lnTo>
                  <a:lnTo>
                    <a:pt x="10650" y="2995"/>
                  </a:lnTo>
                  <a:lnTo>
                    <a:pt x="10634" y="2997"/>
                  </a:lnTo>
                  <a:lnTo>
                    <a:pt x="10615" y="2999"/>
                  </a:lnTo>
                  <a:lnTo>
                    <a:pt x="10595" y="3001"/>
                  </a:lnTo>
                  <a:lnTo>
                    <a:pt x="10576" y="3004"/>
                  </a:lnTo>
                  <a:lnTo>
                    <a:pt x="10554" y="3008"/>
                  </a:lnTo>
                  <a:lnTo>
                    <a:pt x="10530" y="3013"/>
                  </a:lnTo>
                  <a:lnTo>
                    <a:pt x="10507" y="3017"/>
                  </a:lnTo>
                  <a:lnTo>
                    <a:pt x="10482" y="3023"/>
                  </a:lnTo>
                  <a:lnTo>
                    <a:pt x="10428" y="3035"/>
                  </a:lnTo>
                  <a:lnTo>
                    <a:pt x="10371" y="3052"/>
                  </a:lnTo>
                  <a:lnTo>
                    <a:pt x="10312" y="3072"/>
                  </a:lnTo>
                  <a:lnTo>
                    <a:pt x="10281" y="3084"/>
                  </a:lnTo>
                  <a:lnTo>
                    <a:pt x="10250" y="3096"/>
                  </a:lnTo>
                  <a:lnTo>
                    <a:pt x="10217" y="3110"/>
                  </a:lnTo>
                  <a:lnTo>
                    <a:pt x="10185" y="3125"/>
                  </a:lnTo>
                  <a:lnTo>
                    <a:pt x="10150" y="3141"/>
                  </a:lnTo>
                  <a:lnTo>
                    <a:pt x="10117" y="3158"/>
                  </a:lnTo>
                  <a:lnTo>
                    <a:pt x="10083" y="3176"/>
                  </a:lnTo>
                  <a:lnTo>
                    <a:pt x="10048" y="3197"/>
                  </a:lnTo>
                  <a:lnTo>
                    <a:pt x="10014" y="3217"/>
                  </a:lnTo>
                  <a:lnTo>
                    <a:pt x="9979" y="3240"/>
                  </a:lnTo>
                  <a:lnTo>
                    <a:pt x="9944" y="3262"/>
                  </a:lnTo>
                  <a:lnTo>
                    <a:pt x="9911" y="3284"/>
                  </a:lnTo>
                  <a:lnTo>
                    <a:pt x="9878" y="3308"/>
                  </a:lnTo>
                  <a:lnTo>
                    <a:pt x="9846" y="3333"/>
                  </a:lnTo>
                  <a:lnTo>
                    <a:pt x="9785" y="3384"/>
                  </a:lnTo>
                  <a:lnTo>
                    <a:pt x="9728" y="3439"/>
                  </a:lnTo>
                  <a:lnTo>
                    <a:pt x="9676" y="3496"/>
                  </a:lnTo>
                  <a:lnTo>
                    <a:pt x="9651" y="3524"/>
                  </a:lnTo>
                  <a:lnTo>
                    <a:pt x="9627" y="3553"/>
                  </a:lnTo>
                  <a:lnTo>
                    <a:pt x="9604" y="3581"/>
                  </a:lnTo>
                  <a:lnTo>
                    <a:pt x="9583" y="3610"/>
                  </a:lnTo>
                  <a:lnTo>
                    <a:pt x="9562" y="3638"/>
                  </a:lnTo>
                  <a:lnTo>
                    <a:pt x="9542" y="3665"/>
                  </a:lnTo>
                  <a:lnTo>
                    <a:pt x="9524" y="3691"/>
                  </a:lnTo>
                  <a:lnTo>
                    <a:pt x="9507" y="3717"/>
                  </a:lnTo>
                  <a:lnTo>
                    <a:pt x="9491" y="3743"/>
                  </a:lnTo>
                  <a:lnTo>
                    <a:pt x="9475" y="3767"/>
                  </a:lnTo>
                  <a:lnTo>
                    <a:pt x="9462" y="3789"/>
                  </a:lnTo>
                  <a:lnTo>
                    <a:pt x="9449" y="3811"/>
                  </a:lnTo>
                  <a:lnTo>
                    <a:pt x="9437" y="3831"/>
                  </a:lnTo>
                  <a:lnTo>
                    <a:pt x="9427" y="3850"/>
                  </a:lnTo>
                  <a:lnTo>
                    <a:pt x="9418" y="3866"/>
                  </a:lnTo>
                  <a:lnTo>
                    <a:pt x="9409" y="3881"/>
                  </a:lnTo>
                  <a:lnTo>
                    <a:pt x="9403" y="3894"/>
                  </a:lnTo>
                  <a:lnTo>
                    <a:pt x="9397" y="3906"/>
                  </a:lnTo>
                  <a:lnTo>
                    <a:pt x="9393" y="3914"/>
                  </a:lnTo>
                  <a:lnTo>
                    <a:pt x="9390" y="3921"/>
                  </a:lnTo>
                  <a:lnTo>
                    <a:pt x="9388" y="3924"/>
                  </a:lnTo>
                  <a:lnTo>
                    <a:pt x="9387" y="3926"/>
                  </a:lnTo>
                  <a:lnTo>
                    <a:pt x="9387" y="3926"/>
                  </a:lnTo>
                  <a:close/>
                  <a:moveTo>
                    <a:pt x="9231" y="0"/>
                  </a:moveTo>
                  <a:lnTo>
                    <a:pt x="9134" y="1"/>
                  </a:lnTo>
                  <a:lnTo>
                    <a:pt x="9040" y="4"/>
                  </a:lnTo>
                  <a:lnTo>
                    <a:pt x="8947" y="8"/>
                  </a:lnTo>
                  <a:lnTo>
                    <a:pt x="8856" y="15"/>
                  </a:lnTo>
                  <a:lnTo>
                    <a:pt x="8767" y="23"/>
                  </a:lnTo>
                  <a:lnTo>
                    <a:pt x="8680" y="34"/>
                  </a:lnTo>
                  <a:lnTo>
                    <a:pt x="8596" y="46"/>
                  </a:lnTo>
                  <a:lnTo>
                    <a:pt x="8513" y="59"/>
                  </a:lnTo>
                  <a:lnTo>
                    <a:pt x="8433" y="75"/>
                  </a:lnTo>
                  <a:lnTo>
                    <a:pt x="8354" y="91"/>
                  </a:lnTo>
                  <a:lnTo>
                    <a:pt x="8277" y="110"/>
                  </a:lnTo>
                  <a:lnTo>
                    <a:pt x="8202" y="129"/>
                  </a:lnTo>
                  <a:lnTo>
                    <a:pt x="8129" y="150"/>
                  </a:lnTo>
                  <a:lnTo>
                    <a:pt x="8058" y="172"/>
                  </a:lnTo>
                  <a:lnTo>
                    <a:pt x="7989" y="195"/>
                  </a:lnTo>
                  <a:lnTo>
                    <a:pt x="7921" y="219"/>
                  </a:lnTo>
                  <a:lnTo>
                    <a:pt x="7856" y="245"/>
                  </a:lnTo>
                  <a:lnTo>
                    <a:pt x="7792" y="272"/>
                  </a:lnTo>
                  <a:lnTo>
                    <a:pt x="7730" y="298"/>
                  </a:lnTo>
                  <a:lnTo>
                    <a:pt x="7669" y="326"/>
                  </a:lnTo>
                  <a:lnTo>
                    <a:pt x="7610" y="355"/>
                  </a:lnTo>
                  <a:lnTo>
                    <a:pt x="7553" y="385"/>
                  </a:lnTo>
                  <a:lnTo>
                    <a:pt x="7497" y="416"/>
                  </a:lnTo>
                  <a:lnTo>
                    <a:pt x="7444" y="447"/>
                  </a:lnTo>
                  <a:lnTo>
                    <a:pt x="7392" y="478"/>
                  </a:lnTo>
                  <a:lnTo>
                    <a:pt x="7342" y="510"/>
                  </a:lnTo>
                  <a:lnTo>
                    <a:pt x="7293" y="542"/>
                  </a:lnTo>
                  <a:lnTo>
                    <a:pt x="7246" y="575"/>
                  </a:lnTo>
                  <a:lnTo>
                    <a:pt x="7200" y="608"/>
                  </a:lnTo>
                  <a:lnTo>
                    <a:pt x="7157" y="641"/>
                  </a:lnTo>
                  <a:lnTo>
                    <a:pt x="7113" y="675"/>
                  </a:lnTo>
                  <a:lnTo>
                    <a:pt x="7073" y="708"/>
                  </a:lnTo>
                  <a:lnTo>
                    <a:pt x="7034" y="742"/>
                  </a:lnTo>
                  <a:lnTo>
                    <a:pt x="6996" y="775"/>
                  </a:lnTo>
                  <a:lnTo>
                    <a:pt x="6960" y="809"/>
                  </a:lnTo>
                  <a:lnTo>
                    <a:pt x="6924" y="842"/>
                  </a:lnTo>
                  <a:lnTo>
                    <a:pt x="6890" y="875"/>
                  </a:lnTo>
                  <a:lnTo>
                    <a:pt x="6858" y="908"/>
                  </a:lnTo>
                  <a:lnTo>
                    <a:pt x="6827" y="941"/>
                  </a:lnTo>
                  <a:lnTo>
                    <a:pt x="6799" y="973"/>
                  </a:lnTo>
                  <a:lnTo>
                    <a:pt x="6771" y="1005"/>
                  </a:lnTo>
                  <a:lnTo>
                    <a:pt x="6744" y="1036"/>
                  </a:lnTo>
                  <a:lnTo>
                    <a:pt x="6718" y="1067"/>
                  </a:lnTo>
                  <a:lnTo>
                    <a:pt x="6694" y="1097"/>
                  </a:lnTo>
                  <a:lnTo>
                    <a:pt x="6672" y="1127"/>
                  </a:lnTo>
                  <a:lnTo>
                    <a:pt x="6650" y="1154"/>
                  </a:lnTo>
                  <a:lnTo>
                    <a:pt x="6629" y="1182"/>
                  </a:lnTo>
                  <a:lnTo>
                    <a:pt x="6611" y="1209"/>
                  </a:lnTo>
                  <a:lnTo>
                    <a:pt x="6593" y="1235"/>
                  </a:lnTo>
                  <a:lnTo>
                    <a:pt x="6576" y="1259"/>
                  </a:lnTo>
                  <a:lnTo>
                    <a:pt x="6560" y="1283"/>
                  </a:lnTo>
                  <a:lnTo>
                    <a:pt x="6547" y="1306"/>
                  </a:lnTo>
                  <a:lnTo>
                    <a:pt x="6533" y="1327"/>
                  </a:lnTo>
                  <a:lnTo>
                    <a:pt x="6521" y="1347"/>
                  </a:lnTo>
                  <a:lnTo>
                    <a:pt x="6509" y="1365"/>
                  </a:lnTo>
                  <a:lnTo>
                    <a:pt x="6500" y="1383"/>
                  </a:lnTo>
                  <a:lnTo>
                    <a:pt x="6491" y="1399"/>
                  </a:lnTo>
                  <a:lnTo>
                    <a:pt x="6484" y="1414"/>
                  </a:lnTo>
                  <a:lnTo>
                    <a:pt x="6476" y="1426"/>
                  </a:lnTo>
                  <a:lnTo>
                    <a:pt x="6471" y="1438"/>
                  </a:lnTo>
                  <a:lnTo>
                    <a:pt x="6466" y="1447"/>
                  </a:lnTo>
                  <a:lnTo>
                    <a:pt x="6462" y="1454"/>
                  </a:lnTo>
                  <a:lnTo>
                    <a:pt x="6460" y="1460"/>
                  </a:lnTo>
                  <a:lnTo>
                    <a:pt x="6458" y="1464"/>
                  </a:lnTo>
                  <a:lnTo>
                    <a:pt x="6431" y="1476"/>
                  </a:lnTo>
                  <a:lnTo>
                    <a:pt x="6402" y="1487"/>
                  </a:lnTo>
                  <a:lnTo>
                    <a:pt x="6373" y="1496"/>
                  </a:lnTo>
                  <a:lnTo>
                    <a:pt x="6343" y="1506"/>
                  </a:lnTo>
                  <a:lnTo>
                    <a:pt x="6311" y="1513"/>
                  </a:lnTo>
                  <a:lnTo>
                    <a:pt x="6278" y="1519"/>
                  </a:lnTo>
                  <a:lnTo>
                    <a:pt x="6244" y="1523"/>
                  </a:lnTo>
                  <a:lnTo>
                    <a:pt x="6208" y="1526"/>
                  </a:lnTo>
                  <a:lnTo>
                    <a:pt x="6161" y="1540"/>
                  </a:lnTo>
                  <a:lnTo>
                    <a:pt x="6114" y="1557"/>
                  </a:lnTo>
                  <a:lnTo>
                    <a:pt x="6090" y="1567"/>
                  </a:lnTo>
                  <a:lnTo>
                    <a:pt x="6067" y="1579"/>
                  </a:lnTo>
                  <a:lnTo>
                    <a:pt x="6043" y="1591"/>
                  </a:lnTo>
                  <a:lnTo>
                    <a:pt x="6018" y="1604"/>
                  </a:lnTo>
                  <a:lnTo>
                    <a:pt x="5994" y="1619"/>
                  </a:lnTo>
                  <a:lnTo>
                    <a:pt x="5970" y="1634"/>
                  </a:lnTo>
                  <a:lnTo>
                    <a:pt x="5945" y="1651"/>
                  </a:lnTo>
                  <a:lnTo>
                    <a:pt x="5919" y="1668"/>
                  </a:lnTo>
                  <a:lnTo>
                    <a:pt x="5893" y="1688"/>
                  </a:lnTo>
                  <a:lnTo>
                    <a:pt x="5867" y="1708"/>
                  </a:lnTo>
                  <a:lnTo>
                    <a:pt x="5842" y="1729"/>
                  </a:lnTo>
                  <a:lnTo>
                    <a:pt x="5815" y="1752"/>
                  </a:lnTo>
                  <a:lnTo>
                    <a:pt x="5787" y="1776"/>
                  </a:lnTo>
                  <a:lnTo>
                    <a:pt x="5759" y="1801"/>
                  </a:lnTo>
                  <a:lnTo>
                    <a:pt x="5731" y="1828"/>
                  </a:lnTo>
                  <a:lnTo>
                    <a:pt x="5702" y="1856"/>
                  </a:lnTo>
                  <a:lnTo>
                    <a:pt x="5673" y="1886"/>
                  </a:lnTo>
                  <a:lnTo>
                    <a:pt x="5643" y="1917"/>
                  </a:lnTo>
                  <a:lnTo>
                    <a:pt x="5612" y="1948"/>
                  </a:lnTo>
                  <a:lnTo>
                    <a:pt x="5581" y="1981"/>
                  </a:lnTo>
                  <a:lnTo>
                    <a:pt x="5549" y="2017"/>
                  </a:lnTo>
                  <a:lnTo>
                    <a:pt x="5516" y="2054"/>
                  </a:lnTo>
                  <a:lnTo>
                    <a:pt x="5483" y="2092"/>
                  </a:lnTo>
                  <a:lnTo>
                    <a:pt x="5449" y="2131"/>
                  </a:lnTo>
                  <a:lnTo>
                    <a:pt x="5414" y="2172"/>
                  </a:lnTo>
                  <a:lnTo>
                    <a:pt x="5379" y="2215"/>
                  </a:lnTo>
                  <a:lnTo>
                    <a:pt x="5342" y="2260"/>
                  </a:lnTo>
                  <a:lnTo>
                    <a:pt x="5305" y="2305"/>
                  </a:lnTo>
                  <a:lnTo>
                    <a:pt x="4961" y="2368"/>
                  </a:lnTo>
                  <a:lnTo>
                    <a:pt x="4957" y="2368"/>
                  </a:lnTo>
                  <a:lnTo>
                    <a:pt x="4951" y="2368"/>
                  </a:lnTo>
                  <a:lnTo>
                    <a:pt x="4942" y="2369"/>
                  </a:lnTo>
                  <a:lnTo>
                    <a:pt x="4932" y="2370"/>
                  </a:lnTo>
                  <a:lnTo>
                    <a:pt x="4920" y="2371"/>
                  </a:lnTo>
                  <a:lnTo>
                    <a:pt x="4904" y="2373"/>
                  </a:lnTo>
                  <a:lnTo>
                    <a:pt x="4888" y="2375"/>
                  </a:lnTo>
                  <a:lnTo>
                    <a:pt x="4869" y="2378"/>
                  </a:lnTo>
                  <a:lnTo>
                    <a:pt x="4848" y="2380"/>
                  </a:lnTo>
                  <a:lnTo>
                    <a:pt x="4826" y="2384"/>
                  </a:lnTo>
                  <a:lnTo>
                    <a:pt x="4802" y="2387"/>
                  </a:lnTo>
                  <a:lnTo>
                    <a:pt x="4776" y="2391"/>
                  </a:lnTo>
                  <a:lnTo>
                    <a:pt x="4748" y="2397"/>
                  </a:lnTo>
                  <a:lnTo>
                    <a:pt x="4719" y="2402"/>
                  </a:lnTo>
                  <a:lnTo>
                    <a:pt x="4688" y="2407"/>
                  </a:lnTo>
                  <a:lnTo>
                    <a:pt x="4656" y="2413"/>
                  </a:lnTo>
                  <a:lnTo>
                    <a:pt x="4622" y="2419"/>
                  </a:lnTo>
                  <a:lnTo>
                    <a:pt x="4587" y="2426"/>
                  </a:lnTo>
                  <a:lnTo>
                    <a:pt x="4550" y="2435"/>
                  </a:lnTo>
                  <a:lnTo>
                    <a:pt x="4512" y="2443"/>
                  </a:lnTo>
                  <a:lnTo>
                    <a:pt x="4473" y="2451"/>
                  </a:lnTo>
                  <a:lnTo>
                    <a:pt x="4432" y="2460"/>
                  </a:lnTo>
                  <a:lnTo>
                    <a:pt x="4390" y="2471"/>
                  </a:lnTo>
                  <a:lnTo>
                    <a:pt x="4347" y="2481"/>
                  </a:lnTo>
                  <a:lnTo>
                    <a:pt x="4303" y="2492"/>
                  </a:lnTo>
                  <a:lnTo>
                    <a:pt x="4258" y="2505"/>
                  </a:lnTo>
                  <a:lnTo>
                    <a:pt x="4165" y="2530"/>
                  </a:lnTo>
                  <a:lnTo>
                    <a:pt x="4068" y="2558"/>
                  </a:lnTo>
                  <a:lnTo>
                    <a:pt x="3968" y="2590"/>
                  </a:lnTo>
                  <a:lnTo>
                    <a:pt x="3865" y="2624"/>
                  </a:lnTo>
                  <a:lnTo>
                    <a:pt x="3759" y="2662"/>
                  </a:lnTo>
                  <a:lnTo>
                    <a:pt x="3652" y="2702"/>
                  </a:lnTo>
                  <a:lnTo>
                    <a:pt x="3544" y="2747"/>
                  </a:lnTo>
                  <a:lnTo>
                    <a:pt x="3433" y="2795"/>
                  </a:lnTo>
                  <a:lnTo>
                    <a:pt x="3322" y="2846"/>
                  </a:lnTo>
                  <a:lnTo>
                    <a:pt x="3210" y="2901"/>
                  </a:lnTo>
                  <a:lnTo>
                    <a:pt x="3099" y="2960"/>
                  </a:lnTo>
                  <a:lnTo>
                    <a:pt x="2987" y="3023"/>
                  </a:lnTo>
                  <a:lnTo>
                    <a:pt x="2931" y="3056"/>
                  </a:lnTo>
                  <a:lnTo>
                    <a:pt x="2877" y="3090"/>
                  </a:lnTo>
                  <a:lnTo>
                    <a:pt x="2822" y="3125"/>
                  </a:lnTo>
                  <a:lnTo>
                    <a:pt x="2767" y="3161"/>
                  </a:lnTo>
                  <a:lnTo>
                    <a:pt x="2713" y="3198"/>
                  </a:lnTo>
                  <a:lnTo>
                    <a:pt x="2659" y="3236"/>
                  </a:lnTo>
                  <a:lnTo>
                    <a:pt x="2605" y="3275"/>
                  </a:lnTo>
                  <a:lnTo>
                    <a:pt x="2553" y="3315"/>
                  </a:lnTo>
                  <a:lnTo>
                    <a:pt x="2501" y="3358"/>
                  </a:lnTo>
                  <a:lnTo>
                    <a:pt x="2449" y="3400"/>
                  </a:lnTo>
                  <a:lnTo>
                    <a:pt x="2398" y="3444"/>
                  </a:lnTo>
                  <a:lnTo>
                    <a:pt x="2348" y="3489"/>
                  </a:lnTo>
                  <a:lnTo>
                    <a:pt x="2299" y="3536"/>
                  </a:lnTo>
                  <a:lnTo>
                    <a:pt x="2250" y="3583"/>
                  </a:lnTo>
                  <a:lnTo>
                    <a:pt x="2217" y="3616"/>
                  </a:lnTo>
                  <a:lnTo>
                    <a:pt x="2184" y="3650"/>
                  </a:lnTo>
                  <a:lnTo>
                    <a:pt x="2150" y="3687"/>
                  </a:lnTo>
                  <a:lnTo>
                    <a:pt x="2116" y="3725"/>
                  </a:lnTo>
                  <a:lnTo>
                    <a:pt x="2081" y="3764"/>
                  </a:lnTo>
                  <a:lnTo>
                    <a:pt x="2046" y="3805"/>
                  </a:lnTo>
                  <a:lnTo>
                    <a:pt x="1973" y="3888"/>
                  </a:lnTo>
                  <a:lnTo>
                    <a:pt x="1901" y="3975"/>
                  </a:lnTo>
                  <a:lnTo>
                    <a:pt x="1829" y="4063"/>
                  </a:lnTo>
                  <a:lnTo>
                    <a:pt x="1759" y="4151"/>
                  </a:lnTo>
                  <a:lnTo>
                    <a:pt x="1690" y="4236"/>
                  </a:lnTo>
                  <a:lnTo>
                    <a:pt x="1657" y="4278"/>
                  </a:lnTo>
                  <a:lnTo>
                    <a:pt x="1625" y="4320"/>
                  </a:lnTo>
                  <a:lnTo>
                    <a:pt x="1593" y="4360"/>
                  </a:lnTo>
                  <a:lnTo>
                    <a:pt x="1563" y="4399"/>
                  </a:lnTo>
                  <a:lnTo>
                    <a:pt x="1533" y="4436"/>
                  </a:lnTo>
                  <a:lnTo>
                    <a:pt x="1505" y="4472"/>
                  </a:lnTo>
                  <a:lnTo>
                    <a:pt x="1478" y="4506"/>
                  </a:lnTo>
                  <a:lnTo>
                    <a:pt x="1453" y="4538"/>
                  </a:lnTo>
                  <a:lnTo>
                    <a:pt x="1429" y="4568"/>
                  </a:lnTo>
                  <a:lnTo>
                    <a:pt x="1407" y="4596"/>
                  </a:lnTo>
                  <a:lnTo>
                    <a:pt x="1387" y="4621"/>
                  </a:lnTo>
                  <a:lnTo>
                    <a:pt x="1369" y="4644"/>
                  </a:lnTo>
                  <a:lnTo>
                    <a:pt x="1352" y="4664"/>
                  </a:lnTo>
                  <a:lnTo>
                    <a:pt x="1338" y="4681"/>
                  </a:lnTo>
                  <a:lnTo>
                    <a:pt x="1325" y="4695"/>
                  </a:lnTo>
                  <a:lnTo>
                    <a:pt x="1315" y="4705"/>
                  </a:lnTo>
                  <a:lnTo>
                    <a:pt x="1315" y="4699"/>
                  </a:lnTo>
                  <a:lnTo>
                    <a:pt x="1315" y="4689"/>
                  </a:lnTo>
                  <a:lnTo>
                    <a:pt x="1315" y="4678"/>
                  </a:lnTo>
                  <a:lnTo>
                    <a:pt x="1315" y="4666"/>
                  </a:lnTo>
                  <a:lnTo>
                    <a:pt x="1315" y="4651"/>
                  </a:lnTo>
                  <a:lnTo>
                    <a:pt x="1316" y="4636"/>
                  </a:lnTo>
                  <a:lnTo>
                    <a:pt x="1316" y="4618"/>
                  </a:lnTo>
                  <a:lnTo>
                    <a:pt x="1316" y="4599"/>
                  </a:lnTo>
                  <a:lnTo>
                    <a:pt x="1316" y="4579"/>
                  </a:lnTo>
                  <a:lnTo>
                    <a:pt x="1317" y="4558"/>
                  </a:lnTo>
                  <a:lnTo>
                    <a:pt x="1317" y="4535"/>
                  </a:lnTo>
                  <a:lnTo>
                    <a:pt x="1318" y="4511"/>
                  </a:lnTo>
                  <a:lnTo>
                    <a:pt x="1320" y="4462"/>
                  </a:lnTo>
                  <a:lnTo>
                    <a:pt x="1322" y="4410"/>
                  </a:lnTo>
                  <a:lnTo>
                    <a:pt x="1325" y="4356"/>
                  </a:lnTo>
                  <a:lnTo>
                    <a:pt x="1329" y="4300"/>
                  </a:lnTo>
                  <a:lnTo>
                    <a:pt x="1334" y="4244"/>
                  </a:lnTo>
                  <a:lnTo>
                    <a:pt x="1341" y="4189"/>
                  </a:lnTo>
                  <a:lnTo>
                    <a:pt x="1348" y="4135"/>
                  </a:lnTo>
                  <a:lnTo>
                    <a:pt x="1356" y="4083"/>
                  </a:lnTo>
                  <a:lnTo>
                    <a:pt x="1366" y="4033"/>
                  </a:lnTo>
                  <a:lnTo>
                    <a:pt x="1372" y="4011"/>
                  </a:lnTo>
                  <a:lnTo>
                    <a:pt x="1378" y="3988"/>
                  </a:lnTo>
                  <a:lnTo>
                    <a:pt x="1398" y="3917"/>
                  </a:lnTo>
                  <a:lnTo>
                    <a:pt x="1421" y="3848"/>
                  </a:lnTo>
                  <a:lnTo>
                    <a:pt x="1447" y="3779"/>
                  </a:lnTo>
                  <a:lnTo>
                    <a:pt x="1474" y="3711"/>
                  </a:lnTo>
                  <a:lnTo>
                    <a:pt x="1503" y="3644"/>
                  </a:lnTo>
                  <a:lnTo>
                    <a:pt x="1534" y="3578"/>
                  </a:lnTo>
                  <a:lnTo>
                    <a:pt x="1566" y="3512"/>
                  </a:lnTo>
                  <a:lnTo>
                    <a:pt x="1600" y="3446"/>
                  </a:lnTo>
                  <a:lnTo>
                    <a:pt x="1634" y="3381"/>
                  </a:lnTo>
                  <a:lnTo>
                    <a:pt x="1670" y="3316"/>
                  </a:lnTo>
                  <a:lnTo>
                    <a:pt x="1743" y="3186"/>
                  </a:lnTo>
                  <a:lnTo>
                    <a:pt x="1820" y="3054"/>
                  </a:lnTo>
                  <a:lnTo>
                    <a:pt x="1897" y="2921"/>
                  </a:lnTo>
                  <a:lnTo>
                    <a:pt x="1780" y="2979"/>
                  </a:lnTo>
                  <a:lnTo>
                    <a:pt x="1665" y="3037"/>
                  </a:lnTo>
                  <a:lnTo>
                    <a:pt x="1547" y="3096"/>
                  </a:lnTo>
                  <a:lnTo>
                    <a:pt x="1487" y="3127"/>
                  </a:lnTo>
                  <a:lnTo>
                    <a:pt x="1425" y="3158"/>
                  </a:lnTo>
                  <a:lnTo>
                    <a:pt x="1363" y="3191"/>
                  </a:lnTo>
                  <a:lnTo>
                    <a:pt x="1298" y="3224"/>
                  </a:lnTo>
                  <a:lnTo>
                    <a:pt x="1232" y="3259"/>
                  </a:lnTo>
                  <a:lnTo>
                    <a:pt x="1164" y="3296"/>
                  </a:lnTo>
                  <a:lnTo>
                    <a:pt x="1093" y="3334"/>
                  </a:lnTo>
                  <a:lnTo>
                    <a:pt x="1020" y="3374"/>
                  </a:lnTo>
                  <a:lnTo>
                    <a:pt x="944" y="3415"/>
                  </a:lnTo>
                  <a:lnTo>
                    <a:pt x="865" y="3460"/>
                  </a:lnTo>
                  <a:lnTo>
                    <a:pt x="797" y="3496"/>
                  </a:lnTo>
                  <a:lnTo>
                    <a:pt x="731" y="3534"/>
                  </a:lnTo>
                  <a:lnTo>
                    <a:pt x="664" y="3573"/>
                  </a:lnTo>
                  <a:lnTo>
                    <a:pt x="600" y="3615"/>
                  </a:lnTo>
                  <a:lnTo>
                    <a:pt x="538" y="3658"/>
                  </a:lnTo>
                  <a:lnTo>
                    <a:pt x="477" y="3705"/>
                  </a:lnTo>
                  <a:lnTo>
                    <a:pt x="418" y="3754"/>
                  </a:lnTo>
                  <a:lnTo>
                    <a:pt x="362" y="3807"/>
                  </a:lnTo>
                  <a:lnTo>
                    <a:pt x="308" y="3862"/>
                  </a:lnTo>
                  <a:lnTo>
                    <a:pt x="259" y="3921"/>
                  </a:lnTo>
                  <a:lnTo>
                    <a:pt x="211" y="3984"/>
                  </a:lnTo>
                  <a:lnTo>
                    <a:pt x="190" y="4017"/>
                  </a:lnTo>
                  <a:lnTo>
                    <a:pt x="168" y="4051"/>
                  </a:lnTo>
                  <a:lnTo>
                    <a:pt x="148" y="4086"/>
                  </a:lnTo>
                  <a:lnTo>
                    <a:pt x="129" y="4122"/>
                  </a:lnTo>
                  <a:lnTo>
                    <a:pt x="111" y="4159"/>
                  </a:lnTo>
                  <a:lnTo>
                    <a:pt x="94" y="4197"/>
                  </a:lnTo>
                  <a:lnTo>
                    <a:pt x="78" y="4236"/>
                  </a:lnTo>
                  <a:lnTo>
                    <a:pt x="63" y="4277"/>
                  </a:lnTo>
                  <a:lnTo>
                    <a:pt x="49" y="4319"/>
                  </a:lnTo>
                  <a:lnTo>
                    <a:pt x="37" y="4362"/>
                  </a:lnTo>
                  <a:lnTo>
                    <a:pt x="29" y="4394"/>
                  </a:lnTo>
                  <a:lnTo>
                    <a:pt x="21" y="4425"/>
                  </a:lnTo>
                  <a:lnTo>
                    <a:pt x="15" y="4456"/>
                  </a:lnTo>
                  <a:lnTo>
                    <a:pt x="11" y="4485"/>
                  </a:lnTo>
                  <a:lnTo>
                    <a:pt x="3" y="4542"/>
                  </a:lnTo>
                  <a:lnTo>
                    <a:pt x="0" y="4597"/>
                  </a:lnTo>
                  <a:lnTo>
                    <a:pt x="0" y="4649"/>
                  </a:lnTo>
                  <a:lnTo>
                    <a:pt x="3" y="4699"/>
                  </a:lnTo>
                  <a:lnTo>
                    <a:pt x="9" y="4746"/>
                  </a:lnTo>
                  <a:lnTo>
                    <a:pt x="17" y="4790"/>
                  </a:lnTo>
                  <a:lnTo>
                    <a:pt x="30" y="4834"/>
                  </a:lnTo>
                  <a:lnTo>
                    <a:pt x="43" y="4874"/>
                  </a:lnTo>
                  <a:lnTo>
                    <a:pt x="59" y="4913"/>
                  </a:lnTo>
                  <a:lnTo>
                    <a:pt x="77" y="4949"/>
                  </a:lnTo>
                  <a:lnTo>
                    <a:pt x="96" y="4984"/>
                  </a:lnTo>
                  <a:lnTo>
                    <a:pt x="117" y="5018"/>
                  </a:lnTo>
                  <a:lnTo>
                    <a:pt x="139" y="5049"/>
                  </a:lnTo>
                  <a:lnTo>
                    <a:pt x="162" y="5079"/>
                  </a:lnTo>
                  <a:lnTo>
                    <a:pt x="165" y="5104"/>
                  </a:lnTo>
                  <a:lnTo>
                    <a:pt x="169" y="5128"/>
                  </a:lnTo>
                  <a:lnTo>
                    <a:pt x="173" y="5154"/>
                  </a:lnTo>
                  <a:lnTo>
                    <a:pt x="178" y="5182"/>
                  </a:lnTo>
                  <a:lnTo>
                    <a:pt x="191" y="5238"/>
                  </a:lnTo>
                  <a:lnTo>
                    <a:pt x="206" y="5298"/>
                  </a:lnTo>
                  <a:lnTo>
                    <a:pt x="225" y="5360"/>
                  </a:lnTo>
                  <a:lnTo>
                    <a:pt x="246" y="5424"/>
                  </a:lnTo>
                  <a:lnTo>
                    <a:pt x="272" y="5487"/>
                  </a:lnTo>
                  <a:lnTo>
                    <a:pt x="287" y="5519"/>
                  </a:lnTo>
                  <a:lnTo>
                    <a:pt x="302" y="5551"/>
                  </a:lnTo>
                  <a:lnTo>
                    <a:pt x="319" y="5581"/>
                  </a:lnTo>
                  <a:lnTo>
                    <a:pt x="336" y="5612"/>
                  </a:lnTo>
                  <a:lnTo>
                    <a:pt x="356" y="5643"/>
                  </a:lnTo>
                  <a:lnTo>
                    <a:pt x="375" y="5673"/>
                  </a:lnTo>
                  <a:lnTo>
                    <a:pt x="397" y="5702"/>
                  </a:lnTo>
                  <a:lnTo>
                    <a:pt x="420" y="5730"/>
                  </a:lnTo>
                  <a:lnTo>
                    <a:pt x="444" y="5758"/>
                  </a:lnTo>
                  <a:lnTo>
                    <a:pt x="468" y="5784"/>
                  </a:lnTo>
                  <a:lnTo>
                    <a:pt x="495" y="5810"/>
                  </a:lnTo>
                  <a:lnTo>
                    <a:pt x="523" y="5835"/>
                  </a:lnTo>
                  <a:lnTo>
                    <a:pt x="553" y="5858"/>
                  </a:lnTo>
                  <a:lnTo>
                    <a:pt x="584" y="5879"/>
                  </a:lnTo>
                  <a:lnTo>
                    <a:pt x="616" y="5900"/>
                  </a:lnTo>
                  <a:lnTo>
                    <a:pt x="650" y="5918"/>
                  </a:lnTo>
                  <a:lnTo>
                    <a:pt x="686" y="5936"/>
                  </a:lnTo>
                  <a:lnTo>
                    <a:pt x="723" y="5951"/>
                  </a:lnTo>
                  <a:lnTo>
                    <a:pt x="751" y="5963"/>
                  </a:lnTo>
                  <a:lnTo>
                    <a:pt x="779" y="5974"/>
                  </a:lnTo>
                  <a:lnTo>
                    <a:pt x="805" y="5983"/>
                  </a:lnTo>
                  <a:lnTo>
                    <a:pt x="830" y="5992"/>
                  </a:lnTo>
                  <a:lnTo>
                    <a:pt x="877" y="6009"/>
                  </a:lnTo>
                  <a:lnTo>
                    <a:pt x="922" y="6021"/>
                  </a:lnTo>
                  <a:lnTo>
                    <a:pt x="965" y="6032"/>
                  </a:lnTo>
                  <a:lnTo>
                    <a:pt x="1008" y="6039"/>
                  </a:lnTo>
                  <a:lnTo>
                    <a:pt x="1052" y="6043"/>
                  </a:lnTo>
                  <a:lnTo>
                    <a:pt x="1097" y="6045"/>
                  </a:lnTo>
                  <a:lnTo>
                    <a:pt x="1094" y="6086"/>
                  </a:lnTo>
                  <a:lnTo>
                    <a:pt x="1091" y="6129"/>
                  </a:lnTo>
                  <a:lnTo>
                    <a:pt x="1089" y="6173"/>
                  </a:lnTo>
                  <a:lnTo>
                    <a:pt x="1086" y="6218"/>
                  </a:lnTo>
                  <a:lnTo>
                    <a:pt x="1081" y="6311"/>
                  </a:lnTo>
                  <a:lnTo>
                    <a:pt x="1077" y="6408"/>
                  </a:lnTo>
                  <a:lnTo>
                    <a:pt x="1075" y="6507"/>
                  </a:lnTo>
                  <a:lnTo>
                    <a:pt x="1075" y="6609"/>
                  </a:lnTo>
                  <a:lnTo>
                    <a:pt x="1077" y="6714"/>
                  </a:lnTo>
                  <a:lnTo>
                    <a:pt x="1082" y="6821"/>
                  </a:lnTo>
                  <a:lnTo>
                    <a:pt x="1089" y="6928"/>
                  </a:lnTo>
                  <a:lnTo>
                    <a:pt x="1099" y="7035"/>
                  </a:lnTo>
                  <a:lnTo>
                    <a:pt x="1114" y="7143"/>
                  </a:lnTo>
                  <a:lnTo>
                    <a:pt x="1123" y="7197"/>
                  </a:lnTo>
                  <a:lnTo>
                    <a:pt x="1132" y="7250"/>
                  </a:lnTo>
                  <a:lnTo>
                    <a:pt x="1142" y="7304"/>
                  </a:lnTo>
                  <a:lnTo>
                    <a:pt x="1155" y="7356"/>
                  </a:lnTo>
                  <a:lnTo>
                    <a:pt x="1168" y="7410"/>
                  </a:lnTo>
                  <a:lnTo>
                    <a:pt x="1182" y="7461"/>
                  </a:lnTo>
                  <a:lnTo>
                    <a:pt x="1198" y="7514"/>
                  </a:lnTo>
                  <a:lnTo>
                    <a:pt x="1215" y="7564"/>
                  </a:lnTo>
                  <a:lnTo>
                    <a:pt x="1233" y="7616"/>
                  </a:lnTo>
                  <a:lnTo>
                    <a:pt x="1253" y="7665"/>
                  </a:lnTo>
                  <a:lnTo>
                    <a:pt x="1277" y="7727"/>
                  </a:lnTo>
                  <a:lnTo>
                    <a:pt x="1301" y="7789"/>
                  </a:lnTo>
                  <a:lnTo>
                    <a:pt x="1354" y="7912"/>
                  </a:lnTo>
                  <a:lnTo>
                    <a:pt x="1410" y="8037"/>
                  </a:lnTo>
                  <a:lnTo>
                    <a:pt x="1468" y="8161"/>
                  </a:lnTo>
                  <a:lnTo>
                    <a:pt x="1528" y="8282"/>
                  </a:lnTo>
                  <a:lnTo>
                    <a:pt x="1589" y="8402"/>
                  </a:lnTo>
                  <a:lnTo>
                    <a:pt x="1650" y="8518"/>
                  </a:lnTo>
                  <a:lnTo>
                    <a:pt x="1681" y="8576"/>
                  </a:lnTo>
                  <a:lnTo>
                    <a:pt x="1712" y="8631"/>
                  </a:lnTo>
                  <a:lnTo>
                    <a:pt x="1743" y="8686"/>
                  </a:lnTo>
                  <a:lnTo>
                    <a:pt x="1773" y="8741"/>
                  </a:lnTo>
                  <a:lnTo>
                    <a:pt x="1803" y="8793"/>
                  </a:lnTo>
                  <a:lnTo>
                    <a:pt x="1833" y="8844"/>
                  </a:lnTo>
                  <a:lnTo>
                    <a:pt x="1862" y="8893"/>
                  </a:lnTo>
                  <a:lnTo>
                    <a:pt x="1890" y="8941"/>
                  </a:lnTo>
                  <a:lnTo>
                    <a:pt x="1918" y="8988"/>
                  </a:lnTo>
                  <a:lnTo>
                    <a:pt x="1946" y="9033"/>
                  </a:lnTo>
                  <a:lnTo>
                    <a:pt x="1971" y="9075"/>
                  </a:lnTo>
                  <a:lnTo>
                    <a:pt x="1997" y="9117"/>
                  </a:lnTo>
                  <a:lnTo>
                    <a:pt x="2021" y="9156"/>
                  </a:lnTo>
                  <a:lnTo>
                    <a:pt x="2045" y="9193"/>
                  </a:lnTo>
                  <a:lnTo>
                    <a:pt x="2066" y="9227"/>
                  </a:lnTo>
                  <a:lnTo>
                    <a:pt x="2088" y="9260"/>
                  </a:lnTo>
                  <a:lnTo>
                    <a:pt x="2108" y="9290"/>
                  </a:lnTo>
                  <a:lnTo>
                    <a:pt x="2125" y="9317"/>
                  </a:lnTo>
                  <a:lnTo>
                    <a:pt x="2121" y="9342"/>
                  </a:lnTo>
                  <a:lnTo>
                    <a:pt x="2115" y="9371"/>
                  </a:lnTo>
                  <a:lnTo>
                    <a:pt x="2108" y="9404"/>
                  </a:lnTo>
                  <a:lnTo>
                    <a:pt x="2099" y="9439"/>
                  </a:lnTo>
                  <a:lnTo>
                    <a:pt x="2089" y="9477"/>
                  </a:lnTo>
                  <a:lnTo>
                    <a:pt x="2078" y="9518"/>
                  </a:lnTo>
                  <a:lnTo>
                    <a:pt x="2065" y="9562"/>
                  </a:lnTo>
                  <a:lnTo>
                    <a:pt x="2052" y="9607"/>
                  </a:lnTo>
                  <a:lnTo>
                    <a:pt x="2037" y="9653"/>
                  </a:lnTo>
                  <a:lnTo>
                    <a:pt x="2023" y="9703"/>
                  </a:lnTo>
                  <a:lnTo>
                    <a:pt x="2008" y="9752"/>
                  </a:lnTo>
                  <a:lnTo>
                    <a:pt x="1991" y="9804"/>
                  </a:lnTo>
                  <a:lnTo>
                    <a:pt x="1958" y="9908"/>
                  </a:lnTo>
                  <a:lnTo>
                    <a:pt x="1925" y="10014"/>
                  </a:lnTo>
                  <a:lnTo>
                    <a:pt x="1893" y="10119"/>
                  </a:lnTo>
                  <a:lnTo>
                    <a:pt x="1876" y="10170"/>
                  </a:lnTo>
                  <a:lnTo>
                    <a:pt x="1862" y="10221"/>
                  </a:lnTo>
                  <a:lnTo>
                    <a:pt x="1848" y="10270"/>
                  </a:lnTo>
                  <a:lnTo>
                    <a:pt x="1833" y="10319"/>
                  </a:lnTo>
                  <a:lnTo>
                    <a:pt x="1821" y="10365"/>
                  </a:lnTo>
                  <a:lnTo>
                    <a:pt x="1808" y="10409"/>
                  </a:lnTo>
                  <a:lnTo>
                    <a:pt x="1797" y="10452"/>
                  </a:lnTo>
                  <a:lnTo>
                    <a:pt x="1788" y="10492"/>
                  </a:lnTo>
                  <a:lnTo>
                    <a:pt x="1779" y="10528"/>
                  </a:lnTo>
                  <a:lnTo>
                    <a:pt x="1773" y="10562"/>
                  </a:lnTo>
                  <a:lnTo>
                    <a:pt x="1768" y="10593"/>
                  </a:lnTo>
                  <a:lnTo>
                    <a:pt x="1764" y="10620"/>
                  </a:lnTo>
                  <a:lnTo>
                    <a:pt x="1763" y="10644"/>
                  </a:lnTo>
                  <a:lnTo>
                    <a:pt x="1763" y="10654"/>
                  </a:lnTo>
                  <a:lnTo>
                    <a:pt x="1763" y="10664"/>
                  </a:lnTo>
                  <a:lnTo>
                    <a:pt x="1766" y="10683"/>
                  </a:lnTo>
                  <a:lnTo>
                    <a:pt x="1772" y="10704"/>
                  </a:lnTo>
                  <a:lnTo>
                    <a:pt x="1780" y="10724"/>
                  </a:lnTo>
                  <a:lnTo>
                    <a:pt x="1792" y="10745"/>
                  </a:lnTo>
                  <a:lnTo>
                    <a:pt x="1805" y="10766"/>
                  </a:lnTo>
                  <a:lnTo>
                    <a:pt x="1822" y="10786"/>
                  </a:lnTo>
                  <a:lnTo>
                    <a:pt x="1840" y="10807"/>
                  </a:lnTo>
                  <a:lnTo>
                    <a:pt x="1861" y="10829"/>
                  </a:lnTo>
                  <a:lnTo>
                    <a:pt x="1884" y="10849"/>
                  </a:lnTo>
                  <a:lnTo>
                    <a:pt x="1909" y="10870"/>
                  </a:lnTo>
                  <a:lnTo>
                    <a:pt x="1936" y="10891"/>
                  </a:lnTo>
                  <a:lnTo>
                    <a:pt x="1966" y="10912"/>
                  </a:lnTo>
                  <a:lnTo>
                    <a:pt x="1997" y="10933"/>
                  </a:lnTo>
                  <a:lnTo>
                    <a:pt x="2030" y="10954"/>
                  </a:lnTo>
                  <a:lnTo>
                    <a:pt x="2065" y="10975"/>
                  </a:lnTo>
                  <a:lnTo>
                    <a:pt x="2101" y="10995"/>
                  </a:lnTo>
                  <a:lnTo>
                    <a:pt x="2140" y="11015"/>
                  </a:lnTo>
                  <a:lnTo>
                    <a:pt x="2179" y="11036"/>
                  </a:lnTo>
                  <a:lnTo>
                    <a:pt x="2219" y="11055"/>
                  </a:lnTo>
                  <a:lnTo>
                    <a:pt x="2261" y="11076"/>
                  </a:lnTo>
                  <a:lnTo>
                    <a:pt x="2305" y="11095"/>
                  </a:lnTo>
                  <a:lnTo>
                    <a:pt x="2349" y="11114"/>
                  </a:lnTo>
                  <a:lnTo>
                    <a:pt x="2395" y="11133"/>
                  </a:lnTo>
                  <a:lnTo>
                    <a:pt x="2441" y="11152"/>
                  </a:lnTo>
                  <a:lnTo>
                    <a:pt x="2536" y="11188"/>
                  </a:lnTo>
                  <a:lnTo>
                    <a:pt x="2634" y="11223"/>
                  </a:lnTo>
                  <a:lnTo>
                    <a:pt x="2734" y="11256"/>
                  </a:lnTo>
                  <a:lnTo>
                    <a:pt x="2836" y="11287"/>
                  </a:lnTo>
                  <a:lnTo>
                    <a:pt x="2939" y="11316"/>
                  </a:lnTo>
                  <a:lnTo>
                    <a:pt x="3041" y="11342"/>
                  </a:lnTo>
                  <a:lnTo>
                    <a:pt x="3143" y="11367"/>
                  </a:lnTo>
                  <a:lnTo>
                    <a:pt x="3243" y="11389"/>
                  </a:lnTo>
                  <a:lnTo>
                    <a:pt x="3341" y="11407"/>
                  </a:lnTo>
                  <a:lnTo>
                    <a:pt x="3437" y="11424"/>
                  </a:lnTo>
                  <a:lnTo>
                    <a:pt x="3529" y="11436"/>
                  </a:lnTo>
                  <a:lnTo>
                    <a:pt x="3574" y="11441"/>
                  </a:lnTo>
                  <a:lnTo>
                    <a:pt x="3618" y="11445"/>
                  </a:lnTo>
                  <a:lnTo>
                    <a:pt x="3660" y="11449"/>
                  </a:lnTo>
                  <a:lnTo>
                    <a:pt x="3702" y="11452"/>
                  </a:lnTo>
                  <a:lnTo>
                    <a:pt x="3741" y="11453"/>
                  </a:lnTo>
                  <a:lnTo>
                    <a:pt x="3779" y="11453"/>
                  </a:lnTo>
                  <a:lnTo>
                    <a:pt x="3816" y="11453"/>
                  </a:lnTo>
                  <a:lnTo>
                    <a:pt x="3851" y="11452"/>
                  </a:lnTo>
                  <a:lnTo>
                    <a:pt x="3884" y="11449"/>
                  </a:lnTo>
                  <a:lnTo>
                    <a:pt x="3916" y="11445"/>
                  </a:lnTo>
                  <a:lnTo>
                    <a:pt x="3946" y="11440"/>
                  </a:lnTo>
                  <a:lnTo>
                    <a:pt x="3974" y="11435"/>
                  </a:lnTo>
                  <a:lnTo>
                    <a:pt x="4000" y="11428"/>
                  </a:lnTo>
                  <a:lnTo>
                    <a:pt x="4024" y="11420"/>
                  </a:lnTo>
                  <a:lnTo>
                    <a:pt x="4045" y="11410"/>
                  </a:lnTo>
                  <a:lnTo>
                    <a:pt x="4064" y="11400"/>
                  </a:lnTo>
                  <a:lnTo>
                    <a:pt x="4080" y="11389"/>
                  </a:lnTo>
                  <a:lnTo>
                    <a:pt x="4095" y="11376"/>
                  </a:lnTo>
                  <a:lnTo>
                    <a:pt x="4122" y="11347"/>
                  </a:lnTo>
                  <a:lnTo>
                    <a:pt x="4147" y="11317"/>
                  </a:lnTo>
                  <a:lnTo>
                    <a:pt x="4170" y="11287"/>
                  </a:lnTo>
                  <a:lnTo>
                    <a:pt x="4192" y="11256"/>
                  </a:lnTo>
                  <a:lnTo>
                    <a:pt x="4213" y="11224"/>
                  </a:lnTo>
                  <a:lnTo>
                    <a:pt x="4232" y="11192"/>
                  </a:lnTo>
                  <a:lnTo>
                    <a:pt x="4250" y="11159"/>
                  </a:lnTo>
                  <a:lnTo>
                    <a:pt x="4266" y="11126"/>
                  </a:lnTo>
                  <a:lnTo>
                    <a:pt x="4282" y="11093"/>
                  </a:lnTo>
                  <a:lnTo>
                    <a:pt x="4296" y="11060"/>
                  </a:lnTo>
                  <a:lnTo>
                    <a:pt x="4309" y="11027"/>
                  </a:lnTo>
                  <a:lnTo>
                    <a:pt x="4321" y="10994"/>
                  </a:lnTo>
                  <a:lnTo>
                    <a:pt x="4331" y="10961"/>
                  </a:lnTo>
                  <a:lnTo>
                    <a:pt x="4341" y="10928"/>
                  </a:lnTo>
                  <a:lnTo>
                    <a:pt x="4358" y="10862"/>
                  </a:lnTo>
                  <a:lnTo>
                    <a:pt x="4371" y="10799"/>
                  </a:lnTo>
                  <a:lnTo>
                    <a:pt x="4381" y="10737"/>
                  </a:lnTo>
                  <a:lnTo>
                    <a:pt x="4389" y="10677"/>
                  </a:lnTo>
                  <a:lnTo>
                    <a:pt x="4394" y="10621"/>
                  </a:lnTo>
                  <a:lnTo>
                    <a:pt x="4396" y="10595"/>
                  </a:lnTo>
                  <a:lnTo>
                    <a:pt x="4397" y="10569"/>
                  </a:lnTo>
                  <a:lnTo>
                    <a:pt x="4398" y="10544"/>
                  </a:lnTo>
                  <a:lnTo>
                    <a:pt x="4399" y="10521"/>
                  </a:lnTo>
                  <a:lnTo>
                    <a:pt x="4400" y="10498"/>
                  </a:lnTo>
                  <a:lnTo>
                    <a:pt x="4400" y="10477"/>
                  </a:lnTo>
                  <a:lnTo>
                    <a:pt x="4400" y="10458"/>
                  </a:lnTo>
                  <a:lnTo>
                    <a:pt x="4400" y="10439"/>
                  </a:lnTo>
                  <a:lnTo>
                    <a:pt x="4400" y="10376"/>
                  </a:lnTo>
                  <a:lnTo>
                    <a:pt x="4405" y="10369"/>
                  </a:lnTo>
                  <a:lnTo>
                    <a:pt x="4410" y="10359"/>
                  </a:lnTo>
                  <a:lnTo>
                    <a:pt x="4416" y="10346"/>
                  </a:lnTo>
                  <a:lnTo>
                    <a:pt x="4423" y="10332"/>
                  </a:lnTo>
                  <a:lnTo>
                    <a:pt x="4431" y="10315"/>
                  </a:lnTo>
                  <a:lnTo>
                    <a:pt x="4441" y="10295"/>
                  </a:lnTo>
                  <a:lnTo>
                    <a:pt x="4451" y="10274"/>
                  </a:lnTo>
                  <a:lnTo>
                    <a:pt x="4462" y="10251"/>
                  </a:lnTo>
                  <a:lnTo>
                    <a:pt x="4474" y="10227"/>
                  </a:lnTo>
                  <a:lnTo>
                    <a:pt x="4487" y="10200"/>
                  </a:lnTo>
                  <a:lnTo>
                    <a:pt x="4500" y="10173"/>
                  </a:lnTo>
                  <a:lnTo>
                    <a:pt x="4513" y="10146"/>
                  </a:lnTo>
                  <a:lnTo>
                    <a:pt x="4540" y="10087"/>
                  </a:lnTo>
                  <a:lnTo>
                    <a:pt x="4568" y="10026"/>
                  </a:lnTo>
                  <a:lnTo>
                    <a:pt x="4596" y="9964"/>
                  </a:lnTo>
                  <a:lnTo>
                    <a:pt x="4621" y="9904"/>
                  </a:lnTo>
                  <a:lnTo>
                    <a:pt x="4646" y="9845"/>
                  </a:lnTo>
                  <a:lnTo>
                    <a:pt x="4658" y="9817"/>
                  </a:lnTo>
                  <a:lnTo>
                    <a:pt x="4668" y="9789"/>
                  </a:lnTo>
                  <a:lnTo>
                    <a:pt x="4677" y="9763"/>
                  </a:lnTo>
                  <a:lnTo>
                    <a:pt x="4686" y="9739"/>
                  </a:lnTo>
                  <a:lnTo>
                    <a:pt x="4694" y="9716"/>
                  </a:lnTo>
                  <a:lnTo>
                    <a:pt x="4700" y="9694"/>
                  </a:lnTo>
                  <a:lnTo>
                    <a:pt x="4705" y="9675"/>
                  </a:lnTo>
                  <a:lnTo>
                    <a:pt x="4709" y="9657"/>
                  </a:lnTo>
                  <a:lnTo>
                    <a:pt x="4711" y="9642"/>
                  </a:lnTo>
                  <a:lnTo>
                    <a:pt x="4712" y="9628"/>
                  </a:lnTo>
                  <a:lnTo>
                    <a:pt x="4713" y="9604"/>
                  </a:lnTo>
                  <a:lnTo>
                    <a:pt x="4717" y="9576"/>
                  </a:lnTo>
                  <a:lnTo>
                    <a:pt x="4722" y="9546"/>
                  </a:lnTo>
                  <a:lnTo>
                    <a:pt x="4728" y="9512"/>
                  </a:lnTo>
                  <a:lnTo>
                    <a:pt x="4734" y="9476"/>
                  </a:lnTo>
                  <a:lnTo>
                    <a:pt x="4739" y="9436"/>
                  </a:lnTo>
                  <a:lnTo>
                    <a:pt x="4742" y="9394"/>
                  </a:lnTo>
                  <a:lnTo>
                    <a:pt x="4743" y="9348"/>
                  </a:lnTo>
                  <a:lnTo>
                    <a:pt x="4779" y="9366"/>
                  </a:lnTo>
                  <a:lnTo>
                    <a:pt x="4816" y="9382"/>
                  </a:lnTo>
                  <a:lnTo>
                    <a:pt x="4855" y="9398"/>
                  </a:lnTo>
                  <a:lnTo>
                    <a:pt x="4894" y="9412"/>
                  </a:lnTo>
                  <a:lnTo>
                    <a:pt x="4935" y="9426"/>
                  </a:lnTo>
                  <a:lnTo>
                    <a:pt x="4976" y="9439"/>
                  </a:lnTo>
                  <a:lnTo>
                    <a:pt x="5020" y="9450"/>
                  </a:lnTo>
                  <a:lnTo>
                    <a:pt x="5063" y="9462"/>
                  </a:lnTo>
                  <a:lnTo>
                    <a:pt x="5107" y="9471"/>
                  </a:lnTo>
                  <a:lnTo>
                    <a:pt x="5152" y="9479"/>
                  </a:lnTo>
                  <a:lnTo>
                    <a:pt x="5197" y="9486"/>
                  </a:lnTo>
                  <a:lnTo>
                    <a:pt x="5243" y="9493"/>
                  </a:lnTo>
                  <a:lnTo>
                    <a:pt x="5289" y="9498"/>
                  </a:lnTo>
                  <a:lnTo>
                    <a:pt x="5336" y="9502"/>
                  </a:lnTo>
                  <a:lnTo>
                    <a:pt x="5382" y="9504"/>
                  </a:lnTo>
                  <a:lnTo>
                    <a:pt x="5429" y="9504"/>
                  </a:lnTo>
                  <a:lnTo>
                    <a:pt x="5406" y="9540"/>
                  </a:lnTo>
                  <a:lnTo>
                    <a:pt x="5382" y="9575"/>
                  </a:lnTo>
                  <a:lnTo>
                    <a:pt x="5361" y="9613"/>
                  </a:lnTo>
                  <a:lnTo>
                    <a:pt x="5340" y="9652"/>
                  </a:lnTo>
                  <a:lnTo>
                    <a:pt x="5320" y="9694"/>
                  </a:lnTo>
                  <a:lnTo>
                    <a:pt x="5311" y="9717"/>
                  </a:lnTo>
                  <a:lnTo>
                    <a:pt x="5302" y="9741"/>
                  </a:lnTo>
                  <a:lnTo>
                    <a:pt x="5293" y="9765"/>
                  </a:lnTo>
                  <a:lnTo>
                    <a:pt x="5286" y="9791"/>
                  </a:lnTo>
                  <a:lnTo>
                    <a:pt x="5279" y="9819"/>
                  </a:lnTo>
                  <a:lnTo>
                    <a:pt x="5273" y="9847"/>
                  </a:lnTo>
                  <a:lnTo>
                    <a:pt x="5269" y="9894"/>
                  </a:lnTo>
                  <a:lnTo>
                    <a:pt x="5268" y="9942"/>
                  </a:lnTo>
                  <a:lnTo>
                    <a:pt x="5270" y="9991"/>
                  </a:lnTo>
                  <a:lnTo>
                    <a:pt x="5274" y="10041"/>
                  </a:lnTo>
                  <a:lnTo>
                    <a:pt x="5282" y="10091"/>
                  </a:lnTo>
                  <a:lnTo>
                    <a:pt x="5294" y="10142"/>
                  </a:lnTo>
                  <a:lnTo>
                    <a:pt x="5309" y="10195"/>
                  </a:lnTo>
                  <a:lnTo>
                    <a:pt x="5327" y="10249"/>
                  </a:lnTo>
                  <a:lnTo>
                    <a:pt x="5350" y="10303"/>
                  </a:lnTo>
                  <a:lnTo>
                    <a:pt x="5376" y="10359"/>
                  </a:lnTo>
                  <a:lnTo>
                    <a:pt x="5406" y="10415"/>
                  </a:lnTo>
                  <a:lnTo>
                    <a:pt x="5440" y="10473"/>
                  </a:lnTo>
                  <a:lnTo>
                    <a:pt x="5477" y="10533"/>
                  </a:lnTo>
                  <a:lnTo>
                    <a:pt x="5498" y="10564"/>
                  </a:lnTo>
                  <a:lnTo>
                    <a:pt x="5519" y="10594"/>
                  </a:lnTo>
                  <a:lnTo>
                    <a:pt x="5542" y="10625"/>
                  </a:lnTo>
                  <a:lnTo>
                    <a:pt x="5565" y="10656"/>
                  </a:lnTo>
                  <a:lnTo>
                    <a:pt x="5590" y="10687"/>
                  </a:lnTo>
                  <a:lnTo>
                    <a:pt x="5616" y="10719"/>
                  </a:lnTo>
                  <a:lnTo>
                    <a:pt x="5651" y="10763"/>
                  </a:lnTo>
                  <a:lnTo>
                    <a:pt x="5685" y="10805"/>
                  </a:lnTo>
                  <a:lnTo>
                    <a:pt x="5718" y="10846"/>
                  </a:lnTo>
                  <a:lnTo>
                    <a:pt x="5751" y="10886"/>
                  </a:lnTo>
                  <a:lnTo>
                    <a:pt x="5783" y="10924"/>
                  </a:lnTo>
                  <a:lnTo>
                    <a:pt x="5815" y="10962"/>
                  </a:lnTo>
                  <a:lnTo>
                    <a:pt x="5846" y="10998"/>
                  </a:lnTo>
                  <a:lnTo>
                    <a:pt x="5877" y="11033"/>
                  </a:lnTo>
                  <a:lnTo>
                    <a:pt x="5907" y="11067"/>
                  </a:lnTo>
                  <a:lnTo>
                    <a:pt x="5937" y="11100"/>
                  </a:lnTo>
                  <a:lnTo>
                    <a:pt x="5966" y="11131"/>
                  </a:lnTo>
                  <a:lnTo>
                    <a:pt x="5995" y="11162"/>
                  </a:lnTo>
                  <a:lnTo>
                    <a:pt x="6024" y="11190"/>
                  </a:lnTo>
                  <a:lnTo>
                    <a:pt x="6053" y="11218"/>
                  </a:lnTo>
                  <a:lnTo>
                    <a:pt x="6082" y="11244"/>
                  </a:lnTo>
                  <a:lnTo>
                    <a:pt x="6111" y="11269"/>
                  </a:lnTo>
                  <a:lnTo>
                    <a:pt x="6139" y="11292"/>
                  </a:lnTo>
                  <a:lnTo>
                    <a:pt x="6168" y="11315"/>
                  </a:lnTo>
                  <a:lnTo>
                    <a:pt x="6196" y="11335"/>
                  </a:lnTo>
                  <a:lnTo>
                    <a:pt x="6225" y="11354"/>
                  </a:lnTo>
                  <a:lnTo>
                    <a:pt x="6252" y="11372"/>
                  </a:lnTo>
                  <a:lnTo>
                    <a:pt x="6281" y="11388"/>
                  </a:lnTo>
                  <a:lnTo>
                    <a:pt x="6310" y="11403"/>
                  </a:lnTo>
                  <a:lnTo>
                    <a:pt x="6339" y="11417"/>
                  </a:lnTo>
                  <a:lnTo>
                    <a:pt x="6368" y="11428"/>
                  </a:lnTo>
                  <a:lnTo>
                    <a:pt x="6398" y="11438"/>
                  </a:lnTo>
                  <a:lnTo>
                    <a:pt x="6427" y="11448"/>
                  </a:lnTo>
                  <a:lnTo>
                    <a:pt x="6458" y="11455"/>
                  </a:lnTo>
                  <a:lnTo>
                    <a:pt x="6488" y="11460"/>
                  </a:lnTo>
                  <a:lnTo>
                    <a:pt x="6519" y="11464"/>
                  </a:lnTo>
                  <a:lnTo>
                    <a:pt x="6550" y="11466"/>
                  </a:lnTo>
                  <a:lnTo>
                    <a:pt x="6582" y="11467"/>
                  </a:lnTo>
                  <a:lnTo>
                    <a:pt x="6628" y="11466"/>
                  </a:lnTo>
                  <a:lnTo>
                    <a:pt x="6674" y="11460"/>
                  </a:lnTo>
                  <a:lnTo>
                    <a:pt x="6719" y="11452"/>
                  </a:lnTo>
                  <a:lnTo>
                    <a:pt x="6763" y="11440"/>
                  </a:lnTo>
                  <a:lnTo>
                    <a:pt x="6807" y="11427"/>
                  </a:lnTo>
                  <a:lnTo>
                    <a:pt x="6849" y="11410"/>
                  </a:lnTo>
                  <a:lnTo>
                    <a:pt x="6891" y="11391"/>
                  </a:lnTo>
                  <a:lnTo>
                    <a:pt x="6933" y="11370"/>
                  </a:lnTo>
                  <a:lnTo>
                    <a:pt x="6973" y="11348"/>
                  </a:lnTo>
                  <a:lnTo>
                    <a:pt x="7013" y="11323"/>
                  </a:lnTo>
                  <a:lnTo>
                    <a:pt x="7052" y="11297"/>
                  </a:lnTo>
                  <a:lnTo>
                    <a:pt x="7091" y="11270"/>
                  </a:lnTo>
                  <a:lnTo>
                    <a:pt x="7165" y="11214"/>
                  </a:lnTo>
                  <a:lnTo>
                    <a:pt x="7236" y="11156"/>
                  </a:lnTo>
                  <a:lnTo>
                    <a:pt x="7271" y="11131"/>
                  </a:lnTo>
                  <a:lnTo>
                    <a:pt x="7306" y="11105"/>
                  </a:lnTo>
                  <a:lnTo>
                    <a:pt x="7342" y="11076"/>
                  </a:lnTo>
                  <a:lnTo>
                    <a:pt x="7377" y="11047"/>
                  </a:lnTo>
                  <a:lnTo>
                    <a:pt x="7412" y="11018"/>
                  </a:lnTo>
                  <a:lnTo>
                    <a:pt x="7447" y="10989"/>
                  </a:lnTo>
                  <a:lnTo>
                    <a:pt x="7482" y="10962"/>
                  </a:lnTo>
                  <a:lnTo>
                    <a:pt x="7517" y="10938"/>
                  </a:lnTo>
                  <a:lnTo>
                    <a:pt x="7658" y="10820"/>
                  </a:lnTo>
                  <a:lnTo>
                    <a:pt x="7802" y="10703"/>
                  </a:lnTo>
                  <a:lnTo>
                    <a:pt x="7944" y="10583"/>
                  </a:lnTo>
                  <a:lnTo>
                    <a:pt x="8086" y="10462"/>
                  </a:lnTo>
                  <a:lnTo>
                    <a:pt x="8156" y="10401"/>
                  </a:lnTo>
                  <a:lnTo>
                    <a:pt x="8224" y="10338"/>
                  </a:lnTo>
                  <a:lnTo>
                    <a:pt x="8292" y="10274"/>
                  </a:lnTo>
                  <a:lnTo>
                    <a:pt x="8358" y="10210"/>
                  </a:lnTo>
                  <a:lnTo>
                    <a:pt x="8423" y="10145"/>
                  </a:lnTo>
                  <a:lnTo>
                    <a:pt x="8487" y="10078"/>
                  </a:lnTo>
                  <a:lnTo>
                    <a:pt x="8548" y="10010"/>
                  </a:lnTo>
                  <a:lnTo>
                    <a:pt x="8608" y="9941"/>
                  </a:lnTo>
                  <a:lnTo>
                    <a:pt x="8623" y="9921"/>
                  </a:lnTo>
                  <a:lnTo>
                    <a:pt x="8638" y="9900"/>
                  </a:lnTo>
                  <a:lnTo>
                    <a:pt x="8653" y="9878"/>
                  </a:lnTo>
                  <a:lnTo>
                    <a:pt x="8668" y="9855"/>
                  </a:lnTo>
                  <a:lnTo>
                    <a:pt x="8685" y="9831"/>
                  </a:lnTo>
                  <a:lnTo>
                    <a:pt x="8700" y="9807"/>
                  </a:lnTo>
                  <a:lnTo>
                    <a:pt x="8733" y="9754"/>
                  </a:lnTo>
                  <a:lnTo>
                    <a:pt x="8766" y="9698"/>
                  </a:lnTo>
                  <a:lnTo>
                    <a:pt x="8799" y="9638"/>
                  </a:lnTo>
                  <a:lnTo>
                    <a:pt x="8834" y="9575"/>
                  </a:lnTo>
                  <a:lnTo>
                    <a:pt x="8868" y="9510"/>
                  </a:lnTo>
                  <a:lnTo>
                    <a:pt x="8903" y="9442"/>
                  </a:lnTo>
                  <a:lnTo>
                    <a:pt x="8939" y="9372"/>
                  </a:lnTo>
                  <a:lnTo>
                    <a:pt x="8975" y="9300"/>
                  </a:lnTo>
                  <a:lnTo>
                    <a:pt x="9010" y="9227"/>
                  </a:lnTo>
                  <a:lnTo>
                    <a:pt x="9045" y="9153"/>
                  </a:lnTo>
                  <a:lnTo>
                    <a:pt x="9080" y="9076"/>
                  </a:lnTo>
                  <a:lnTo>
                    <a:pt x="9149" y="8924"/>
                  </a:lnTo>
                  <a:lnTo>
                    <a:pt x="9217" y="8770"/>
                  </a:lnTo>
                  <a:lnTo>
                    <a:pt x="9250" y="8694"/>
                  </a:lnTo>
                  <a:lnTo>
                    <a:pt x="9282" y="8619"/>
                  </a:lnTo>
                  <a:lnTo>
                    <a:pt x="9313" y="8545"/>
                  </a:lnTo>
                  <a:lnTo>
                    <a:pt x="9343" y="8473"/>
                  </a:lnTo>
                  <a:lnTo>
                    <a:pt x="9373" y="8402"/>
                  </a:lnTo>
                  <a:lnTo>
                    <a:pt x="9401" y="8333"/>
                  </a:lnTo>
                  <a:lnTo>
                    <a:pt x="9428" y="8266"/>
                  </a:lnTo>
                  <a:lnTo>
                    <a:pt x="9454" y="8201"/>
                  </a:lnTo>
                  <a:lnTo>
                    <a:pt x="9477" y="8139"/>
                  </a:lnTo>
                  <a:lnTo>
                    <a:pt x="9500" y="8081"/>
                  </a:lnTo>
                  <a:lnTo>
                    <a:pt x="9522" y="8026"/>
                  </a:lnTo>
                  <a:lnTo>
                    <a:pt x="9540" y="7974"/>
                  </a:lnTo>
                  <a:lnTo>
                    <a:pt x="9550" y="7951"/>
                  </a:lnTo>
                  <a:lnTo>
                    <a:pt x="9558" y="7927"/>
                  </a:lnTo>
                  <a:lnTo>
                    <a:pt x="9566" y="7905"/>
                  </a:lnTo>
                  <a:lnTo>
                    <a:pt x="9573" y="7884"/>
                  </a:lnTo>
                  <a:lnTo>
                    <a:pt x="9644" y="7942"/>
                  </a:lnTo>
                  <a:lnTo>
                    <a:pt x="9714" y="7999"/>
                  </a:lnTo>
                  <a:lnTo>
                    <a:pt x="9784" y="8055"/>
                  </a:lnTo>
                  <a:lnTo>
                    <a:pt x="9819" y="8080"/>
                  </a:lnTo>
                  <a:lnTo>
                    <a:pt x="9854" y="8106"/>
                  </a:lnTo>
                  <a:lnTo>
                    <a:pt x="9889" y="8130"/>
                  </a:lnTo>
                  <a:lnTo>
                    <a:pt x="9924" y="8153"/>
                  </a:lnTo>
                  <a:lnTo>
                    <a:pt x="9960" y="8175"/>
                  </a:lnTo>
                  <a:lnTo>
                    <a:pt x="9995" y="8195"/>
                  </a:lnTo>
                  <a:lnTo>
                    <a:pt x="10030" y="8213"/>
                  </a:lnTo>
                  <a:lnTo>
                    <a:pt x="10065" y="8231"/>
                  </a:lnTo>
                  <a:lnTo>
                    <a:pt x="10100" y="8245"/>
                  </a:lnTo>
                  <a:lnTo>
                    <a:pt x="10135" y="8258"/>
                  </a:lnTo>
                  <a:lnTo>
                    <a:pt x="10205" y="8281"/>
                  </a:lnTo>
                  <a:lnTo>
                    <a:pt x="10274" y="8304"/>
                  </a:lnTo>
                  <a:lnTo>
                    <a:pt x="10344" y="8324"/>
                  </a:lnTo>
                  <a:lnTo>
                    <a:pt x="10412" y="8343"/>
                  </a:lnTo>
                  <a:lnTo>
                    <a:pt x="10478" y="8359"/>
                  </a:lnTo>
                  <a:lnTo>
                    <a:pt x="10511" y="8366"/>
                  </a:lnTo>
                  <a:lnTo>
                    <a:pt x="10543" y="8372"/>
                  </a:lnTo>
                  <a:lnTo>
                    <a:pt x="10574" y="8376"/>
                  </a:lnTo>
                  <a:lnTo>
                    <a:pt x="10605" y="8380"/>
                  </a:lnTo>
                  <a:lnTo>
                    <a:pt x="10636" y="8382"/>
                  </a:lnTo>
                  <a:lnTo>
                    <a:pt x="10665" y="8382"/>
                  </a:lnTo>
                  <a:lnTo>
                    <a:pt x="10706" y="8382"/>
                  </a:lnTo>
                  <a:lnTo>
                    <a:pt x="10745" y="8380"/>
                  </a:lnTo>
                  <a:lnTo>
                    <a:pt x="10785" y="8377"/>
                  </a:lnTo>
                  <a:lnTo>
                    <a:pt x="10825" y="8372"/>
                  </a:lnTo>
                  <a:lnTo>
                    <a:pt x="10863" y="8367"/>
                  </a:lnTo>
                  <a:lnTo>
                    <a:pt x="10901" y="8359"/>
                  </a:lnTo>
                  <a:lnTo>
                    <a:pt x="10938" y="8351"/>
                  </a:lnTo>
                  <a:lnTo>
                    <a:pt x="10975" y="8342"/>
                  </a:lnTo>
                  <a:lnTo>
                    <a:pt x="11011" y="8331"/>
                  </a:lnTo>
                  <a:lnTo>
                    <a:pt x="11048" y="8318"/>
                  </a:lnTo>
                  <a:lnTo>
                    <a:pt x="11083" y="8305"/>
                  </a:lnTo>
                  <a:lnTo>
                    <a:pt x="11118" y="8290"/>
                  </a:lnTo>
                  <a:lnTo>
                    <a:pt x="11152" y="8274"/>
                  </a:lnTo>
                  <a:lnTo>
                    <a:pt x="11186" y="8258"/>
                  </a:lnTo>
                  <a:lnTo>
                    <a:pt x="11220" y="8239"/>
                  </a:lnTo>
                  <a:lnTo>
                    <a:pt x="11253" y="8218"/>
                  </a:lnTo>
                  <a:lnTo>
                    <a:pt x="11286" y="8198"/>
                  </a:lnTo>
                  <a:lnTo>
                    <a:pt x="11318" y="8175"/>
                  </a:lnTo>
                  <a:lnTo>
                    <a:pt x="11349" y="8151"/>
                  </a:lnTo>
                  <a:lnTo>
                    <a:pt x="11381" y="8127"/>
                  </a:lnTo>
                  <a:lnTo>
                    <a:pt x="11412" y="8101"/>
                  </a:lnTo>
                  <a:lnTo>
                    <a:pt x="11442" y="8073"/>
                  </a:lnTo>
                  <a:lnTo>
                    <a:pt x="11472" y="8044"/>
                  </a:lnTo>
                  <a:lnTo>
                    <a:pt x="11502" y="8014"/>
                  </a:lnTo>
                  <a:lnTo>
                    <a:pt x="11531" y="7982"/>
                  </a:lnTo>
                  <a:lnTo>
                    <a:pt x="11560" y="7951"/>
                  </a:lnTo>
                  <a:lnTo>
                    <a:pt x="11587" y="7917"/>
                  </a:lnTo>
                  <a:lnTo>
                    <a:pt x="11616" y="7882"/>
                  </a:lnTo>
                  <a:lnTo>
                    <a:pt x="11643" y="7844"/>
                  </a:lnTo>
                  <a:lnTo>
                    <a:pt x="11671" y="7807"/>
                  </a:lnTo>
                  <a:lnTo>
                    <a:pt x="11698" y="7768"/>
                  </a:lnTo>
                  <a:lnTo>
                    <a:pt x="11724" y="7728"/>
                  </a:lnTo>
                  <a:lnTo>
                    <a:pt x="11746" y="7693"/>
                  </a:lnTo>
                  <a:lnTo>
                    <a:pt x="11768" y="7658"/>
                  </a:lnTo>
                  <a:lnTo>
                    <a:pt x="11788" y="7623"/>
                  </a:lnTo>
                  <a:lnTo>
                    <a:pt x="11806" y="7589"/>
                  </a:lnTo>
                  <a:lnTo>
                    <a:pt x="11824" y="7555"/>
                  </a:lnTo>
                  <a:lnTo>
                    <a:pt x="11839" y="7522"/>
                  </a:lnTo>
                  <a:lnTo>
                    <a:pt x="11855" y="7490"/>
                  </a:lnTo>
                  <a:lnTo>
                    <a:pt x="11868" y="7459"/>
                  </a:lnTo>
                  <a:lnTo>
                    <a:pt x="11881" y="7429"/>
                  </a:lnTo>
                  <a:lnTo>
                    <a:pt x="11893" y="7401"/>
                  </a:lnTo>
                  <a:lnTo>
                    <a:pt x="11903" y="7373"/>
                  </a:lnTo>
                  <a:lnTo>
                    <a:pt x="11913" y="7347"/>
                  </a:lnTo>
                  <a:lnTo>
                    <a:pt x="11921" y="7322"/>
                  </a:lnTo>
                  <a:lnTo>
                    <a:pt x="11929" y="7300"/>
                  </a:lnTo>
                  <a:lnTo>
                    <a:pt x="11936" y="7279"/>
                  </a:lnTo>
                  <a:lnTo>
                    <a:pt x="11943" y="7260"/>
                  </a:lnTo>
                  <a:lnTo>
                    <a:pt x="12038" y="7282"/>
                  </a:lnTo>
                  <a:lnTo>
                    <a:pt x="12135" y="7302"/>
                  </a:lnTo>
                  <a:lnTo>
                    <a:pt x="12235" y="7317"/>
                  </a:lnTo>
                  <a:lnTo>
                    <a:pt x="12336" y="7330"/>
                  </a:lnTo>
                  <a:lnTo>
                    <a:pt x="12439" y="7341"/>
                  </a:lnTo>
                  <a:lnTo>
                    <a:pt x="12543" y="7348"/>
                  </a:lnTo>
                  <a:lnTo>
                    <a:pt x="12648" y="7352"/>
                  </a:lnTo>
                  <a:lnTo>
                    <a:pt x="12753" y="7354"/>
                  </a:lnTo>
                  <a:lnTo>
                    <a:pt x="12846" y="7354"/>
                  </a:lnTo>
                  <a:lnTo>
                    <a:pt x="12899" y="7353"/>
                  </a:lnTo>
                  <a:lnTo>
                    <a:pt x="12951" y="7351"/>
                  </a:lnTo>
                  <a:lnTo>
                    <a:pt x="13004" y="7347"/>
                  </a:lnTo>
                  <a:lnTo>
                    <a:pt x="13056" y="7341"/>
                  </a:lnTo>
                  <a:lnTo>
                    <a:pt x="13109" y="7334"/>
                  </a:lnTo>
                  <a:lnTo>
                    <a:pt x="13161" y="7324"/>
                  </a:lnTo>
                  <a:lnTo>
                    <a:pt x="13213" y="7314"/>
                  </a:lnTo>
                  <a:lnTo>
                    <a:pt x="13265" y="7303"/>
                  </a:lnTo>
                  <a:lnTo>
                    <a:pt x="13318" y="7288"/>
                  </a:lnTo>
                  <a:lnTo>
                    <a:pt x="13369" y="7274"/>
                  </a:lnTo>
                  <a:lnTo>
                    <a:pt x="13421" y="7257"/>
                  </a:lnTo>
                  <a:lnTo>
                    <a:pt x="13472" y="7239"/>
                  </a:lnTo>
                  <a:lnTo>
                    <a:pt x="13524" y="7219"/>
                  </a:lnTo>
                  <a:lnTo>
                    <a:pt x="13575" y="7198"/>
                  </a:lnTo>
                  <a:lnTo>
                    <a:pt x="13625" y="7175"/>
                  </a:lnTo>
                  <a:lnTo>
                    <a:pt x="13676" y="7151"/>
                  </a:lnTo>
                  <a:lnTo>
                    <a:pt x="13726" y="7125"/>
                  </a:lnTo>
                  <a:lnTo>
                    <a:pt x="13776" y="7099"/>
                  </a:lnTo>
                  <a:lnTo>
                    <a:pt x="13826" y="7070"/>
                  </a:lnTo>
                  <a:lnTo>
                    <a:pt x="13875" y="7040"/>
                  </a:lnTo>
                  <a:lnTo>
                    <a:pt x="13925" y="7009"/>
                  </a:lnTo>
                  <a:lnTo>
                    <a:pt x="13973" y="6976"/>
                  </a:lnTo>
                  <a:lnTo>
                    <a:pt x="14022" y="6942"/>
                  </a:lnTo>
                  <a:lnTo>
                    <a:pt x="14069" y="6907"/>
                  </a:lnTo>
                  <a:lnTo>
                    <a:pt x="14117" y="6870"/>
                  </a:lnTo>
                  <a:lnTo>
                    <a:pt x="14164" y="6832"/>
                  </a:lnTo>
                  <a:lnTo>
                    <a:pt x="14211" y="6792"/>
                  </a:lnTo>
                  <a:lnTo>
                    <a:pt x="14256" y="6752"/>
                  </a:lnTo>
                  <a:lnTo>
                    <a:pt x="14302" y="6709"/>
                  </a:lnTo>
                  <a:lnTo>
                    <a:pt x="14347" y="6666"/>
                  </a:lnTo>
                  <a:lnTo>
                    <a:pt x="14392" y="6621"/>
                  </a:lnTo>
                  <a:lnTo>
                    <a:pt x="14436" y="6574"/>
                  </a:lnTo>
                  <a:lnTo>
                    <a:pt x="14502" y="6500"/>
                  </a:lnTo>
                  <a:lnTo>
                    <a:pt x="14566" y="6424"/>
                  </a:lnTo>
                  <a:lnTo>
                    <a:pt x="14629" y="6345"/>
                  </a:lnTo>
                  <a:lnTo>
                    <a:pt x="14689" y="6264"/>
                  </a:lnTo>
                  <a:lnTo>
                    <a:pt x="14746" y="6181"/>
                  </a:lnTo>
                  <a:lnTo>
                    <a:pt x="14802" y="6095"/>
                  </a:lnTo>
                  <a:lnTo>
                    <a:pt x="14856" y="6008"/>
                  </a:lnTo>
                  <a:lnTo>
                    <a:pt x="14907" y="5918"/>
                  </a:lnTo>
                  <a:lnTo>
                    <a:pt x="14957" y="5826"/>
                  </a:lnTo>
                  <a:lnTo>
                    <a:pt x="15004" y="5732"/>
                  </a:lnTo>
                  <a:lnTo>
                    <a:pt x="15050" y="5636"/>
                  </a:lnTo>
                  <a:lnTo>
                    <a:pt x="15092" y="5539"/>
                  </a:lnTo>
                  <a:lnTo>
                    <a:pt x="15133" y="5439"/>
                  </a:lnTo>
                  <a:lnTo>
                    <a:pt x="15172" y="5337"/>
                  </a:lnTo>
                  <a:lnTo>
                    <a:pt x="15208" y="5234"/>
                  </a:lnTo>
                  <a:lnTo>
                    <a:pt x="15242" y="5129"/>
                  </a:lnTo>
                  <a:lnTo>
                    <a:pt x="15274" y="5023"/>
                  </a:lnTo>
                  <a:lnTo>
                    <a:pt x="15303" y="4914"/>
                  </a:lnTo>
                  <a:lnTo>
                    <a:pt x="15331" y="4804"/>
                  </a:lnTo>
                  <a:lnTo>
                    <a:pt x="15355" y="4693"/>
                  </a:lnTo>
                  <a:lnTo>
                    <a:pt x="15377" y="4579"/>
                  </a:lnTo>
                  <a:lnTo>
                    <a:pt x="15398" y="4464"/>
                  </a:lnTo>
                  <a:lnTo>
                    <a:pt x="15415" y="4348"/>
                  </a:lnTo>
                  <a:lnTo>
                    <a:pt x="15431" y="4230"/>
                  </a:lnTo>
                  <a:lnTo>
                    <a:pt x="15443" y="4111"/>
                  </a:lnTo>
                  <a:lnTo>
                    <a:pt x="15454" y="3990"/>
                  </a:lnTo>
                  <a:lnTo>
                    <a:pt x="15462" y="3868"/>
                  </a:lnTo>
                  <a:lnTo>
                    <a:pt x="15467" y="3745"/>
                  </a:lnTo>
                  <a:lnTo>
                    <a:pt x="15470" y="3621"/>
                  </a:lnTo>
                  <a:lnTo>
                    <a:pt x="15471" y="3496"/>
                  </a:lnTo>
                  <a:lnTo>
                    <a:pt x="15469" y="3369"/>
                  </a:lnTo>
                  <a:lnTo>
                    <a:pt x="15464" y="3240"/>
                  </a:lnTo>
                  <a:lnTo>
                    <a:pt x="15460" y="3150"/>
                  </a:lnTo>
                  <a:lnTo>
                    <a:pt x="15455" y="3060"/>
                  </a:lnTo>
                  <a:lnTo>
                    <a:pt x="15448" y="2971"/>
                  </a:lnTo>
                  <a:lnTo>
                    <a:pt x="15441" y="2885"/>
                  </a:lnTo>
                  <a:lnTo>
                    <a:pt x="15435" y="2799"/>
                  </a:lnTo>
                  <a:lnTo>
                    <a:pt x="15427" y="2716"/>
                  </a:lnTo>
                  <a:lnTo>
                    <a:pt x="15418" y="2633"/>
                  </a:lnTo>
                  <a:lnTo>
                    <a:pt x="15409" y="2553"/>
                  </a:lnTo>
                  <a:lnTo>
                    <a:pt x="15400" y="2475"/>
                  </a:lnTo>
                  <a:lnTo>
                    <a:pt x="15390" y="2397"/>
                  </a:lnTo>
                  <a:lnTo>
                    <a:pt x="15379" y="2321"/>
                  </a:lnTo>
                  <a:lnTo>
                    <a:pt x="15369" y="2246"/>
                  </a:lnTo>
                  <a:lnTo>
                    <a:pt x="15356" y="2174"/>
                  </a:lnTo>
                  <a:lnTo>
                    <a:pt x="15345" y="2102"/>
                  </a:lnTo>
                  <a:lnTo>
                    <a:pt x="15332" y="2032"/>
                  </a:lnTo>
                  <a:lnTo>
                    <a:pt x="15319" y="1964"/>
                  </a:lnTo>
                  <a:lnTo>
                    <a:pt x="15306" y="1897"/>
                  </a:lnTo>
                  <a:lnTo>
                    <a:pt x="15291" y="1832"/>
                  </a:lnTo>
                  <a:lnTo>
                    <a:pt x="15277" y="1768"/>
                  </a:lnTo>
                  <a:lnTo>
                    <a:pt x="15261" y="1705"/>
                  </a:lnTo>
                  <a:lnTo>
                    <a:pt x="15247" y="1645"/>
                  </a:lnTo>
                  <a:lnTo>
                    <a:pt x="15231" y="1585"/>
                  </a:lnTo>
                  <a:lnTo>
                    <a:pt x="15214" y="1527"/>
                  </a:lnTo>
                  <a:lnTo>
                    <a:pt x="15197" y="1471"/>
                  </a:lnTo>
                  <a:lnTo>
                    <a:pt x="15181" y="1415"/>
                  </a:lnTo>
                  <a:lnTo>
                    <a:pt x="15163" y="1361"/>
                  </a:lnTo>
                  <a:lnTo>
                    <a:pt x="15146" y="1310"/>
                  </a:lnTo>
                  <a:lnTo>
                    <a:pt x="15127" y="1258"/>
                  </a:lnTo>
                  <a:lnTo>
                    <a:pt x="15109" y="1210"/>
                  </a:lnTo>
                  <a:lnTo>
                    <a:pt x="15090" y="1162"/>
                  </a:lnTo>
                  <a:lnTo>
                    <a:pt x="15071" y="1115"/>
                  </a:lnTo>
                  <a:lnTo>
                    <a:pt x="15051" y="1071"/>
                  </a:lnTo>
                  <a:lnTo>
                    <a:pt x="15031" y="1027"/>
                  </a:lnTo>
                  <a:lnTo>
                    <a:pt x="15011" y="985"/>
                  </a:lnTo>
                  <a:lnTo>
                    <a:pt x="14991" y="944"/>
                  </a:lnTo>
                  <a:lnTo>
                    <a:pt x="14969" y="905"/>
                  </a:lnTo>
                  <a:lnTo>
                    <a:pt x="14949" y="867"/>
                  </a:lnTo>
                  <a:lnTo>
                    <a:pt x="14927" y="831"/>
                  </a:lnTo>
                  <a:lnTo>
                    <a:pt x="14905" y="796"/>
                  </a:lnTo>
                  <a:lnTo>
                    <a:pt x="14884" y="763"/>
                  </a:lnTo>
                  <a:lnTo>
                    <a:pt x="14862" y="731"/>
                  </a:lnTo>
                  <a:lnTo>
                    <a:pt x="14839" y="700"/>
                  </a:lnTo>
                  <a:lnTo>
                    <a:pt x="14817" y="670"/>
                  </a:lnTo>
                  <a:lnTo>
                    <a:pt x="14794" y="642"/>
                  </a:lnTo>
                  <a:lnTo>
                    <a:pt x="14771" y="617"/>
                  </a:lnTo>
                  <a:lnTo>
                    <a:pt x="14748" y="591"/>
                  </a:lnTo>
                  <a:lnTo>
                    <a:pt x="14725" y="567"/>
                  </a:lnTo>
                  <a:lnTo>
                    <a:pt x="14702" y="546"/>
                  </a:lnTo>
                  <a:lnTo>
                    <a:pt x="14678" y="524"/>
                  </a:lnTo>
                  <a:lnTo>
                    <a:pt x="14654" y="504"/>
                  </a:lnTo>
                  <a:lnTo>
                    <a:pt x="14630" y="487"/>
                  </a:lnTo>
                  <a:lnTo>
                    <a:pt x="14606" y="469"/>
                  </a:lnTo>
                  <a:lnTo>
                    <a:pt x="14582" y="454"/>
                  </a:lnTo>
                  <a:lnTo>
                    <a:pt x="14557" y="440"/>
                  </a:lnTo>
                  <a:lnTo>
                    <a:pt x="14534" y="427"/>
                  </a:lnTo>
                  <a:lnTo>
                    <a:pt x="14509" y="416"/>
                  </a:lnTo>
                  <a:lnTo>
                    <a:pt x="14484" y="405"/>
                  </a:lnTo>
                  <a:lnTo>
                    <a:pt x="14459" y="397"/>
                  </a:lnTo>
                  <a:lnTo>
                    <a:pt x="14435" y="390"/>
                  </a:lnTo>
                  <a:lnTo>
                    <a:pt x="14410" y="384"/>
                  </a:lnTo>
                  <a:lnTo>
                    <a:pt x="14385" y="380"/>
                  </a:lnTo>
                  <a:lnTo>
                    <a:pt x="14360" y="376"/>
                  </a:lnTo>
                  <a:lnTo>
                    <a:pt x="14336" y="374"/>
                  </a:lnTo>
                  <a:lnTo>
                    <a:pt x="14311" y="374"/>
                  </a:lnTo>
                  <a:lnTo>
                    <a:pt x="14280" y="374"/>
                  </a:lnTo>
                  <a:lnTo>
                    <a:pt x="14251" y="377"/>
                  </a:lnTo>
                  <a:lnTo>
                    <a:pt x="14223" y="381"/>
                  </a:lnTo>
                  <a:lnTo>
                    <a:pt x="14170" y="393"/>
                  </a:lnTo>
                  <a:lnTo>
                    <a:pt x="14121" y="409"/>
                  </a:lnTo>
                  <a:lnTo>
                    <a:pt x="14074" y="428"/>
                  </a:lnTo>
                  <a:lnTo>
                    <a:pt x="14031" y="450"/>
                  </a:lnTo>
                  <a:lnTo>
                    <a:pt x="13990" y="473"/>
                  </a:lnTo>
                  <a:lnTo>
                    <a:pt x="13953" y="500"/>
                  </a:lnTo>
                  <a:lnTo>
                    <a:pt x="13917" y="529"/>
                  </a:lnTo>
                  <a:lnTo>
                    <a:pt x="13885" y="559"/>
                  </a:lnTo>
                  <a:lnTo>
                    <a:pt x="13855" y="590"/>
                  </a:lnTo>
                  <a:lnTo>
                    <a:pt x="13828" y="622"/>
                  </a:lnTo>
                  <a:lnTo>
                    <a:pt x="13802" y="654"/>
                  </a:lnTo>
                  <a:lnTo>
                    <a:pt x="13779" y="686"/>
                  </a:lnTo>
                  <a:lnTo>
                    <a:pt x="13757" y="718"/>
                  </a:lnTo>
                  <a:lnTo>
                    <a:pt x="13737" y="748"/>
                  </a:lnTo>
                  <a:lnTo>
                    <a:pt x="13719" y="778"/>
                  </a:lnTo>
                  <a:lnTo>
                    <a:pt x="13706" y="803"/>
                  </a:lnTo>
                  <a:lnTo>
                    <a:pt x="13690" y="829"/>
                  </a:lnTo>
                  <a:lnTo>
                    <a:pt x="13674" y="857"/>
                  </a:lnTo>
                  <a:lnTo>
                    <a:pt x="13656" y="883"/>
                  </a:lnTo>
                  <a:lnTo>
                    <a:pt x="13639" y="909"/>
                  </a:lnTo>
                  <a:lnTo>
                    <a:pt x="13622" y="932"/>
                  </a:lnTo>
                  <a:lnTo>
                    <a:pt x="13615" y="942"/>
                  </a:lnTo>
                  <a:lnTo>
                    <a:pt x="13607" y="951"/>
                  </a:lnTo>
                  <a:lnTo>
                    <a:pt x="13600" y="959"/>
                  </a:lnTo>
                  <a:lnTo>
                    <a:pt x="13594" y="966"/>
                  </a:lnTo>
                  <a:lnTo>
                    <a:pt x="13559" y="987"/>
                  </a:lnTo>
                  <a:lnTo>
                    <a:pt x="13524" y="1007"/>
                  </a:lnTo>
                  <a:lnTo>
                    <a:pt x="13489" y="1025"/>
                  </a:lnTo>
                  <a:lnTo>
                    <a:pt x="13454" y="1040"/>
                  </a:lnTo>
                  <a:lnTo>
                    <a:pt x="13419" y="1053"/>
                  </a:lnTo>
                  <a:lnTo>
                    <a:pt x="13384" y="1067"/>
                  </a:lnTo>
                  <a:lnTo>
                    <a:pt x="13314" y="1090"/>
                  </a:lnTo>
                  <a:lnTo>
                    <a:pt x="13266" y="1112"/>
                  </a:lnTo>
                  <a:lnTo>
                    <a:pt x="13214" y="1134"/>
                  </a:lnTo>
                  <a:lnTo>
                    <a:pt x="13162" y="1157"/>
                  </a:lnTo>
                  <a:lnTo>
                    <a:pt x="13135" y="1170"/>
                  </a:lnTo>
                  <a:lnTo>
                    <a:pt x="13107" y="1183"/>
                  </a:lnTo>
                  <a:lnTo>
                    <a:pt x="13079" y="1199"/>
                  </a:lnTo>
                  <a:lnTo>
                    <a:pt x="13051" y="1216"/>
                  </a:lnTo>
                  <a:lnTo>
                    <a:pt x="13022" y="1235"/>
                  </a:lnTo>
                  <a:lnTo>
                    <a:pt x="12993" y="1256"/>
                  </a:lnTo>
                  <a:lnTo>
                    <a:pt x="12965" y="1280"/>
                  </a:lnTo>
                  <a:lnTo>
                    <a:pt x="12936" y="1307"/>
                  </a:lnTo>
                  <a:lnTo>
                    <a:pt x="12907" y="1337"/>
                  </a:lnTo>
                  <a:lnTo>
                    <a:pt x="12878" y="1371"/>
                  </a:lnTo>
                  <a:lnTo>
                    <a:pt x="12858" y="1391"/>
                  </a:lnTo>
                  <a:lnTo>
                    <a:pt x="12840" y="1412"/>
                  </a:lnTo>
                  <a:lnTo>
                    <a:pt x="12823" y="1433"/>
                  </a:lnTo>
                  <a:lnTo>
                    <a:pt x="12809" y="1455"/>
                  </a:lnTo>
                  <a:lnTo>
                    <a:pt x="12795" y="1477"/>
                  </a:lnTo>
                  <a:lnTo>
                    <a:pt x="12783" y="1499"/>
                  </a:lnTo>
                  <a:lnTo>
                    <a:pt x="12772" y="1522"/>
                  </a:lnTo>
                  <a:lnTo>
                    <a:pt x="12762" y="1545"/>
                  </a:lnTo>
                  <a:lnTo>
                    <a:pt x="12754" y="1568"/>
                  </a:lnTo>
                  <a:lnTo>
                    <a:pt x="12747" y="1591"/>
                  </a:lnTo>
                  <a:lnTo>
                    <a:pt x="12741" y="1615"/>
                  </a:lnTo>
                  <a:lnTo>
                    <a:pt x="12735" y="1638"/>
                  </a:lnTo>
                  <a:lnTo>
                    <a:pt x="12729" y="1688"/>
                  </a:lnTo>
                  <a:lnTo>
                    <a:pt x="12725" y="1736"/>
                  </a:lnTo>
                  <a:lnTo>
                    <a:pt x="12726" y="1787"/>
                  </a:lnTo>
                  <a:lnTo>
                    <a:pt x="12728" y="1837"/>
                  </a:lnTo>
                  <a:lnTo>
                    <a:pt x="12734" y="1889"/>
                  </a:lnTo>
                  <a:lnTo>
                    <a:pt x="12742" y="1940"/>
                  </a:lnTo>
                  <a:lnTo>
                    <a:pt x="12751" y="1992"/>
                  </a:lnTo>
                  <a:lnTo>
                    <a:pt x="12761" y="2044"/>
                  </a:lnTo>
                  <a:lnTo>
                    <a:pt x="12784" y="2149"/>
                  </a:lnTo>
                  <a:lnTo>
                    <a:pt x="12795" y="2203"/>
                  </a:lnTo>
                  <a:lnTo>
                    <a:pt x="12809" y="2260"/>
                  </a:lnTo>
                  <a:lnTo>
                    <a:pt x="12821" y="2318"/>
                  </a:lnTo>
                  <a:lnTo>
                    <a:pt x="12835" y="2379"/>
                  </a:lnTo>
                  <a:lnTo>
                    <a:pt x="12847" y="2444"/>
                  </a:lnTo>
                  <a:lnTo>
                    <a:pt x="12859" y="2511"/>
                  </a:lnTo>
                  <a:lnTo>
                    <a:pt x="12871" y="2582"/>
                  </a:lnTo>
                  <a:lnTo>
                    <a:pt x="12881" y="2656"/>
                  </a:lnTo>
                  <a:lnTo>
                    <a:pt x="12891" y="2733"/>
                  </a:lnTo>
                  <a:lnTo>
                    <a:pt x="12900" y="2815"/>
                  </a:lnTo>
                  <a:lnTo>
                    <a:pt x="12903" y="2858"/>
                  </a:lnTo>
                  <a:lnTo>
                    <a:pt x="12906" y="2901"/>
                  </a:lnTo>
                  <a:lnTo>
                    <a:pt x="12909" y="2946"/>
                  </a:lnTo>
                  <a:lnTo>
                    <a:pt x="12911" y="2991"/>
                  </a:lnTo>
                  <a:lnTo>
                    <a:pt x="12913" y="3037"/>
                  </a:lnTo>
                  <a:lnTo>
                    <a:pt x="12914" y="3085"/>
                  </a:lnTo>
                  <a:lnTo>
                    <a:pt x="12915" y="3134"/>
                  </a:lnTo>
                  <a:lnTo>
                    <a:pt x="12915" y="3184"/>
                  </a:lnTo>
                  <a:lnTo>
                    <a:pt x="12914" y="3235"/>
                  </a:lnTo>
                  <a:lnTo>
                    <a:pt x="12913" y="3288"/>
                  </a:lnTo>
                  <a:lnTo>
                    <a:pt x="12911" y="3341"/>
                  </a:lnTo>
                  <a:lnTo>
                    <a:pt x="12909" y="3396"/>
                  </a:lnTo>
                  <a:lnTo>
                    <a:pt x="12901" y="3396"/>
                  </a:lnTo>
                  <a:lnTo>
                    <a:pt x="12890" y="3396"/>
                  </a:lnTo>
                  <a:lnTo>
                    <a:pt x="12869" y="3392"/>
                  </a:lnTo>
                  <a:lnTo>
                    <a:pt x="12843" y="3384"/>
                  </a:lnTo>
                  <a:lnTo>
                    <a:pt x="12815" y="3375"/>
                  </a:lnTo>
                  <a:lnTo>
                    <a:pt x="12785" y="3362"/>
                  </a:lnTo>
                  <a:lnTo>
                    <a:pt x="12754" y="3345"/>
                  </a:lnTo>
                  <a:lnTo>
                    <a:pt x="12722" y="3326"/>
                  </a:lnTo>
                  <a:lnTo>
                    <a:pt x="12690" y="3303"/>
                  </a:lnTo>
                  <a:lnTo>
                    <a:pt x="12690" y="3302"/>
                  </a:lnTo>
                  <a:lnTo>
                    <a:pt x="12688" y="3300"/>
                  </a:lnTo>
                  <a:lnTo>
                    <a:pt x="12685" y="3296"/>
                  </a:lnTo>
                  <a:lnTo>
                    <a:pt x="12681" y="3291"/>
                  </a:lnTo>
                  <a:lnTo>
                    <a:pt x="12676" y="3284"/>
                  </a:lnTo>
                  <a:lnTo>
                    <a:pt x="12669" y="3276"/>
                  </a:lnTo>
                  <a:lnTo>
                    <a:pt x="12662" y="3268"/>
                  </a:lnTo>
                  <a:lnTo>
                    <a:pt x="12654" y="3258"/>
                  </a:lnTo>
                  <a:lnTo>
                    <a:pt x="12636" y="3236"/>
                  </a:lnTo>
                  <a:lnTo>
                    <a:pt x="12615" y="3210"/>
                  </a:lnTo>
                  <a:lnTo>
                    <a:pt x="12591" y="3184"/>
                  </a:lnTo>
                  <a:lnTo>
                    <a:pt x="12566" y="3155"/>
                  </a:lnTo>
                  <a:lnTo>
                    <a:pt x="12539" y="3125"/>
                  </a:lnTo>
                  <a:lnTo>
                    <a:pt x="12511" y="3096"/>
                  </a:lnTo>
                  <a:lnTo>
                    <a:pt x="12482" y="3067"/>
                  </a:lnTo>
                  <a:lnTo>
                    <a:pt x="12454" y="3039"/>
                  </a:lnTo>
                  <a:lnTo>
                    <a:pt x="12426" y="3015"/>
                  </a:lnTo>
                  <a:lnTo>
                    <a:pt x="12398" y="2992"/>
                  </a:lnTo>
                  <a:lnTo>
                    <a:pt x="12384" y="2983"/>
                  </a:lnTo>
                  <a:lnTo>
                    <a:pt x="12372" y="2973"/>
                  </a:lnTo>
                  <a:lnTo>
                    <a:pt x="12360" y="2966"/>
                  </a:lnTo>
                  <a:lnTo>
                    <a:pt x="12347" y="2960"/>
                  </a:lnTo>
                  <a:lnTo>
                    <a:pt x="12370" y="2947"/>
                  </a:lnTo>
                  <a:lnTo>
                    <a:pt x="12390" y="2931"/>
                  </a:lnTo>
                  <a:lnTo>
                    <a:pt x="12408" y="2914"/>
                  </a:lnTo>
                  <a:lnTo>
                    <a:pt x="12426" y="2893"/>
                  </a:lnTo>
                  <a:lnTo>
                    <a:pt x="12443" y="2872"/>
                  </a:lnTo>
                  <a:lnTo>
                    <a:pt x="12462" y="2850"/>
                  </a:lnTo>
                  <a:lnTo>
                    <a:pt x="12481" y="2827"/>
                  </a:lnTo>
                  <a:lnTo>
                    <a:pt x="12503" y="2803"/>
                  </a:lnTo>
                  <a:lnTo>
                    <a:pt x="12519" y="2762"/>
                  </a:lnTo>
                  <a:lnTo>
                    <a:pt x="12531" y="2721"/>
                  </a:lnTo>
                  <a:lnTo>
                    <a:pt x="12539" y="2678"/>
                  </a:lnTo>
                  <a:lnTo>
                    <a:pt x="12544" y="2634"/>
                  </a:lnTo>
                  <a:lnTo>
                    <a:pt x="12546" y="2590"/>
                  </a:lnTo>
                  <a:lnTo>
                    <a:pt x="12544" y="2545"/>
                  </a:lnTo>
                  <a:lnTo>
                    <a:pt x="12539" y="2500"/>
                  </a:lnTo>
                  <a:lnTo>
                    <a:pt x="12531" y="2453"/>
                  </a:lnTo>
                  <a:lnTo>
                    <a:pt x="12519" y="2406"/>
                  </a:lnTo>
                  <a:lnTo>
                    <a:pt x="12503" y="2358"/>
                  </a:lnTo>
                  <a:lnTo>
                    <a:pt x="12486" y="2310"/>
                  </a:lnTo>
                  <a:lnTo>
                    <a:pt x="12464" y="2261"/>
                  </a:lnTo>
                  <a:lnTo>
                    <a:pt x="12439" y="2210"/>
                  </a:lnTo>
                  <a:lnTo>
                    <a:pt x="12411" y="2160"/>
                  </a:lnTo>
                  <a:lnTo>
                    <a:pt x="12381" y="2108"/>
                  </a:lnTo>
                  <a:lnTo>
                    <a:pt x="12347" y="2056"/>
                  </a:lnTo>
                  <a:lnTo>
                    <a:pt x="12327" y="2030"/>
                  </a:lnTo>
                  <a:lnTo>
                    <a:pt x="12306" y="2006"/>
                  </a:lnTo>
                  <a:lnTo>
                    <a:pt x="12285" y="1982"/>
                  </a:lnTo>
                  <a:lnTo>
                    <a:pt x="12265" y="1961"/>
                  </a:lnTo>
                  <a:lnTo>
                    <a:pt x="12243" y="1939"/>
                  </a:lnTo>
                  <a:lnTo>
                    <a:pt x="12222" y="1920"/>
                  </a:lnTo>
                  <a:lnTo>
                    <a:pt x="12179" y="1882"/>
                  </a:lnTo>
                  <a:lnTo>
                    <a:pt x="12136" y="1848"/>
                  </a:lnTo>
                  <a:lnTo>
                    <a:pt x="12092" y="1816"/>
                  </a:lnTo>
                  <a:lnTo>
                    <a:pt x="12048" y="1786"/>
                  </a:lnTo>
                  <a:lnTo>
                    <a:pt x="12005" y="1758"/>
                  </a:lnTo>
                  <a:lnTo>
                    <a:pt x="11960" y="1730"/>
                  </a:lnTo>
                  <a:lnTo>
                    <a:pt x="11917" y="1703"/>
                  </a:lnTo>
                  <a:lnTo>
                    <a:pt x="11830" y="1650"/>
                  </a:lnTo>
                  <a:lnTo>
                    <a:pt x="11787" y="1622"/>
                  </a:lnTo>
                  <a:lnTo>
                    <a:pt x="11744" y="1592"/>
                  </a:lnTo>
                  <a:lnTo>
                    <a:pt x="11703" y="1561"/>
                  </a:lnTo>
                  <a:lnTo>
                    <a:pt x="11662" y="1526"/>
                  </a:lnTo>
                  <a:lnTo>
                    <a:pt x="11628" y="1498"/>
                  </a:lnTo>
                  <a:lnTo>
                    <a:pt x="11594" y="1470"/>
                  </a:lnTo>
                  <a:lnTo>
                    <a:pt x="11577" y="1454"/>
                  </a:lnTo>
                  <a:lnTo>
                    <a:pt x="11562" y="1438"/>
                  </a:lnTo>
                  <a:lnTo>
                    <a:pt x="11548" y="1421"/>
                  </a:lnTo>
                  <a:lnTo>
                    <a:pt x="11537" y="1402"/>
                  </a:lnTo>
                  <a:lnTo>
                    <a:pt x="11510" y="1365"/>
                  </a:lnTo>
                  <a:lnTo>
                    <a:pt x="11479" y="1325"/>
                  </a:lnTo>
                  <a:lnTo>
                    <a:pt x="11447" y="1282"/>
                  </a:lnTo>
                  <a:lnTo>
                    <a:pt x="11412" y="1237"/>
                  </a:lnTo>
                  <a:lnTo>
                    <a:pt x="11374" y="1189"/>
                  </a:lnTo>
                  <a:lnTo>
                    <a:pt x="11334" y="1139"/>
                  </a:lnTo>
                  <a:lnTo>
                    <a:pt x="11290" y="1087"/>
                  </a:lnTo>
                  <a:lnTo>
                    <a:pt x="11245" y="1034"/>
                  </a:lnTo>
                  <a:lnTo>
                    <a:pt x="11196" y="979"/>
                  </a:lnTo>
                  <a:lnTo>
                    <a:pt x="11146" y="924"/>
                  </a:lnTo>
                  <a:lnTo>
                    <a:pt x="11092" y="867"/>
                  </a:lnTo>
                  <a:lnTo>
                    <a:pt x="11036" y="810"/>
                  </a:lnTo>
                  <a:lnTo>
                    <a:pt x="10977" y="754"/>
                  </a:lnTo>
                  <a:lnTo>
                    <a:pt x="10916" y="696"/>
                  </a:lnTo>
                  <a:lnTo>
                    <a:pt x="10852" y="639"/>
                  </a:lnTo>
                  <a:lnTo>
                    <a:pt x="10785" y="584"/>
                  </a:lnTo>
                  <a:lnTo>
                    <a:pt x="10716" y="529"/>
                  </a:lnTo>
                  <a:lnTo>
                    <a:pt x="10644" y="474"/>
                  </a:lnTo>
                  <a:lnTo>
                    <a:pt x="10570" y="423"/>
                  </a:lnTo>
                  <a:lnTo>
                    <a:pt x="10492" y="371"/>
                  </a:lnTo>
                  <a:lnTo>
                    <a:pt x="10413" y="323"/>
                  </a:lnTo>
                  <a:lnTo>
                    <a:pt x="10330" y="277"/>
                  </a:lnTo>
                  <a:lnTo>
                    <a:pt x="10244" y="233"/>
                  </a:lnTo>
                  <a:lnTo>
                    <a:pt x="10157" y="192"/>
                  </a:lnTo>
                  <a:lnTo>
                    <a:pt x="10066" y="154"/>
                  </a:lnTo>
                  <a:lnTo>
                    <a:pt x="9973" y="120"/>
                  </a:lnTo>
                  <a:lnTo>
                    <a:pt x="9877" y="89"/>
                  </a:lnTo>
                  <a:lnTo>
                    <a:pt x="9827" y="75"/>
                  </a:lnTo>
                  <a:lnTo>
                    <a:pt x="9778" y="62"/>
                  </a:lnTo>
                  <a:lnTo>
                    <a:pt x="9727" y="50"/>
                  </a:lnTo>
                  <a:lnTo>
                    <a:pt x="9677" y="40"/>
                  </a:lnTo>
                  <a:lnTo>
                    <a:pt x="9625" y="30"/>
                  </a:lnTo>
                  <a:lnTo>
                    <a:pt x="9572" y="21"/>
                  </a:lnTo>
                  <a:lnTo>
                    <a:pt x="9520" y="14"/>
                  </a:lnTo>
                  <a:lnTo>
                    <a:pt x="9465" y="8"/>
                  </a:lnTo>
                  <a:lnTo>
                    <a:pt x="9411" y="3"/>
                  </a:lnTo>
                  <a:lnTo>
                    <a:pt x="9356" y="0"/>
                  </a:lnTo>
                  <a:lnTo>
                    <a:pt x="9231" y="0"/>
                  </a:lnTo>
                  <a:lnTo>
                    <a:pt x="9231"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669">
                <a:defRPr/>
              </a:pPr>
              <a:endParaRPr lang="en-US" sz="1350" kern="0">
                <a:latin typeface="Segoe UI"/>
              </a:endParaRPr>
            </a:p>
          </p:txBody>
        </p:sp>
        <p:sp>
          <p:nvSpPr>
            <p:cNvPr id="41" name="Freeform 45"/>
            <p:cNvSpPr>
              <a:spLocks/>
            </p:cNvSpPr>
            <p:nvPr/>
          </p:nvSpPr>
          <p:spPr bwMode="auto">
            <a:xfrm>
              <a:off x="1971675" y="4108450"/>
              <a:ext cx="220662" cy="225425"/>
            </a:xfrm>
            <a:custGeom>
              <a:avLst/>
              <a:gdLst>
                <a:gd name="T0" fmla="*/ 2086 w 2090"/>
                <a:gd name="T1" fmla="*/ 1 h 2119"/>
                <a:gd name="T2" fmla="*/ 2063 w 2090"/>
                <a:gd name="T3" fmla="*/ 8 h 2119"/>
                <a:gd name="T4" fmla="*/ 2023 w 2090"/>
                <a:gd name="T5" fmla="*/ 20 h 2119"/>
                <a:gd name="T6" fmla="*/ 1964 w 2090"/>
                <a:gd name="T7" fmla="*/ 35 h 2119"/>
                <a:gd name="T8" fmla="*/ 1887 w 2090"/>
                <a:gd name="T9" fmla="*/ 53 h 2119"/>
                <a:gd name="T10" fmla="*/ 1790 w 2090"/>
                <a:gd name="T11" fmla="*/ 73 h 2119"/>
                <a:gd name="T12" fmla="*/ 1673 w 2090"/>
                <a:gd name="T13" fmla="*/ 96 h 2119"/>
                <a:gd name="T14" fmla="*/ 1536 w 2090"/>
                <a:gd name="T15" fmla="*/ 119 h 2119"/>
                <a:gd name="T16" fmla="*/ 1298 w 2090"/>
                <a:gd name="T17" fmla="*/ 152 h 2119"/>
                <a:gd name="T18" fmla="*/ 1061 w 2090"/>
                <a:gd name="T19" fmla="*/ 171 h 2119"/>
                <a:gd name="T20" fmla="*/ 859 w 2090"/>
                <a:gd name="T21" fmla="*/ 192 h 2119"/>
                <a:gd name="T22" fmla="*/ 693 w 2090"/>
                <a:gd name="T23" fmla="*/ 233 h 2119"/>
                <a:gd name="T24" fmla="*/ 515 w 2090"/>
                <a:gd name="T25" fmla="*/ 347 h 2119"/>
                <a:gd name="T26" fmla="*/ 365 w 2090"/>
                <a:gd name="T27" fmla="*/ 513 h 2119"/>
                <a:gd name="T28" fmla="*/ 248 w 2090"/>
                <a:gd name="T29" fmla="*/ 723 h 2119"/>
                <a:gd name="T30" fmla="*/ 150 w 2090"/>
                <a:gd name="T31" fmla="*/ 986 h 2119"/>
                <a:gd name="T32" fmla="*/ 77 w 2090"/>
                <a:gd name="T33" fmla="*/ 1239 h 2119"/>
                <a:gd name="T34" fmla="*/ 19 w 2090"/>
                <a:gd name="T35" fmla="*/ 1600 h 2119"/>
                <a:gd name="T36" fmla="*/ 7 w 2090"/>
                <a:gd name="T37" fmla="*/ 1765 h 2119"/>
                <a:gd name="T38" fmla="*/ 1 w 2090"/>
                <a:gd name="T39" fmla="*/ 1907 h 2119"/>
                <a:gd name="T40" fmla="*/ 1 w 2090"/>
                <a:gd name="T41" fmla="*/ 2019 h 2119"/>
                <a:gd name="T42" fmla="*/ 2 w 2090"/>
                <a:gd name="T43" fmla="*/ 2093 h 2119"/>
                <a:gd name="T44" fmla="*/ 3 w 2090"/>
                <a:gd name="T45" fmla="*/ 2119 h 2119"/>
                <a:gd name="T46" fmla="*/ 5 w 2090"/>
                <a:gd name="T47" fmla="*/ 2110 h 2119"/>
                <a:gd name="T48" fmla="*/ 12 w 2090"/>
                <a:gd name="T49" fmla="*/ 2082 h 2119"/>
                <a:gd name="T50" fmla="*/ 40 w 2090"/>
                <a:gd name="T51" fmla="*/ 1983 h 2119"/>
                <a:gd name="T52" fmla="*/ 83 w 2090"/>
                <a:gd name="T53" fmla="*/ 1837 h 2119"/>
                <a:gd name="T54" fmla="*/ 139 w 2090"/>
                <a:gd name="T55" fmla="*/ 1659 h 2119"/>
                <a:gd name="T56" fmla="*/ 260 w 2090"/>
                <a:gd name="T57" fmla="*/ 1325 h 2119"/>
                <a:gd name="T58" fmla="*/ 337 w 2090"/>
                <a:gd name="T59" fmla="*/ 1145 h 2119"/>
                <a:gd name="T60" fmla="*/ 419 w 2090"/>
                <a:gd name="T61" fmla="*/ 997 h 2119"/>
                <a:gd name="T62" fmla="*/ 481 w 2090"/>
                <a:gd name="T63" fmla="*/ 901 h 2119"/>
                <a:gd name="T64" fmla="*/ 565 w 2090"/>
                <a:gd name="T65" fmla="*/ 784 h 2119"/>
                <a:gd name="T66" fmla="*/ 636 w 2090"/>
                <a:gd name="T67" fmla="*/ 701 h 2119"/>
                <a:gd name="T68" fmla="*/ 679 w 2090"/>
                <a:gd name="T69" fmla="*/ 662 h 2119"/>
                <a:gd name="T70" fmla="*/ 687 w 2090"/>
                <a:gd name="T71" fmla="*/ 656 h 2119"/>
                <a:gd name="T72" fmla="*/ 675 w 2090"/>
                <a:gd name="T73" fmla="*/ 694 h 2119"/>
                <a:gd name="T74" fmla="*/ 657 w 2090"/>
                <a:gd name="T75" fmla="*/ 770 h 2119"/>
                <a:gd name="T76" fmla="*/ 648 w 2090"/>
                <a:gd name="T77" fmla="*/ 863 h 2119"/>
                <a:gd name="T78" fmla="*/ 663 w 2090"/>
                <a:gd name="T79" fmla="*/ 987 h 2119"/>
                <a:gd name="T80" fmla="*/ 699 w 2090"/>
                <a:gd name="T81" fmla="*/ 1175 h 2119"/>
                <a:gd name="T82" fmla="*/ 741 w 2090"/>
                <a:gd name="T83" fmla="*/ 1322 h 2119"/>
                <a:gd name="T84" fmla="*/ 767 w 2090"/>
                <a:gd name="T85" fmla="*/ 1395 h 2119"/>
                <a:gd name="T86" fmla="*/ 778 w 2090"/>
                <a:gd name="T87" fmla="*/ 1424 h 2119"/>
                <a:gd name="T88" fmla="*/ 782 w 2090"/>
                <a:gd name="T89" fmla="*/ 1434 h 2119"/>
                <a:gd name="T90" fmla="*/ 783 w 2090"/>
                <a:gd name="T91" fmla="*/ 1407 h 2119"/>
                <a:gd name="T92" fmla="*/ 790 w 2090"/>
                <a:gd name="T93" fmla="*/ 1337 h 2119"/>
                <a:gd name="T94" fmla="*/ 803 w 2090"/>
                <a:gd name="T95" fmla="*/ 1231 h 2119"/>
                <a:gd name="T96" fmla="*/ 824 w 2090"/>
                <a:gd name="T97" fmla="*/ 1102 h 2119"/>
                <a:gd name="T98" fmla="*/ 900 w 2090"/>
                <a:gd name="T99" fmla="*/ 816 h 2119"/>
                <a:gd name="T100" fmla="*/ 974 w 2090"/>
                <a:gd name="T101" fmla="*/ 647 h 2119"/>
                <a:gd name="T102" fmla="*/ 1055 w 2090"/>
                <a:gd name="T103" fmla="*/ 533 h 2119"/>
                <a:gd name="T104" fmla="*/ 1165 w 2090"/>
                <a:gd name="T105" fmla="*/ 433 h 2119"/>
                <a:gd name="T106" fmla="*/ 1295 w 2090"/>
                <a:gd name="T107" fmla="*/ 351 h 2119"/>
                <a:gd name="T108" fmla="*/ 1560 w 2090"/>
                <a:gd name="T109" fmla="*/ 249 h 2119"/>
                <a:gd name="T110" fmla="*/ 1736 w 2090"/>
                <a:gd name="T111" fmla="*/ 184 h 2119"/>
                <a:gd name="T112" fmla="*/ 1907 w 2090"/>
                <a:gd name="T113" fmla="*/ 101 h 2119"/>
                <a:gd name="T114" fmla="*/ 2012 w 2090"/>
                <a:gd name="T115" fmla="*/ 45 h 2119"/>
                <a:gd name="T116" fmla="*/ 2060 w 2090"/>
                <a:gd name="T117" fmla="*/ 18 h 2119"/>
                <a:gd name="T118" fmla="*/ 2087 w 2090"/>
                <a:gd name="T119" fmla="*/ 2 h 2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090" h="2119">
                  <a:moveTo>
                    <a:pt x="2090" y="0"/>
                  </a:moveTo>
                  <a:lnTo>
                    <a:pt x="2090" y="0"/>
                  </a:lnTo>
                  <a:lnTo>
                    <a:pt x="2088" y="1"/>
                  </a:lnTo>
                  <a:lnTo>
                    <a:pt x="2086" y="1"/>
                  </a:lnTo>
                  <a:lnTo>
                    <a:pt x="2082" y="3"/>
                  </a:lnTo>
                  <a:lnTo>
                    <a:pt x="2077" y="4"/>
                  </a:lnTo>
                  <a:lnTo>
                    <a:pt x="2070" y="6"/>
                  </a:lnTo>
                  <a:lnTo>
                    <a:pt x="2063" y="8"/>
                  </a:lnTo>
                  <a:lnTo>
                    <a:pt x="2055" y="10"/>
                  </a:lnTo>
                  <a:lnTo>
                    <a:pt x="2046" y="13"/>
                  </a:lnTo>
                  <a:lnTo>
                    <a:pt x="2034" y="17"/>
                  </a:lnTo>
                  <a:lnTo>
                    <a:pt x="2023" y="20"/>
                  </a:lnTo>
                  <a:lnTo>
                    <a:pt x="2009" y="23"/>
                  </a:lnTo>
                  <a:lnTo>
                    <a:pt x="1996" y="27"/>
                  </a:lnTo>
                  <a:lnTo>
                    <a:pt x="1981" y="31"/>
                  </a:lnTo>
                  <a:lnTo>
                    <a:pt x="1964" y="35"/>
                  </a:lnTo>
                  <a:lnTo>
                    <a:pt x="1946" y="39"/>
                  </a:lnTo>
                  <a:lnTo>
                    <a:pt x="1928" y="43"/>
                  </a:lnTo>
                  <a:lnTo>
                    <a:pt x="1907" y="48"/>
                  </a:lnTo>
                  <a:lnTo>
                    <a:pt x="1887" y="53"/>
                  </a:lnTo>
                  <a:lnTo>
                    <a:pt x="1864" y="58"/>
                  </a:lnTo>
                  <a:lnTo>
                    <a:pt x="1840" y="63"/>
                  </a:lnTo>
                  <a:lnTo>
                    <a:pt x="1815" y="68"/>
                  </a:lnTo>
                  <a:lnTo>
                    <a:pt x="1790" y="73"/>
                  </a:lnTo>
                  <a:lnTo>
                    <a:pt x="1762" y="79"/>
                  </a:lnTo>
                  <a:lnTo>
                    <a:pt x="1733" y="85"/>
                  </a:lnTo>
                  <a:lnTo>
                    <a:pt x="1704" y="90"/>
                  </a:lnTo>
                  <a:lnTo>
                    <a:pt x="1673" y="96"/>
                  </a:lnTo>
                  <a:lnTo>
                    <a:pt x="1640" y="102"/>
                  </a:lnTo>
                  <a:lnTo>
                    <a:pt x="1607" y="107"/>
                  </a:lnTo>
                  <a:lnTo>
                    <a:pt x="1572" y="113"/>
                  </a:lnTo>
                  <a:lnTo>
                    <a:pt x="1536" y="119"/>
                  </a:lnTo>
                  <a:lnTo>
                    <a:pt x="1498" y="125"/>
                  </a:lnTo>
                  <a:lnTo>
                    <a:pt x="1429" y="135"/>
                  </a:lnTo>
                  <a:lnTo>
                    <a:pt x="1362" y="144"/>
                  </a:lnTo>
                  <a:lnTo>
                    <a:pt x="1298" y="152"/>
                  </a:lnTo>
                  <a:lnTo>
                    <a:pt x="1235" y="158"/>
                  </a:lnTo>
                  <a:lnTo>
                    <a:pt x="1175" y="163"/>
                  </a:lnTo>
                  <a:lnTo>
                    <a:pt x="1118" y="167"/>
                  </a:lnTo>
                  <a:lnTo>
                    <a:pt x="1061" y="171"/>
                  </a:lnTo>
                  <a:lnTo>
                    <a:pt x="1007" y="175"/>
                  </a:lnTo>
                  <a:lnTo>
                    <a:pt x="957" y="180"/>
                  </a:lnTo>
                  <a:lnTo>
                    <a:pt x="907" y="185"/>
                  </a:lnTo>
                  <a:lnTo>
                    <a:pt x="859" y="192"/>
                  </a:lnTo>
                  <a:lnTo>
                    <a:pt x="815" y="199"/>
                  </a:lnTo>
                  <a:lnTo>
                    <a:pt x="772" y="208"/>
                  </a:lnTo>
                  <a:lnTo>
                    <a:pt x="731" y="219"/>
                  </a:lnTo>
                  <a:lnTo>
                    <a:pt x="693" y="233"/>
                  </a:lnTo>
                  <a:lnTo>
                    <a:pt x="657" y="249"/>
                  </a:lnTo>
                  <a:lnTo>
                    <a:pt x="606" y="279"/>
                  </a:lnTo>
                  <a:lnTo>
                    <a:pt x="559" y="312"/>
                  </a:lnTo>
                  <a:lnTo>
                    <a:pt x="515" y="347"/>
                  </a:lnTo>
                  <a:lnTo>
                    <a:pt x="473" y="384"/>
                  </a:lnTo>
                  <a:lnTo>
                    <a:pt x="435" y="424"/>
                  </a:lnTo>
                  <a:lnTo>
                    <a:pt x="399" y="468"/>
                  </a:lnTo>
                  <a:lnTo>
                    <a:pt x="365" y="513"/>
                  </a:lnTo>
                  <a:lnTo>
                    <a:pt x="334" y="561"/>
                  </a:lnTo>
                  <a:lnTo>
                    <a:pt x="304" y="612"/>
                  </a:lnTo>
                  <a:lnTo>
                    <a:pt x="275" y="667"/>
                  </a:lnTo>
                  <a:lnTo>
                    <a:pt x="248" y="723"/>
                  </a:lnTo>
                  <a:lnTo>
                    <a:pt x="224" y="784"/>
                  </a:lnTo>
                  <a:lnTo>
                    <a:pt x="199" y="848"/>
                  </a:lnTo>
                  <a:lnTo>
                    <a:pt x="174" y="915"/>
                  </a:lnTo>
                  <a:lnTo>
                    <a:pt x="150" y="986"/>
                  </a:lnTo>
                  <a:lnTo>
                    <a:pt x="128" y="1060"/>
                  </a:lnTo>
                  <a:lnTo>
                    <a:pt x="113" y="1104"/>
                  </a:lnTo>
                  <a:lnTo>
                    <a:pt x="100" y="1149"/>
                  </a:lnTo>
                  <a:lnTo>
                    <a:pt x="77" y="1239"/>
                  </a:lnTo>
                  <a:lnTo>
                    <a:pt x="57" y="1331"/>
                  </a:lnTo>
                  <a:lnTo>
                    <a:pt x="42" y="1423"/>
                  </a:lnTo>
                  <a:lnTo>
                    <a:pt x="29" y="1512"/>
                  </a:lnTo>
                  <a:lnTo>
                    <a:pt x="19" y="1600"/>
                  </a:lnTo>
                  <a:lnTo>
                    <a:pt x="15" y="1643"/>
                  </a:lnTo>
                  <a:lnTo>
                    <a:pt x="12" y="1684"/>
                  </a:lnTo>
                  <a:lnTo>
                    <a:pt x="9" y="1725"/>
                  </a:lnTo>
                  <a:lnTo>
                    <a:pt x="7" y="1765"/>
                  </a:lnTo>
                  <a:lnTo>
                    <a:pt x="5" y="1803"/>
                  </a:lnTo>
                  <a:lnTo>
                    <a:pt x="3" y="1839"/>
                  </a:lnTo>
                  <a:lnTo>
                    <a:pt x="2" y="1874"/>
                  </a:lnTo>
                  <a:lnTo>
                    <a:pt x="1" y="1907"/>
                  </a:lnTo>
                  <a:lnTo>
                    <a:pt x="1" y="1939"/>
                  </a:lnTo>
                  <a:lnTo>
                    <a:pt x="0" y="1967"/>
                  </a:lnTo>
                  <a:lnTo>
                    <a:pt x="0" y="1994"/>
                  </a:lnTo>
                  <a:lnTo>
                    <a:pt x="1" y="2019"/>
                  </a:lnTo>
                  <a:lnTo>
                    <a:pt x="1" y="2042"/>
                  </a:lnTo>
                  <a:lnTo>
                    <a:pt x="1" y="2061"/>
                  </a:lnTo>
                  <a:lnTo>
                    <a:pt x="1" y="2079"/>
                  </a:lnTo>
                  <a:lnTo>
                    <a:pt x="2" y="2093"/>
                  </a:lnTo>
                  <a:lnTo>
                    <a:pt x="2" y="2104"/>
                  </a:lnTo>
                  <a:lnTo>
                    <a:pt x="3" y="2113"/>
                  </a:lnTo>
                  <a:lnTo>
                    <a:pt x="3" y="2117"/>
                  </a:lnTo>
                  <a:lnTo>
                    <a:pt x="3" y="2119"/>
                  </a:lnTo>
                  <a:lnTo>
                    <a:pt x="3" y="2119"/>
                  </a:lnTo>
                  <a:lnTo>
                    <a:pt x="4" y="2117"/>
                  </a:lnTo>
                  <a:lnTo>
                    <a:pt x="4" y="2114"/>
                  </a:lnTo>
                  <a:lnTo>
                    <a:pt x="5" y="2110"/>
                  </a:lnTo>
                  <a:lnTo>
                    <a:pt x="7" y="2104"/>
                  </a:lnTo>
                  <a:lnTo>
                    <a:pt x="8" y="2098"/>
                  </a:lnTo>
                  <a:lnTo>
                    <a:pt x="10" y="2091"/>
                  </a:lnTo>
                  <a:lnTo>
                    <a:pt x="12" y="2082"/>
                  </a:lnTo>
                  <a:lnTo>
                    <a:pt x="18" y="2062"/>
                  </a:lnTo>
                  <a:lnTo>
                    <a:pt x="24" y="2040"/>
                  </a:lnTo>
                  <a:lnTo>
                    <a:pt x="32" y="2013"/>
                  </a:lnTo>
                  <a:lnTo>
                    <a:pt x="40" y="1983"/>
                  </a:lnTo>
                  <a:lnTo>
                    <a:pt x="49" y="1950"/>
                  </a:lnTo>
                  <a:lnTo>
                    <a:pt x="59" y="1914"/>
                  </a:lnTo>
                  <a:lnTo>
                    <a:pt x="71" y="1877"/>
                  </a:lnTo>
                  <a:lnTo>
                    <a:pt x="83" y="1837"/>
                  </a:lnTo>
                  <a:lnTo>
                    <a:pt x="96" y="1794"/>
                  </a:lnTo>
                  <a:lnTo>
                    <a:pt x="110" y="1751"/>
                  </a:lnTo>
                  <a:lnTo>
                    <a:pt x="123" y="1706"/>
                  </a:lnTo>
                  <a:lnTo>
                    <a:pt x="139" y="1659"/>
                  </a:lnTo>
                  <a:lnTo>
                    <a:pt x="171" y="1565"/>
                  </a:lnTo>
                  <a:lnTo>
                    <a:pt x="205" y="1468"/>
                  </a:lnTo>
                  <a:lnTo>
                    <a:pt x="241" y="1372"/>
                  </a:lnTo>
                  <a:lnTo>
                    <a:pt x="260" y="1325"/>
                  </a:lnTo>
                  <a:lnTo>
                    <a:pt x="278" y="1277"/>
                  </a:lnTo>
                  <a:lnTo>
                    <a:pt x="298" y="1232"/>
                  </a:lnTo>
                  <a:lnTo>
                    <a:pt x="317" y="1189"/>
                  </a:lnTo>
                  <a:lnTo>
                    <a:pt x="337" y="1145"/>
                  </a:lnTo>
                  <a:lnTo>
                    <a:pt x="358" y="1105"/>
                  </a:lnTo>
                  <a:lnTo>
                    <a:pt x="377" y="1066"/>
                  </a:lnTo>
                  <a:lnTo>
                    <a:pt x="398" y="1030"/>
                  </a:lnTo>
                  <a:lnTo>
                    <a:pt x="419" y="997"/>
                  </a:lnTo>
                  <a:lnTo>
                    <a:pt x="438" y="966"/>
                  </a:lnTo>
                  <a:lnTo>
                    <a:pt x="453" y="944"/>
                  </a:lnTo>
                  <a:lnTo>
                    <a:pt x="467" y="922"/>
                  </a:lnTo>
                  <a:lnTo>
                    <a:pt x="481" y="901"/>
                  </a:lnTo>
                  <a:lnTo>
                    <a:pt x="494" y="881"/>
                  </a:lnTo>
                  <a:lnTo>
                    <a:pt x="520" y="845"/>
                  </a:lnTo>
                  <a:lnTo>
                    <a:pt x="544" y="813"/>
                  </a:lnTo>
                  <a:lnTo>
                    <a:pt x="565" y="784"/>
                  </a:lnTo>
                  <a:lnTo>
                    <a:pt x="586" y="758"/>
                  </a:lnTo>
                  <a:lnTo>
                    <a:pt x="604" y="736"/>
                  </a:lnTo>
                  <a:lnTo>
                    <a:pt x="622" y="717"/>
                  </a:lnTo>
                  <a:lnTo>
                    <a:pt x="636" y="701"/>
                  </a:lnTo>
                  <a:lnTo>
                    <a:pt x="650" y="687"/>
                  </a:lnTo>
                  <a:lnTo>
                    <a:pt x="661" y="677"/>
                  </a:lnTo>
                  <a:lnTo>
                    <a:pt x="671" y="669"/>
                  </a:lnTo>
                  <a:lnTo>
                    <a:pt x="679" y="662"/>
                  </a:lnTo>
                  <a:lnTo>
                    <a:pt x="684" y="657"/>
                  </a:lnTo>
                  <a:lnTo>
                    <a:pt x="687" y="655"/>
                  </a:lnTo>
                  <a:lnTo>
                    <a:pt x="688" y="654"/>
                  </a:lnTo>
                  <a:lnTo>
                    <a:pt x="687" y="656"/>
                  </a:lnTo>
                  <a:lnTo>
                    <a:pt x="685" y="661"/>
                  </a:lnTo>
                  <a:lnTo>
                    <a:pt x="683" y="670"/>
                  </a:lnTo>
                  <a:lnTo>
                    <a:pt x="679" y="681"/>
                  </a:lnTo>
                  <a:lnTo>
                    <a:pt x="675" y="694"/>
                  </a:lnTo>
                  <a:lnTo>
                    <a:pt x="670" y="711"/>
                  </a:lnTo>
                  <a:lnTo>
                    <a:pt x="665" y="728"/>
                  </a:lnTo>
                  <a:lnTo>
                    <a:pt x="661" y="748"/>
                  </a:lnTo>
                  <a:lnTo>
                    <a:pt x="657" y="770"/>
                  </a:lnTo>
                  <a:lnTo>
                    <a:pt x="653" y="791"/>
                  </a:lnTo>
                  <a:lnTo>
                    <a:pt x="650" y="815"/>
                  </a:lnTo>
                  <a:lnTo>
                    <a:pt x="649" y="839"/>
                  </a:lnTo>
                  <a:lnTo>
                    <a:pt x="648" y="863"/>
                  </a:lnTo>
                  <a:lnTo>
                    <a:pt x="649" y="887"/>
                  </a:lnTo>
                  <a:lnTo>
                    <a:pt x="652" y="912"/>
                  </a:lnTo>
                  <a:lnTo>
                    <a:pt x="657" y="935"/>
                  </a:lnTo>
                  <a:lnTo>
                    <a:pt x="663" y="987"/>
                  </a:lnTo>
                  <a:lnTo>
                    <a:pt x="672" y="1037"/>
                  </a:lnTo>
                  <a:lnTo>
                    <a:pt x="680" y="1085"/>
                  </a:lnTo>
                  <a:lnTo>
                    <a:pt x="689" y="1131"/>
                  </a:lnTo>
                  <a:lnTo>
                    <a:pt x="699" y="1175"/>
                  </a:lnTo>
                  <a:lnTo>
                    <a:pt x="710" y="1216"/>
                  </a:lnTo>
                  <a:lnTo>
                    <a:pt x="720" y="1255"/>
                  </a:lnTo>
                  <a:lnTo>
                    <a:pt x="731" y="1290"/>
                  </a:lnTo>
                  <a:lnTo>
                    <a:pt x="741" y="1322"/>
                  </a:lnTo>
                  <a:lnTo>
                    <a:pt x="750" y="1349"/>
                  </a:lnTo>
                  <a:lnTo>
                    <a:pt x="759" y="1374"/>
                  </a:lnTo>
                  <a:lnTo>
                    <a:pt x="762" y="1385"/>
                  </a:lnTo>
                  <a:lnTo>
                    <a:pt x="767" y="1395"/>
                  </a:lnTo>
                  <a:lnTo>
                    <a:pt x="770" y="1404"/>
                  </a:lnTo>
                  <a:lnTo>
                    <a:pt x="773" y="1411"/>
                  </a:lnTo>
                  <a:lnTo>
                    <a:pt x="776" y="1418"/>
                  </a:lnTo>
                  <a:lnTo>
                    <a:pt x="778" y="1424"/>
                  </a:lnTo>
                  <a:lnTo>
                    <a:pt x="779" y="1428"/>
                  </a:lnTo>
                  <a:lnTo>
                    <a:pt x="781" y="1431"/>
                  </a:lnTo>
                  <a:lnTo>
                    <a:pt x="781" y="1433"/>
                  </a:lnTo>
                  <a:lnTo>
                    <a:pt x="782" y="1434"/>
                  </a:lnTo>
                  <a:lnTo>
                    <a:pt x="782" y="1432"/>
                  </a:lnTo>
                  <a:lnTo>
                    <a:pt x="782" y="1427"/>
                  </a:lnTo>
                  <a:lnTo>
                    <a:pt x="783" y="1418"/>
                  </a:lnTo>
                  <a:lnTo>
                    <a:pt x="783" y="1407"/>
                  </a:lnTo>
                  <a:lnTo>
                    <a:pt x="784" y="1394"/>
                  </a:lnTo>
                  <a:lnTo>
                    <a:pt x="786" y="1377"/>
                  </a:lnTo>
                  <a:lnTo>
                    <a:pt x="788" y="1358"/>
                  </a:lnTo>
                  <a:lnTo>
                    <a:pt x="790" y="1337"/>
                  </a:lnTo>
                  <a:lnTo>
                    <a:pt x="792" y="1313"/>
                  </a:lnTo>
                  <a:lnTo>
                    <a:pt x="795" y="1288"/>
                  </a:lnTo>
                  <a:lnTo>
                    <a:pt x="799" y="1261"/>
                  </a:lnTo>
                  <a:lnTo>
                    <a:pt x="803" y="1231"/>
                  </a:lnTo>
                  <a:lnTo>
                    <a:pt x="808" y="1201"/>
                  </a:lnTo>
                  <a:lnTo>
                    <a:pt x="813" y="1169"/>
                  </a:lnTo>
                  <a:lnTo>
                    <a:pt x="818" y="1136"/>
                  </a:lnTo>
                  <a:lnTo>
                    <a:pt x="824" y="1102"/>
                  </a:lnTo>
                  <a:lnTo>
                    <a:pt x="839" y="1032"/>
                  </a:lnTo>
                  <a:lnTo>
                    <a:pt x="856" y="960"/>
                  </a:lnTo>
                  <a:lnTo>
                    <a:pt x="876" y="888"/>
                  </a:lnTo>
                  <a:lnTo>
                    <a:pt x="900" y="816"/>
                  </a:lnTo>
                  <a:lnTo>
                    <a:pt x="927" y="746"/>
                  </a:lnTo>
                  <a:lnTo>
                    <a:pt x="942" y="712"/>
                  </a:lnTo>
                  <a:lnTo>
                    <a:pt x="958" y="679"/>
                  </a:lnTo>
                  <a:lnTo>
                    <a:pt x="974" y="647"/>
                  </a:lnTo>
                  <a:lnTo>
                    <a:pt x="993" y="617"/>
                  </a:lnTo>
                  <a:lnTo>
                    <a:pt x="1011" y="588"/>
                  </a:lnTo>
                  <a:lnTo>
                    <a:pt x="1031" y="561"/>
                  </a:lnTo>
                  <a:lnTo>
                    <a:pt x="1055" y="533"/>
                  </a:lnTo>
                  <a:lnTo>
                    <a:pt x="1080" y="506"/>
                  </a:lnTo>
                  <a:lnTo>
                    <a:pt x="1107" y="480"/>
                  </a:lnTo>
                  <a:lnTo>
                    <a:pt x="1136" y="455"/>
                  </a:lnTo>
                  <a:lnTo>
                    <a:pt x="1165" y="433"/>
                  </a:lnTo>
                  <a:lnTo>
                    <a:pt x="1196" y="410"/>
                  </a:lnTo>
                  <a:lnTo>
                    <a:pt x="1228" y="389"/>
                  </a:lnTo>
                  <a:lnTo>
                    <a:pt x="1261" y="370"/>
                  </a:lnTo>
                  <a:lnTo>
                    <a:pt x="1295" y="351"/>
                  </a:lnTo>
                  <a:lnTo>
                    <a:pt x="1330" y="334"/>
                  </a:lnTo>
                  <a:lnTo>
                    <a:pt x="1403" y="302"/>
                  </a:lnTo>
                  <a:lnTo>
                    <a:pt x="1481" y="274"/>
                  </a:lnTo>
                  <a:lnTo>
                    <a:pt x="1560" y="249"/>
                  </a:lnTo>
                  <a:lnTo>
                    <a:pt x="1603" y="236"/>
                  </a:lnTo>
                  <a:lnTo>
                    <a:pt x="1646" y="221"/>
                  </a:lnTo>
                  <a:lnTo>
                    <a:pt x="1690" y="203"/>
                  </a:lnTo>
                  <a:lnTo>
                    <a:pt x="1736" y="184"/>
                  </a:lnTo>
                  <a:lnTo>
                    <a:pt x="1780" y="164"/>
                  </a:lnTo>
                  <a:lnTo>
                    <a:pt x="1825" y="143"/>
                  </a:lnTo>
                  <a:lnTo>
                    <a:pt x="1867" y="122"/>
                  </a:lnTo>
                  <a:lnTo>
                    <a:pt x="1907" y="101"/>
                  </a:lnTo>
                  <a:lnTo>
                    <a:pt x="1945" y="81"/>
                  </a:lnTo>
                  <a:lnTo>
                    <a:pt x="1981" y="63"/>
                  </a:lnTo>
                  <a:lnTo>
                    <a:pt x="1996" y="54"/>
                  </a:lnTo>
                  <a:lnTo>
                    <a:pt x="2012" y="45"/>
                  </a:lnTo>
                  <a:lnTo>
                    <a:pt x="2026" y="37"/>
                  </a:lnTo>
                  <a:lnTo>
                    <a:pt x="2038" y="30"/>
                  </a:lnTo>
                  <a:lnTo>
                    <a:pt x="2050" y="24"/>
                  </a:lnTo>
                  <a:lnTo>
                    <a:pt x="2060" y="18"/>
                  </a:lnTo>
                  <a:lnTo>
                    <a:pt x="2069" y="12"/>
                  </a:lnTo>
                  <a:lnTo>
                    <a:pt x="2077" y="8"/>
                  </a:lnTo>
                  <a:lnTo>
                    <a:pt x="2083" y="4"/>
                  </a:lnTo>
                  <a:lnTo>
                    <a:pt x="2087" y="2"/>
                  </a:lnTo>
                  <a:lnTo>
                    <a:pt x="2090" y="0"/>
                  </a:lnTo>
                  <a:lnTo>
                    <a:pt x="2090"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669">
                <a:defRPr/>
              </a:pPr>
              <a:endParaRPr lang="en-US" sz="1350" kern="0">
                <a:latin typeface="Segoe UI"/>
              </a:endParaRPr>
            </a:p>
          </p:txBody>
        </p:sp>
      </p:grpSp>
      <p:sp>
        <p:nvSpPr>
          <p:cNvPr id="42" name="Freeform 41"/>
          <p:cNvSpPr>
            <a:spLocks noChangeAspect="1"/>
          </p:cNvSpPr>
          <p:nvPr/>
        </p:nvSpPr>
        <p:spPr bwMode="black">
          <a:xfrm>
            <a:off x="2321823" y="4935166"/>
            <a:ext cx="270717" cy="273121"/>
          </a:xfrm>
          <a:custGeom>
            <a:avLst/>
            <a:gdLst>
              <a:gd name="connsiteX0" fmla="*/ 0 w 1208341"/>
              <a:gd name="connsiteY0" fmla="*/ 445145 h 1199827"/>
              <a:gd name="connsiteX1" fmla="*/ 16338 w 1208341"/>
              <a:gd name="connsiteY1" fmla="*/ 458290 h 1199827"/>
              <a:gd name="connsiteX2" fmla="*/ 604170 w 1208341"/>
              <a:gd name="connsiteY2" fmla="*/ 593891 h 1199827"/>
              <a:gd name="connsiteX3" fmla="*/ 1192003 w 1208341"/>
              <a:gd name="connsiteY3" fmla="*/ 458290 h 1199827"/>
              <a:gd name="connsiteX4" fmla="*/ 1208341 w 1208341"/>
              <a:gd name="connsiteY4" fmla="*/ 445145 h 1199827"/>
              <a:gd name="connsiteX5" fmla="*/ 1208341 w 1208341"/>
              <a:gd name="connsiteY5" fmla="*/ 965655 h 1199827"/>
              <a:gd name="connsiteX6" fmla="*/ 1208341 w 1208341"/>
              <a:gd name="connsiteY6" fmla="*/ 965659 h 1199827"/>
              <a:gd name="connsiteX7" fmla="*/ 604170 w 1208341"/>
              <a:gd name="connsiteY7" fmla="*/ 1199827 h 1199827"/>
              <a:gd name="connsiteX8" fmla="*/ 0 w 1208341"/>
              <a:gd name="connsiteY8" fmla="*/ 965659 h 1199827"/>
              <a:gd name="connsiteX9" fmla="*/ 603170 w 1208341"/>
              <a:gd name="connsiteY9" fmla="*/ 0 h 1199827"/>
              <a:gd name="connsiteX10" fmla="*/ 1206340 w 1208341"/>
              <a:gd name="connsiteY10" fmla="*/ 259109 h 1199827"/>
              <a:gd name="connsiteX11" fmla="*/ 603170 w 1208341"/>
              <a:gd name="connsiteY11" fmla="*/ 518218 h 1199827"/>
              <a:gd name="connsiteX12" fmla="*/ 0 w 1208341"/>
              <a:gd name="connsiteY12" fmla="*/ 259109 h 1199827"/>
              <a:gd name="connsiteX13" fmla="*/ 603170 w 1208341"/>
              <a:gd name="connsiteY13" fmla="*/ 0 h 1199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08341" h="1199827">
                <a:moveTo>
                  <a:pt x="0" y="445145"/>
                </a:moveTo>
                <a:lnTo>
                  <a:pt x="16338" y="458290"/>
                </a:lnTo>
                <a:cubicBezTo>
                  <a:pt x="129544" y="539061"/>
                  <a:pt x="350335" y="593891"/>
                  <a:pt x="604170" y="593891"/>
                </a:cubicBezTo>
                <a:cubicBezTo>
                  <a:pt x="858005" y="593891"/>
                  <a:pt x="1078797" y="539061"/>
                  <a:pt x="1192003" y="458290"/>
                </a:cubicBezTo>
                <a:lnTo>
                  <a:pt x="1208341" y="445145"/>
                </a:lnTo>
                <a:lnTo>
                  <a:pt x="1208341" y="965655"/>
                </a:lnTo>
                <a:lnTo>
                  <a:pt x="1208341" y="965659"/>
                </a:lnTo>
                <a:cubicBezTo>
                  <a:pt x="1208341" y="1094988"/>
                  <a:pt x="937845" y="1199827"/>
                  <a:pt x="604170" y="1199827"/>
                </a:cubicBezTo>
                <a:cubicBezTo>
                  <a:pt x="270495" y="1199827"/>
                  <a:pt x="0" y="1094988"/>
                  <a:pt x="0" y="965659"/>
                </a:cubicBezTo>
                <a:close/>
                <a:moveTo>
                  <a:pt x="603170" y="0"/>
                </a:moveTo>
                <a:cubicBezTo>
                  <a:pt x="936291" y="0"/>
                  <a:pt x="1206340" y="116007"/>
                  <a:pt x="1206340" y="259109"/>
                </a:cubicBezTo>
                <a:cubicBezTo>
                  <a:pt x="1206340" y="402211"/>
                  <a:pt x="936291" y="518218"/>
                  <a:pt x="603170" y="518218"/>
                </a:cubicBezTo>
                <a:cubicBezTo>
                  <a:pt x="270049" y="518218"/>
                  <a:pt x="0" y="402211"/>
                  <a:pt x="0" y="259109"/>
                </a:cubicBezTo>
                <a:cubicBezTo>
                  <a:pt x="0" y="116007"/>
                  <a:pt x="270049" y="0"/>
                  <a:pt x="603170" y="0"/>
                </a:cubicBez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37121" tIns="109697" rIns="137121" bIns="109697" numCol="1" spcCol="0" rtlCol="0" fromWordArt="0" anchor="t" anchorCtr="0" forceAA="0" compatLnSpc="1">
            <a:prstTxWarp prst="textNoShape">
              <a:avLst/>
            </a:prstTxWarp>
            <a:noAutofit/>
          </a:bodyPr>
          <a:lstStyle/>
          <a:p>
            <a:pPr algn="ctr" defTabSz="699086" fontAlgn="base">
              <a:lnSpc>
                <a:spcPct val="90000"/>
              </a:lnSpc>
              <a:spcBef>
                <a:spcPct val="0"/>
              </a:spcBef>
              <a:spcAft>
                <a:spcPct val="0"/>
              </a:spcAft>
              <a:defRPr/>
            </a:pPr>
            <a:endParaRPr lang="en-US" kern="0">
              <a:latin typeface="Segoe UI"/>
              <a:ea typeface="Segoe UI" pitchFamily="34" charset="0"/>
              <a:cs typeface="Segoe UI" pitchFamily="34" charset="0"/>
            </a:endParaRPr>
          </a:p>
        </p:txBody>
      </p:sp>
      <p:grpSp>
        <p:nvGrpSpPr>
          <p:cNvPr id="49" name="Group 48"/>
          <p:cNvGrpSpPr/>
          <p:nvPr/>
        </p:nvGrpSpPr>
        <p:grpSpPr>
          <a:xfrm>
            <a:off x="4447808" y="3384040"/>
            <a:ext cx="558482" cy="437553"/>
            <a:chOff x="2148168" y="3425172"/>
            <a:chExt cx="2573338" cy="2016125"/>
          </a:xfrm>
        </p:grpSpPr>
        <p:sp>
          <p:nvSpPr>
            <p:cNvPr id="50" name="Rectangle 28"/>
            <p:cNvSpPr>
              <a:spLocks noChangeArrowheads="1"/>
            </p:cNvSpPr>
            <p:nvPr/>
          </p:nvSpPr>
          <p:spPr bwMode="auto">
            <a:xfrm>
              <a:off x="2829205" y="3822047"/>
              <a:ext cx="1211263" cy="1511300"/>
            </a:xfrm>
            <a:prstGeom prst="rect">
              <a:avLst/>
            </a:prstGeom>
            <a:solidFill>
              <a:srgbClr val="FFFFFF"/>
            </a:solidFill>
            <a:ln w="9525">
              <a:solidFill>
                <a:srgbClr val="000000"/>
              </a:solidFill>
              <a:miter lim="800000"/>
              <a:headEnd/>
              <a:tailEnd/>
            </a:ln>
          </p:spPr>
          <p:txBody>
            <a:bodyPr vert="horz" wrap="square" lIns="68570" tIns="34285" rIns="68570" bIns="34285" numCol="1" anchor="t" anchorCtr="0" compatLnSpc="1">
              <a:prstTxWarp prst="textNoShape">
                <a:avLst/>
              </a:prstTxWarp>
            </a:bodyPr>
            <a:lstStyle/>
            <a:p>
              <a:pPr defTabSz="685669">
                <a:defRPr/>
              </a:pPr>
              <a:endParaRPr lang="en-US" sz="1350" kern="0">
                <a:latin typeface="Segoe UI"/>
              </a:endParaRPr>
            </a:p>
          </p:txBody>
        </p:sp>
        <p:sp>
          <p:nvSpPr>
            <p:cNvPr id="51" name="Rectangle 29"/>
            <p:cNvSpPr>
              <a:spLocks noChangeArrowheads="1"/>
            </p:cNvSpPr>
            <p:nvPr/>
          </p:nvSpPr>
          <p:spPr bwMode="auto">
            <a:xfrm>
              <a:off x="2829205" y="3822047"/>
              <a:ext cx="1211263" cy="1511300"/>
            </a:xfrm>
            <a:prstGeom prst="rect">
              <a:avLst/>
            </a:prstGeom>
            <a:noFill/>
            <a:ln w="3175" cap="rnd">
              <a:no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70" tIns="34285" rIns="68570" bIns="34285" numCol="1" anchor="t" anchorCtr="0" compatLnSpc="1">
              <a:prstTxWarp prst="textNoShape">
                <a:avLst/>
              </a:prstTxWarp>
            </a:bodyPr>
            <a:lstStyle/>
            <a:p>
              <a:pPr defTabSz="685669">
                <a:defRPr/>
              </a:pPr>
              <a:endParaRPr lang="en-US" sz="1350" kern="0">
                <a:latin typeface="Segoe UI"/>
              </a:endParaRPr>
            </a:p>
          </p:txBody>
        </p:sp>
        <p:sp>
          <p:nvSpPr>
            <p:cNvPr id="52" name="Freeform 30"/>
            <p:cNvSpPr>
              <a:spLocks/>
            </p:cNvSpPr>
            <p:nvPr/>
          </p:nvSpPr>
          <p:spPr bwMode="auto">
            <a:xfrm>
              <a:off x="2148168" y="3425172"/>
              <a:ext cx="1549400" cy="241300"/>
            </a:xfrm>
            <a:custGeom>
              <a:avLst/>
              <a:gdLst>
                <a:gd name="T0" fmla="*/ 11574 w 11789"/>
                <a:gd name="T1" fmla="*/ 1586 h 1841"/>
                <a:gd name="T2" fmla="*/ 11006 w 11789"/>
                <a:gd name="T3" fmla="*/ 607 h 1841"/>
                <a:gd name="T4" fmla="*/ 9948 w 11789"/>
                <a:gd name="T5" fmla="*/ 0 h 1841"/>
                <a:gd name="T6" fmla="*/ 1214 w 11789"/>
                <a:gd name="T7" fmla="*/ 0 h 1841"/>
                <a:gd name="T8" fmla="*/ 0 w 11789"/>
                <a:gd name="T9" fmla="*/ 1214 h 1841"/>
                <a:gd name="T10" fmla="*/ 0 w 11789"/>
                <a:gd name="T11" fmla="*/ 1841 h 1841"/>
                <a:gd name="T12" fmla="*/ 11789 w 11789"/>
                <a:gd name="T13" fmla="*/ 1841 h 1841"/>
                <a:gd name="T14" fmla="*/ 11574 w 11789"/>
                <a:gd name="T15" fmla="*/ 1586 h 18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789" h="1841">
                  <a:moveTo>
                    <a:pt x="11574" y="1586"/>
                  </a:moveTo>
                  <a:lnTo>
                    <a:pt x="11006" y="607"/>
                  </a:lnTo>
                  <a:cubicBezTo>
                    <a:pt x="10790" y="235"/>
                    <a:pt x="10379" y="0"/>
                    <a:pt x="9948" y="0"/>
                  </a:cubicBezTo>
                  <a:lnTo>
                    <a:pt x="1214" y="0"/>
                  </a:lnTo>
                  <a:cubicBezTo>
                    <a:pt x="548" y="0"/>
                    <a:pt x="0" y="548"/>
                    <a:pt x="0" y="1214"/>
                  </a:cubicBezTo>
                  <a:lnTo>
                    <a:pt x="0" y="1841"/>
                  </a:lnTo>
                  <a:lnTo>
                    <a:pt x="11789" y="1841"/>
                  </a:lnTo>
                  <a:cubicBezTo>
                    <a:pt x="11691" y="1782"/>
                    <a:pt x="11633" y="1684"/>
                    <a:pt x="11574" y="1586"/>
                  </a:cubicBezTo>
                  <a:close/>
                </a:path>
              </a:pathLst>
            </a:custGeom>
            <a:solidFill>
              <a:srgbClr val="3999C6"/>
            </a:solidFill>
            <a:ln w="0">
              <a:noFill/>
              <a:prstDash val="solid"/>
              <a:round/>
              <a:headEnd/>
              <a:tailEnd/>
            </a:ln>
          </p:spPr>
          <p:txBody>
            <a:bodyPr vert="horz" wrap="square" lIns="68570" tIns="34285" rIns="68570" bIns="34285" numCol="1" anchor="t" anchorCtr="0" compatLnSpc="1">
              <a:prstTxWarp prst="textNoShape">
                <a:avLst/>
              </a:prstTxWarp>
            </a:bodyPr>
            <a:lstStyle/>
            <a:p>
              <a:pPr defTabSz="685669">
                <a:defRPr/>
              </a:pPr>
              <a:endParaRPr lang="en-US" sz="1350" kern="0">
                <a:latin typeface="Segoe UI"/>
              </a:endParaRPr>
            </a:p>
          </p:txBody>
        </p:sp>
        <p:sp>
          <p:nvSpPr>
            <p:cNvPr id="53" name="Freeform 31"/>
            <p:cNvSpPr>
              <a:spLocks noEditPoints="1"/>
            </p:cNvSpPr>
            <p:nvPr/>
          </p:nvSpPr>
          <p:spPr bwMode="auto">
            <a:xfrm>
              <a:off x="2148168" y="3749022"/>
              <a:ext cx="2573338" cy="1692275"/>
            </a:xfrm>
            <a:custGeom>
              <a:avLst/>
              <a:gdLst>
                <a:gd name="T0" fmla="*/ 9410 w 9792"/>
                <a:gd name="T1" fmla="*/ 0 h 6452"/>
                <a:gd name="T2" fmla="*/ 0 w 9792"/>
                <a:gd name="T3" fmla="*/ 0 h 6452"/>
                <a:gd name="T4" fmla="*/ 0 w 9792"/>
                <a:gd name="T5" fmla="*/ 5845 h 6452"/>
                <a:gd name="T6" fmla="*/ 607 w 9792"/>
                <a:gd name="T7" fmla="*/ 6452 h 6452"/>
                <a:gd name="T8" fmla="*/ 9185 w 9792"/>
                <a:gd name="T9" fmla="*/ 6452 h 6452"/>
                <a:gd name="T10" fmla="*/ 9792 w 9792"/>
                <a:gd name="T11" fmla="*/ 5845 h 6452"/>
                <a:gd name="T12" fmla="*/ 9792 w 9792"/>
                <a:gd name="T13" fmla="*/ 558 h 6452"/>
                <a:gd name="T14" fmla="*/ 9410 w 9792"/>
                <a:gd name="T15" fmla="*/ 0 h 6452"/>
                <a:gd name="T16" fmla="*/ 6140 w 9792"/>
                <a:gd name="T17" fmla="*/ 2937 h 6452"/>
                <a:gd name="T18" fmla="*/ 4406 w 9792"/>
                <a:gd name="T19" fmla="*/ 5415 h 6452"/>
                <a:gd name="T20" fmla="*/ 4338 w 9792"/>
                <a:gd name="T21" fmla="*/ 5454 h 6452"/>
                <a:gd name="T22" fmla="*/ 4299 w 9792"/>
                <a:gd name="T23" fmla="*/ 5444 h 6452"/>
                <a:gd name="T24" fmla="*/ 4260 w 9792"/>
                <a:gd name="T25" fmla="*/ 5346 h 6452"/>
                <a:gd name="T26" fmla="*/ 4710 w 9792"/>
                <a:gd name="T27" fmla="*/ 3867 h 6452"/>
                <a:gd name="T28" fmla="*/ 3701 w 9792"/>
                <a:gd name="T29" fmla="*/ 3867 h 6452"/>
                <a:gd name="T30" fmla="*/ 3623 w 9792"/>
                <a:gd name="T31" fmla="*/ 3818 h 6452"/>
                <a:gd name="T32" fmla="*/ 3633 w 9792"/>
                <a:gd name="T33" fmla="*/ 3730 h 6452"/>
                <a:gd name="T34" fmla="*/ 5317 w 9792"/>
                <a:gd name="T35" fmla="*/ 1282 h 6452"/>
                <a:gd name="T36" fmla="*/ 5386 w 9792"/>
                <a:gd name="T37" fmla="*/ 1243 h 6452"/>
                <a:gd name="T38" fmla="*/ 5425 w 9792"/>
                <a:gd name="T39" fmla="*/ 1253 h 6452"/>
                <a:gd name="T40" fmla="*/ 5464 w 9792"/>
                <a:gd name="T41" fmla="*/ 1351 h 6452"/>
                <a:gd name="T42" fmla="*/ 5033 w 9792"/>
                <a:gd name="T43" fmla="*/ 2800 h 6452"/>
                <a:gd name="T44" fmla="*/ 6071 w 9792"/>
                <a:gd name="T45" fmla="*/ 2800 h 6452"/>
                <a:gd name="T46" fmla="*/ 6159 w 9792"/>
                <a:gd name="T47" fmla="*/ 2888 h 6452"/>
                <a:gd name="T48" fmla="*/ 6140 w 9792"/>
                <a:gd name="T49" fmla="*/ 2937 h 6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792" h="6452">
                  <a:moveTo>
                    <a:pt x="9410" y="0"/>
                  </a:moveTo>
                  <a:lnTo>
                    <a:pt x="0" y="0"/>
                  </a:lnTo>
                  <a:lnTo>
                    <a:pt x="0" y="5845"/>
                  </a:lnTo>
                  <a:cubicBezTo>
                    <a:pt x="0" y="6178"/>
                    <a:pt x="274" y="6452"/>
                    <a:pt x="607" y="6452"/>
                  </a:cubicBezTo>
                  <a:lnTo>
                    <a:pt x="9185" y="6452"/>
                  </a:lnTo>
                  <a:cubicBezTo>
                    <a:pt x="9518" y="6452"/>
                    <a:pt x="9792" y="6178"/>
                    <a:pt x="9792" y="5845"/>
                  </a:cubicBezTo>
                  <a:lnTo>
                    <a:pt x="9792" y="558"/>
                  </a:lnTo>
                  <a:cubicBezTo>
                    <a:pt x="9792" y="313"/>
                    <a:pt x="9635" y="97"/>
                    <a:pt x="9410" y="0"/>
                  </a:cubicBezTo>
                  <a:close/>
                  <a:moveTo>
                    <a:pt x="6140" y="2937"/>
                  </a:moveTo>
                  <a:lnTo>
                    <a:pt x="4406" y="5415"/>
                  </a:lnTo>
                  <a:cubicBezTo>
                    <a:pt x="4387" y="5434"/>
                    <a:pt x="4367" y="5454"/>
                    <a:pt x="4338" y="5454"/>
                  </a:cubicBezTo>
                  <a:cubicBezTo>
                    <a:pt x="4328" y="5454"/>
                    <a:pt x="4309" y="5454"/>
                    <a:pt x="4299" y="5444"/>
                  </a:cubicBezTo>
                  <a:cubicBezTo>
                    <a:pt x="4260" y="5424"/>
                    <a:pt x="4240" y="5385"/>
                    <a:pt x="4260" y="5346"/>
                  </a:cubicBezTo>
                  <a:lnTo>
                    <a:pt x="4710" y="3867"/>
                  </a:lnTo>
                  <a:lnTo>
                    <a:pt x="3701" y="3867"/>
                  </a:lnTo>
                  <a:cubicBezTo>
                    <a:pt x="3672" y="3867"/>
                    <a:pt x="3643" y="3848"/>
                    <a:pt x="3623" y="3818"/>
                  </a:cubicBezTo>
                  <a:cubicBezTo>
                    <a:pt x="3613" y="3789"/>
                    <a:pt x="3613" y="3760"/>
                    <a:pt x="3633" y="3730"/>
                  </a:cubicBezTo>
                  <a:lnTo>
                    <a:pt x="5317" y="1282"/>
                  </a:lnTo>
                  <a:cubicBezTo>
                    <a:pt x="5337" y="1263"/>
                    <a:pt x="5356" y="1243"/>
                    <a:pt x="5386" y="1243"/>
                  </a:cubicBezTo>
                  <a:cubicBezTo>
                    <a:pt x="5395" y="1243"/>
                    <a:pt x="5405" y="1243"/>
                    <a:pt x="5425" y="1253"/>
                  </a:cubicBezTo>
                  <a:cubicBezTo>
                    <a:pt x="5464" y="1273"/>
                    <a:pt x="5484" y="1312"/>
                    <a:pt x="5464" y="1351"/>
                  </a:cubicBezTo>
                  <a:lnTo>
                    <a:pt x="5033" y="2800"/>
                  </a:lnTo>
                  <a:lnTo>
                    <a:pt x="6071" y="2800"/>
                  </a:lnTo>
                  <a:cubicBezTo>
                    <a:pt x="6120" y="2800"/>
                    <a:pt x="6159" y="2839"/>
                    <a:pt x="6159" y="2888"/>
                  </a:cubicBezTo>
                  <a:cubicBezTo>
                    <a:pt x="6159" y="2908"/>
                    <a:pt x="6149" y="2918"/>
                    <a:pt x="6140" y="2937"/>
                  </a:cubicBezTo>
                  <a:close/>
                </a:path>
              </a:pathLst>
            </a:custGeom>
            <a:solidFill>
              <a:srgbClr val="59B4D9"/>
            </a:solidFill>
            <a:ln w="0">
              <a:noFill/>
              <a:prstDash val="solid"/>
              <a:round/>
              <a:headEnd/>
              <a:tailEnd/>
            </a:ln>
          </p:spPr>
          <p:txBody>
            <a:bodyPr vert="horz" wrap="square" lIns="68570" tIns="34285" rIns="68570" bIns="34285" numCol="1" anchor="t" anchorCtr="0" compatLnSpc="1">
              <a:prstTxWarp prst="textNoShape">
                <a:avLst/>
              </a:prstTxWarp>
            </a:bodyPr>
            <a:lstStyle/>
            <a:p>
              <a:pPr defTabSz="685669">
                <a:defRPr/>
              </a:pPr>
              <a:endParaRPr lang="en-US" sz="1350" kern="0">
                <a:latin typeface="Segoe UI"/>
              </a:endParaRPr>
            </a:p>
          </p:txBody>
        </p:sp>
      </p:grpSp>
      <p:sp>
        <p:nvSpPr>
          <p:cNvPr id="54" name="Rectangle 53"/>
          <p:cNvSpPr/>
          <p:nvPr/>
        </p:nvSpPr>
        <p:spPr>
          <a:xfrm>
            <a:off x="3339471" y="3785588"/>
            <a:ext cx="691881" cy="2737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669">
              <a:defRPr/>
            </a:pPr>
            <a:r>
              <a:rPr lang="en-US" sz="825" kern="0">
                <a:solidFill>
                  <a:schemeClr val="tx1"/>
                </a:solidFill>
                <a:latin typeface="Segoe UI"/>
              </a:rPr>
              <a:t>via </a:t>
            </a:r>
            <a:r>
              <a:rPr lang="en-US" sz="825" kern="0" err="1">
                <a:solidFill>
                  <a:schemeClr val="tx1"/>
                </a:solidFill>
                <a:latin typeface="Segoe UI"/>
              </a:rPr>
              <a:t>AzCopy</a:t>
            </a:r>
            <a:endParaRPr lang="en-US" sz="825" kern="0">
              <a:solidFill>
                <a:schemeClr val="tx1"/>
              </a:solidFill>
              <a:latin typeface="Segoe UI"/>
            </a:endParaRPr>
          </a:p>
        </p:txBody>
      </p:sp>
      <p:sp>
        <p:nvSpPr>
          <p:cNvPr id="55" name="Rectangle 54"/>
          <p:cNvSpPr/>
          <p:nvPr/>
        </p:nvSpPr>
        <p:spPr>
          <a:xfrm>
            <a:off x="6330938" y="3802925"/>
            <a:ext cx="1042454" cy="3656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70" tIns="34285" rIns="68570" bIns="34285" numCol="1" spcCol="0" rtlCol="0" fromWordArt="0" anchor="b" anchorCtr="0" forceAA="0" compatLnSpc="1">
            <a:prstTxWarp prst="textNoShape">
              <a:avLst/>
            </a:prstTxWarp>
            <a:noAutofit/>
          </a:bodyPr>
          <a:lstStyle/>
          <a:p>
            <a:pPr algn="ctr" defTabSz="685669">
              <a:defRPr/>
            </a:pPr>
            <a:r>
              <a:rPr lang="en-US" sz="825" kern="0">
                <a:solidFill>
                  <a:schemeClr val="tx1"/>
                </a:solidFill>
                <a:latin typeface="Segoe UI"/>
              </a:rPr>
              <a:t>Curated Data</a:t>
            </a:r>
          </a:p>
        </p:txBody>
      </p:sp>
      <p:grpSp>
        <p:nvGrpSpPr>
          <p:cNvPr id="56" name="Group 55"/>
          <p:cNvGrpSpPr/>
          <p:nvPr/>
        </p:nvGrpSpPr>
        <p:grpSpPr>
          <a:xfrm>
            <a:off x="6582427" y="3384040"/>
            <a:ext cx="558482" cy="437553"/>
            <a:chOff x="2148168" y="3425172"/>
            <a:chExt cx="2573338" cy="2016125"/>
          </a:xfrm>
        </p:grpSpPr>
        <p:sp>
          <p:nvSpPr>
            <p:cNvPr id="57" name="Rectangle 28"/>
            <p:cNvSpPr>
              <a:spLocks noChangeArrowheads="1"/>
            </p:cNvSpPr>
            <p:nvPr/>
          </p:nvSpPr>
          <p:spPr bwMode="auto">
            <a:xfrm>
              <a:off x="2829205" y="3822047"/>
              <a:ext cx="1211263" cy="1511300"/>
            </a:xfrm>
            <a:prstGeom prst="rect">
              <a:avLst/>
            </a:prstGeom>
            <a:solidFill>
              <a:srgbClr val="FFFFFF"/>
            </a:solidFill>
            <a:ln w="9525">
              <a:solidFill>
                <a:srgbClr val="000000"/>
              </a:solidFill>
              <a:miter lim="800000"/>
              <a:headEnd/>
              <a:tailEnd/>
            </a:ln>
          </p:spPr>
          <p:txBody>
            <a:bodyPr vert="horz" wrap="square" lIns="68570" tIns="34285" rIns="68570" bIns="34285" numCol="1" anchor="t" anchorCtr="0" compatLnSpc="1">
              <a:prstTxWarp prst="textNoShape">
                <a:avLst/>
              </a:prstTxWarp>
            </a:bodyPr>
            <a:lstStyle/>
            <a:p>
              <a:pPr defTabSz="685669">
                <a:defRPr/>
              </a:pPr>
              <a:endParaRPr lang="en-US" sz="1350" kern="0">
                <a:latin typeface="Segoe UI"/>
              </a:endParaRPr>
            </a:p>
          </p:txBody>
        </p:sp>
        <p:sp>
          <p:nvSpPr>
            <p:cNvPr id="58" name="Rectangle 29"/>
            <p:cNvSpPr>
              <a:spLocks noChangeArrowheads="1"/>
            </p:cNvSpPr>
            <p:nvPr/>
          </p:nvSpPr>
          <p:spPr bwMode="auto">
            <a:xfrm>
              <a:off x="2829205" y="3822047"/>
              <a:ext cx="1211263" cy="1511300"/>
            </a:xfrm>
            <a:prstGeom prst="rect">
              <a:avLst/>
            </a:prstGeom>
            <a:noFill/>
            <a:ln w="3175" cap="rnd">
              <a:no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70" tIns="34285" rIns="68570" bIns="34285" numCol="1" anchor="t" anchorCtr="0" compatLnSpc="1">
              <a:prstTxWarp prst="textNoShape">
                <a:avLst/>
              </a:prstTxWarp>
            </a:bodyPr>
            <a:lstStyle/>
            <a:p>
              <a:pPr defTabSz="685669">
                <a:defRPr/>
              </a:pPr>
              <a:endParaRPr lang="en-US" sz="1350" kern="0">
                <a:latin typeface="Segoe UI"/>
              </a:endParaRPr>
            </a:p>
          </p:txBody>
        </p:sp>
        <p:sp>
          <p:nvSpPr>
            <p:cNvPr id="59" name="Freeform 30"/>
            <p:cNvSpPr>
              <a:spLocks/>
            </p:cNvSpPr>
            <p:nvPr/>
          </p:nvSpPr>
          <p:spPr bwMode="auto">
            <a:xfrm>
              <a:off x="2148168" y="3425172"/>
              <a:ext cx="1549400" cy="241300"/>
            </a:xfrm>
            <a:custGeom>
              <a:avLst/>
              <a:gdLst>
                <a:gd name="T0" fmla="*/ 11574 w 11789"/>
                <a:gd name="T1" fmla="*/ 1586 h 1841"/>
                <a:gd name="T2" fmla="*/ 11006 w 11789"/>
                <a:gd name="T3" fmla="*/ 607 h 1841"/>
                <a:gd name="T4" fmla="*/ 9948 w 11789"/>
                <a:gd name="T5" fmla="*/ 0 h 1841"/>
                <a:gd name="T6" fmla="*/ 1214 w 11789"/>
                <a:gd name="T7" fmla="*/ 0 h 1841"/>
                <a:gd name="T8" fmla="*/ 0 w 11789"/>
                <a:gd name="T9" fmla="*/ 1214 h 1841"/>
                <a:gd name="T10" fmla="*/ 0 w 11789"/>
                <a:gd name="T11" fmla="*/ 1841 h 1841"/>
                <a:gd name="T12" fmla="*/ 11789 w 11789"/>
                <a:gd name="T13" fmla="*/ 1841 h 1841"/>
                <a:gd name="T14" fmla="*/ 11574 w 11789"/>
                <a:gd name="T15" fmla="*/ 1586 h 18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789" h="1841">
                  <a:moveTo>
                    <a:pt x="11574" y="1586"/>
                  </a:moveTo>
                  <a:lnTo>
                    <a:pt x="11006" y="607"/>
                  </a:lnTo>
                  <a:cubicBezTo>
                    <a:pt x="10790" y="235"/>
                    <a:pt x="10379" y="0"/>
                    <a:pt x="9948" y="0"/>
                  </a:cubicBezTo>
                  <a:lnTo>
                    <a:pt x="1214" y="0"/>
                  </a:lnTo>
                  <a:cubicBezTo>
                    <a:pt x="548" y="0"/>
                    <a:pt x="0" y="548"/>
                    <a:pt x="0" y="1214"/>
                  </a:cubicBezTo>
                  <a:lnTo>
                    <a:pt x="0" y="1841"/>
                  </a:lnTo>
                  <a:lnTo>
                    <a:pt x="11789" y="1841"/>
                  </a:lnTo>
                  <a:cubicBezTo>
                    <a:pt x="11691" y="1782"/>
                    <a:pt x="11633" y="1684"/>
                    <a:pt x="11574" y="1586"/>
                  </a:cubicBezTo>
                  <a:close/>
                </a:path>
              </a:pathLst>
            </a:custGeom>
            <a:solidFill>
              <a:srgbClr val="3999C6"/>
            </a:solidFill>
            <a:ln w="0">
              <a:noFill/>
              <a:prstDash val="solid"/>
              <a:round/>
              <a:headEnd/>
              <a:tailEnd/>
            </a:ln>
          </p:spPr>
          <p:txBody>
            <a:bodyPr vert="horz" wrap="square" lIns="68570" tIns="34285" rIns="68570" bIns="34285" numCol="1" anchor="t" anchorCtr="0" compatLnSpc="1">
              <a:prstTxWarp prst="textNoShape">
                <a:avLst/>
              </a:prstTxWarp>
            </a:bodyPr>
            <a:lstStyle/>
            <a:p>
              <a:pPr defTabSz="685669">
                <a:defRPr/>
              </a:pPr>
              <a:endParaRPr lang="en-US" sz="1350" kern="0">
                <a:latin typeface="Segoe UI"/>
              </a:endParaRPr>
            </a:p>
          </p:txBody>
        </p:sp>
        <p:sp>
          <p:nvSpPr>
            <p:cNvPr id="60" name="Freeform 31"/>
            <p:cNvSpPr>
              <a:spLocks noEditPoints="1"/>
            </p:cNvSpPr>
            <p:nvPr/>
          </p:nvSpPr>
          <p:spPr bwMode="auto">
            <a:xfrm>
              <a:off x="2148168" y="3749022"/>
              <a:ext cx="2573338" cy="1692275"/>
            </a:xfrm>
            <a:custGeom>
              <a:avLst/>
              <a:gdLst>
                <a:gd name="T0" fmla="*/ 9410 w 9792"/>
                <a:gd name="T1" fmla="*/ 0 h 6452"/>
                <a:gd name="T2" fmla="*/ 0 w 9792"/>
                <a:gd name="T3" fmla="*/ 0 h 6452"/>
                <a:gd name="T4" fmla="*/ 0 w 9792"/>
                <a:gd name="T5" fmla="*/ 5845 h 6452"/>
                <a:gd name="T6" fmla="*/ 607 w 9792"/>
                <a:gd name="T7" fmla="*/ 6452 h 6452"/>
                <a:gd name="T8" fmla="*/ 9185 w 9792"/>
                <a:gd name="T9" fmla="*/ 6452 h 6452"/>
                <a:gd name="T10" fmla="*/ 9792 w 9792"/>
                <a:gd name="T11" fmla="*/ 5845 h 6452"/>
                <a:gd name="T12" fmla="*/ 9792 w 9792"/>
                <a:gd name="T13" fmla="*/ 558 h 6452"/>
                <a:gd name="T14" fmla="*/ 9410 w 9792"/>
                <a:gd name="T15" fmla="*/ 0 h 6452"/>
                <a:gd name="T16" fmla="*/ 6140 w 9792"/>
                <a:gd name="T17" fmla="*/ 2937 h 6452"/>
                <a:gd name="T18" fmla="*/ 4406 w 9792"/>
                <a:gd name="T19" fmla="*/ 5415 h 6452"/>
                <a:gd name="T20" fmla="*/ 4338 w 9792"/>
                <a:gd name="T21" fmla="*/ 5454 h 6452"/>
                <a:gd name="T22" fmla="*/ 4299 w 9792"/>
                <a:gd name="T23" fmla="*/ 5444 h 6452"/>
                <a:gd name="T24" fmla="*/ 4260 w 9792"/>
                <a:gd name="T25" fmla="*/ 5346 h 6452"/>
                <a:gd name="T26" fmla="*/ 4710 w 9792"/>
                <a:gd name="T27" fmla="*/ 3867 h 6452"/>
                <a:gd name="T28" fmla="*/ 3701 w 9792"/>
                <a:gd name="T29" fmla="*/ 3867 h 6452"/>
                <a:gd name="T30" fmla="*/ 3623 w 9792"/>
                <a:gd name="T31" fmla="*/ 3818 h 6452"/>
                <a:gd name="T32" fmla="*/ 3633 w 9792"/>
                <a:gd name="T33" fmla="*/ 3730 h 6452"/>
                <a:gd name="T34" fmla="*/ 5317 w 9792"/>
                <a:gd name="T35" fmla="*/ 1282 h 6452"/>
                <a:gd name="T36" fmla="*/ 5386 w 9792"/>
                <a:gd name="T37" fmla="*/ 1243 h 6452"/>
                <a:gd name="T38" fmla="*/ 5425 w 9792"/>
                <a:gd name="T39" fmla="*/ 1253 h 6452"/>
                <a:gd name="T40" fmla="*/ 5464 w 9792"/>
                <a:gd name="T41" fmla="*/ 1351 h 6452"/>
                <a:gd name="T42" fmla="*/ 5033 w 9792"/>
                <a:gd name="T43" fmla="*/ 2800 h 6452"/>
                <a:gd name="T44" fmla="*/ 6071 w 9792"/>
                <a:gd name="T45" fmla="*/ 2800 h 6452"/>
                <a:gd name="T46" fmla="*/ 6159 w 9792"/>
                <a:gd name="T47" fmla="*/ 2888 h 6452"/>
                <a:gd name="T48" fmla="*/ 6140 w 9792"/>
                <a:gd name="T49" fmla="*/ 2937 h 6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792" h="6452">
                  <a:moveTo>
                    <a:pt x="9410" y="0"/>
                  </a:moveTo>
                  <a:lnTo>
                    <a:pt x="0" y="0"/>
                  </a:lnTo>
                  <a:lnTo>
                    <a:pt x="0" y="5845"/>
                  </a:lnTo>
                  <a:cubicBezTo>
                    <a:pt x="0" y="6178"/>
                    <a:pt x="274" y="6452"/>
                    <a:pt x="607" y="6452"/>
                  </a:cubicBezTo>
                  <a:lnTo>
                    <a:pt x="9185" y="6452"/>
                  </a:lnTo>
                  <a:cubicBezTo>
                    <a:pt x="9518" y="6452"/>
                    <a:pt x="9792" y="6178"/>
                    <a:pt x="9792" y="5845"/>
                  </a:cubicBezTo>
                  <a:lnTo>
                    <a:pt x="9792" y="558"/>
                  </a:lnTo>
                  <a:cubicBezTo>
                    <a:pt x="9792" y="313"/>
                    <a:pt x="9635" y="97"/>
                    <a:pt x="9410" y="0"/>
                  </a:cubicBezTo>
                  <a:close/>
                  <a:moveTo>
                    <a:pt x="6140" y="2937"/>
                  </a:moveTo>
                  <a:lnTo>
                    <a:pt x="4406" y="5415"/>
                  </a:lnTo>
                  <a:cubicBezTo>
                    <a:pt x="4387" y="5434"/>
                    <a:pt x="4367" y="5454"/>
                    <a:pt x="4338" y="5454"/>
                  </a:cubicBezTo>
                  <a:cubicBezTo>
                    <a:pt x="4328" y="5454"/>
                    <a:pt x="4309" y="5454"/>
                    <a:pt x="4299" y="5444"/>
                  </a:cubicBezTo>
                  <a:cubicBezTo>
                    <a:pt x="4260" y="5424"/>
                    <a:pt x="4240" y="5385"/>
                    <a:pt x="4260" y="5346"/>
                  </a:cubicBezTo>
                  <a:lnTo>
                    <a:pt x="4710" y="3867"/>
                  </a:lnTo>
                  <a:lnTo>
                    <a:pt x="3701" y="3867"/>
                  </a:lnTo>
                  <a:cubicBezTo>
                    <a:pt x="3672" y="3867"/>
                    <a:pt x="3643" y="3848"/>
                    <a:pt x="3623" y="3818"/>
                  </a:cubicBezTo>
                  <a:cubicBezTo>
                    <a:pt x="3613" y="3789"/>
                    <a:pt x="3613" y="3760"/>
                    <a:pt x="3633" y="3730"/>
                  </a:cubicBezTo>
                  <a:lnTo>
                    <a:pt x="5317" y="1282"/>
                  </a:lnTo>
                  <a:cubicBezTo>
                    <a:pt x="5337" y="1263"/>
                    <a:pt x="5356" y="1243"/>
                    <a:pt x="5386" y="1243"/>
                  </a:cubicBezTo>
                  <a:cubicBezTo>
                    <a:pt x="5395" y="1243"/>
                    <a:pt x="5405" y="1243"/>
                    <a:pt x="5425" y="1253"/>
                  </a:cubicBezTo>
                  <a:cubicBezTo>
                    <a:pt x="5464" y="1273"/>
                    <a:pt x="5484" y="1312"/>
                    <a:pt x="5464" y="1351"/>
                  </a:cubicBezTo>
                  <a:lnTo>
                    <a:pt x="5033" y="2800"/>
                  </a:lnTo>
                  <a:lnTo>
                    <a:pt x="6071" y="2800"/>
                  </a:lnTo>
                  <a:cubicBezTo>
                    <a:pt x="6120" y="2800"/>
                    <a:pt x="6159" y="2839"/>
                    <a:pt x="6159" y="2888"/>
                  </a:cubicBezTo>
                  <a:cubicBezTo>
                    <a:pt x="6159" y="2908"/>
                    <a:pt x="6149" y="2918"/>
                    <a:pt x="6140" y="2937"/>
                  </a:cubicBezTo>
                  <a:close/>
                </a:path>
              </a:pathLst>
            </a:custGeom>
            <a:solidFill>
              <a:srgbClr val="59B4D9"/>
            </a:solidFill>
            <a:ln w="0">
              <a:noFill/>
              <a:prstDash val="solid"/>
              <a:round/>
              <a:headEnd/>
              <a:tailEnd/>
            </a:ln>
          </p:spPr>
          <p:txBody>
            <a:bodyPr vert="horz" wrap="square" lIns="68570" tIns="34285" rIns="68570" bIns="34285" numCol="1" anchor="t" anchorCtr="0" compatLnSpc="1">
              <a:prstTxWarp prst="textNoShape">
                <a:avLst/>
              </a:prstTxWarp>
            </a:bodyPr>
            <a:lstStyle/>
            <a:p>
              <a:pPr defTabSz="685669">
                <a:defRPr/>
              </a:pPr>
              <a:endParaRPr lang="en-US" sz="1350" kern="0">
                <a:latin typeface="Segoe UI"/>
              </a:endParaRPr>
            </a:p>
          </p:txBody>
        </p:sp>
      </p:grpSp>
      <p:sp>
        <p:nvSpPr>
          <p:cNvPr id="68" name="Right Arrow 67"/>
          <p:cNvSpPr/>
          <p:nvPr/>
        </p:nvSpPr>
        <p:spPr>
          <a:xfrm>
            <a:off x="5269126" y="3529512"/>
            <a:ext cx="1077332" cy="235644"/>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a:defRPr/>
            </a:pPr>
            <a:endParaRPr lang="en-US" sz="1350" kern="0">
              <a:solidFill>
                <a:schemeClr val="tx1"/>
              </a:solidFill>
              <a:latin typeface="Segoe UI"/>
            </a:endParaRPr>
          </a:p>
        </p:txBody>
      </p:sp>
      <p:sp>
        <p:nvSpPr>
          <p:cNvPr id="80" name="Rectangle 79"/>
          <p:cNvSpPr/>
          <p:nvPr/>
        </p:nvSpPr>
        <p:spPr>
          <a:xfrm>
            <a:off x="7852188" y="3240483"/>
            <a:ext cx="1042454" cy="9698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70" tIns="34285" rIns="68570" bIns="34285" numCol="1" spcCol="0" rtlCol="0" fromWordArt="0" anchor="b" anchorCtr="0" forceAA="0" compatLnSpc="1">
            <a:prstTxWarp prst="textNoShape">
              <a:avLst/>
            </a:prstTxWarp>
            <a:noAutofit/>
          </a:bodyPr>
          <a:lstStyle/>
          <a:p>
            <a:pPr algn="ctr" defTabSz="685669">
              <a:defRPr/>
            </a:pPr>
            <a:r>
              <a:rPr lang="en-US" sz="825" kern="0">
                <a:solidFill>
                  <a:schemeClr val="tx1"/>
                </a:solidFill>
                <a:latin typeface="Segoe UI"/>
              </a:rPr>
              <a:t>DW (many instances)</a:t>
            </a:r>
          </a:p>
        </p:txBody>
      </p:sp>
      <p:grpSp>
        <p:nvGrpSpPr>
          <p:cNvPr id="81" name="Group 80"/>
          <p:cNvGrpSpPr/>
          <p:nvPr/>
        </p:nvGrpSpPr>
        <p:grpSpPr>
          <a:xfrm>
            <a:off x="8152877" y="3351359"/>
            <a:ext cx="410621" cy="502914"/>
            <a:chOff x="-3084513" y="3390510"/>
            <a:chExt cx="2716213" cy="3363913"/>
          </a:xfrm>
          <a:solidFill>
            <a:schemeClr val="tx1"/>
          </a:solidFill>
        </p:grpSpPr>
        <p:sp>
          <p:nvSpPr>
            <p:cNvPr id="82" name="Freeform 40"/>
            <p:cNvSpPr>
              <a:spLocks noEditPoints="1"/>
            </p:cNvSpPr>
            <p:nvPr/>
          </p:nvSpPr>
          <p:spPr bwMode="auto">
            <a:xfrm>
              <a:off x="-3084513" y="3390510"/>
              <a:ext cx="2716213" cy="3363913"/>
            </a:xfrm>
            <a:custGeom>
              <a:avLst/>
              <a:gdLst>
                <a:gd name="T0" fmla="*/ 896 w 896"/>
                <a:gd name="T1" fmla="*/ 212 h 1107"/>
                <a:gd name="T2" fmla="*/ 448 w 896"/>
                <a:gd name="T3" fmla="*/ 0 h 1107"/>
                <a:gd name="T4" fmla="*/ 0 w 896"/>
                <a:gd name="T5" fmla="*/ 212 h 1107"/>
                <a:gd name="T6" fmla="*/ 1 w 896"/>
                <a:gd name="T7" fmla="*/ 219 h 1107"/>
                <a:gd name="T8" fmla="*/ 0 w 896"/>
                <a:gd name="T9" fmla="*/ 894 h 1107"/>
                <a:gd name="T10" fmla="*/ 448 w 896"/>
                <a:gd name="T11" fmla="*/ 1107 h 1107"/>
                <a:gd name="T12" fmla="*/ 896 w 896"/>
                <a:gd name="T13" fmla="*/ 894 h 1107"/>
                <a:gd name="T14" fmla="*/ 895 w 896"/>
                <a:gd name="T15" fmla="*/ 219 h 1107"/>
                <a:gd name="T16" fmla="*/ 305 w 896"/>
                <a:gd name="T17" fmla="*/ 679 h 1107"/>
                <a:gd name="T18" fmla="*/ 253 w 896"/>
                <a:gd name="T19" fmla="*/ 716 h 1107"/>
                <a:gd name="T20" fmla="*/ 178 w 896"/>
                <a:gd name="T21" fmla="*/ 717 h 1107"/>
                <a:gd name="T22" fmla="*/ 146 w 896"/>
                <a:gd name="T23" fmla="*/ 648 h 1107"/>
                <a:gd name="T24" fmla="*/ 213 w 896"/>
                <a:gd name="T25" fmla="*/ 674 h 1107"/>
                <a:gd name="T26" fmla="*/ 244 w 896"/>
                <a:gd name="T27" fmla="*/ 667 h 1107"/>
                <a:gd name="T28" fmla="*/ 255 w 896"/>
                <a:gd name="T29" fmla="*/ 648 h 1107"/>
                <a:gd name="T30" fmla="*/ 240 w 896"/>
                <a:gd name="T31" fmla="*/ 623 h 1107"/>
                <a:gd name="T32" fmla="*/ 202 w 896"/>
                <a:gd name="T33" fmla="*/ 604 h 1107"/>
                <a:gd name="T34" fmla="*/ 145 w 896"/>
                <a:gd name="T35" fmla="*/ 529 h 1107"/>
                <a:gd name="T36" fmla="*/ 174 w 896"/>
                <a:gd name="T37" fmla="*/ 470 h 1107"/>
                <a:gd name="T38" fmla="*/ 241 w 896"/>
                <a:gd name="T39" fmla="*/ 452 h 1107"/>
                <a:gd name="T40" fmla="*/ 302 w 896"/>
                <a:gd name="T41" fmla="*/ 462 h 1107"/>
                <a:gd name="T42" fmla="*/ 288 w 896"/>
                <a:gd name="T43" fmla="*/ 508 h 1107"/>
                <a:gd name="T44" fmla="*/ 258 w 896"/>
                <a:gd name="T45" fmla="*/ 499 h 1107"/>
                <a:gd name="T46" fmla="*/ 227 w 896"/>
                <a:gd name="T47" fmla="*/ 500 h 1107"/>
                <a:gd name="T48" fmla="*/ 206 w 896"/>
                <a:gd name="T49" fmla="*/ 513 h 1107"/>
                <a:gd name="T50" fmla="*/ 206 w 896"/>
                <a:gd name="T51" fmla="*/ 536 h 1107"/>
                <a:gd name="T52" fmla="*/ 230 w 896"/>
                <a:gd name="T53" fmla="*/ 555 h 1107"/>
                <a:gd name="T54" fmla="*/ 275 w 896"/>
                <a:gd name="T55" fmla="*/ 578 h 1107"/>
                <a:gd name="T56" fmla="*/ 308 w 896"/>
                <a:gd name="T57" fmla="*/ 615 h 1107"/>
                <a:gd name="T58" fmla="*/ 305 w 896"/>
                <a:gd name="T59" fmla="*/ 679 h 1107"/>
                <a:gd name="T60" fmla="*/ 491 w 896"/>
                <a:gd name="T61" fmla="*/ 716 h 1107"/>
                <a:gd name="T62" fmla="*/ 370 w 896"/>
                <a:gd name="T63" fmla="*/ 684 h 1107"/>
                <a:gd name="T64" fmla="*/ 371 w 896"/>
                <a:gd name="T65" fmla="*/ 490 h 1107"/>
                <a:gd name="T66" fmla="*/ 544 w 896"/>
                <a:gd name="T67" fmla="*/ 488 h 1107"/>
                <a:gd name="T68" fmla="*/ 543 w 896"/>
                <a:gd name="T69" fmla="*/ 683 h 1107"/>
                <a:gd name="T70" fmla="*/ 538 w 896"/>
                <a:gd name="T71" fmla="*/ 687 h 1107"/>
                <a:gd name="T72" fmla="*/ 523 w 896"/>
                <a:gd name="T73" fmla="*/ 751 h 1107"/>
                <a:gd name="T74" fmla="*/ 617 w 896"/>
                <a:gd name="T75" fmla="*/ 716 h 1107"/>
                <a:gd name="T76" fmla="*/ 671 w 896"/>
                <a:gd name="T77" fmla="*/ 456 h 1107"/>
                <a:gd name="T78" fmla="*/ 762 w 896"/>
                <a:gd name="T79" fmla="*/ 668 h 1107"/>
                <a:gd name="T80" fmla="*/ 448 w 896"/>
                <a:gd name="T81" fmla="*/ 329 h 1107"/>
                <a:gd name="T82" fmla="*/ 448 w 896"/>
                <a:gd name="T83" fmla="*/ 73 h 1107"/>
                <a:gd name="T84" fmla="*/ 448 w 896"/>
                <a:gd name="T85" fmla="*/ 329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6" h="1107">
                  <a:moveTo>
                    <a:pt x="896" y="215"/>
                  </a:moveTo>
                  <a:cubicBezTo>
                    <a:pt x="896" y="214"/>
                    <a:pt x="896" y="213"/>
                    <a:pt x="896" y="212"/>
                  </a:cubicBezTo>
                  <a:cubicBezTo>
                    <a:pt x="896" y="148"/>
                    <a:pt x="844" y="91"/>
                    <a:pt x="751" y="53"/>
                  </a:cubicBezTo>
                  <a:cubicBezTo>
                    <a:pt x="669" y="18"/>
                    <a:pt x="561" y="0"/>
                    <a:pt x="448" y="0"/>
                  </a:cubicBezTo>
                  <a:cubicBezTo>
                    <a:pt x="335" y="0"/>
                    <a:pt x="227" y="18"/>
                    <a:pt x="146" y="52"/>
                  </a:cubicBezTo>
                  <a:cubicBezTo>
                    <a:pt x="52" y="91"/>
                    <a:pt x="0" y="148"/>
                    <a:pt x="0" y="212"/>
                  </a:cubicBezTo>
                  <a:cubicBezTo>
                    <a:pt x="0" y="213"/>
                    <a:pt x="0" y="214"/>
                    <a:pt x="1" y="215"/>
                  </a:cubicBezTo>
                  <a:cubicBezTo>
                    <a:pt x="1" y="219"/>
                    <a:pt x="1" y="219"/>
                    <a:pt x="1" y="219"/>
                  </a:cubicBezTo>
                  <a:cubicBezTo>
                    <a:pt x="1" y="220"/>
                    <a:pt x="0" y="222"/>
                    <a:pt x="0" y="224"/>
                  </a:cubicBezTo>
                  <a:cubicBezTo>
                    <a:pt x="0" y="894"/>
                    <a:pt x="0" y="894"/>
                    <a:pt x="0" y="894"/>
                  </a:cubicBezTo>
                  <a:cubicBezTo>
                    <a:pt x="0" y="959"/>
                    <a:pt x="52" y="1016"/>
                    <a:pt x="146" y="1054"/>
                  </a:cubicBezTo>
                  <a:cubicBezTo>
                    <a:pt x="227" y="1088"/>
                    <a:pt x="335" y="1107"/>
                    <a:pt x="448" y="1107"/>
                  </a:cubicBezTo>
                  <a:cubicBezTo>
                    <a:pt x="561" y="1107"/>
                    <a:pt x="669" y="1088"/>
                    <a:pt x="751" y="1054"/>
                  </a:cubicBezTo>
                  <a:cubicBezTo>
                    <a:pt x="844" y="1016"/>
                    <a:pt x="896" y="959"/>
                    <a:pt x="896" y="894"/>
                  </a:cubicBezTo>
                  <a:cubicBezTo>
                    <a:pt x="896" y="224"/>
                    <a:pt x="896" y="224"/>
                    <a:pt x="896" y="224"/>
                  </a:cubicBezTo>
                  <a:cubicBezTo>
                    <a:pt x="896" y="222"/>
                    <a:pt x="896" y="220"/>
                    <a:pt x="895" y="219"/>
                  </a:cubicBezTo>
                  <a:lnTo>
                    <a:pt x="896" y="215"/>
                  </a:lnTo>
                  <a:close/>
                  <a:moveTo>
                    <a:pt x="305" y="679"/>
                  </a:moveTo>
                  <a:cubicBezTo>
                    <a:pt x="300" y="689"/>
                    <a:pt x="293" y="697"/>
                    <a:pt x="284" y="703"/>
                  </a:cubicBezTo>
                  <a:cubicBezTo>
                    <a:pt x="275" y="709"/>
                    <a:pt x="265" y="714"/>
                    <a:pt x="253" y="716"/>
                  </a:cubicBezTo>
                  <a:cubicBezTo>
                    <a:pt x="241" y="719"/>
                    <a:pt x="229" y="720"/>
                    <a:pt x="216" y="720"/>
                  </a:cubicBezTo>
                  <a:cubicBezTo>
                    <a:pt x="202" y="720"/>
                    <a:pt x="190" y="719"/>
                    <a:pt x="178" y="717"/>
                  </a:cubicBezTo>
                  <a:cubicBezTo>
                    <a:pt x="166" y="714"/>
                    <a:pt x="155" y="711"/>
                    <a:pt x="146" y="706"/>
                  </a:cubicBezTo>
                  <a:cubicBezTo>
                    <a:pt x="146" y="648"/>
                    <a:pt x="146" y="648"/>
                    <a:pt x="146" y="648"/>
                  </a:cubicBezTo>
                  <a:cubicBezTo>
                    <a:pt x="156" y="657"/>
                    <a:pt x="167" y="663"/>
                    <a:pt x="178" y="668"/>
                  </a:cubicBezTo>
                  <a:cubicBezTo>
                    <a:pt x="190" y="672"/>
                    <a:pt x="202" y="674"/>
                    <a:pt x="213" y="674"/>
                  </a:cubicBezTo>
                  <a:cubicBezTo>
                    <a:pt x="220" y="674"/>
                    <a:pt x="226" y="674"/>
                    <a:pt x="232" y="672"/>
                  </a:cubicBezTo>
                  <a:cubicBezTo>
                    <a:pt x="237" y="671"/>
                    <a:pt x="241" y="669"/>
                    <a:pt x="244" y="667"/>
                  </a:cubicBezTo>
                  <a:cubicBezTo>
                    <a:pt x="248" y="664"/>
                    <a:pt x="251" y="662"/>
                    <a:pt x="252" y="658"/>
                  </a:cubicBezTo>
                  <a:cubicBezTo>
                    <a:pt x="254" y="655"/>
                    <a:pt x="255" y="652"/>
                    <a:pt x="255" y="648"/>
                  </a:cubicBezTo>
                  <a:cubicBezTo>
                    <a:pt x="255" y="643"/>
                    <a:pt x="253" y="638"/>
                    <a:pt x="251" y="634"/>
                  </a:cubicBezTo>
                  <a:cubicBezTo>
                    <a:pt x="248" y="630"/>
                    <a:pt x="244" y="627"/>
                    <a:pt x="240" y="623"/>
                  </a:cubicBezTo>
                  <a:cubicBezTo>
                    <a:pt x="235" y="620"/>
                    <a:pt x="229" y="617"/>
                    <a:pt x="223" y="614"/>
                  </a:cubicBezTo>
                  <a:cubicBezTo>
                    <a:pt x="216" y="610"/>
                    <a:pt x="209" y="607"/>
                    <a:pt x="202" y="604"/>
                  </a:cubicBezTo>
                  <a:cubicBezTo>
                    <a:pt x="183" y="596"/>
                    <a:pt x="169" y="585"/>
                    <a:pt x="159" y="573"/>
                  </a:cubicBezTo>
                  <a:cubicBezTo>
                    <a:pt x="150" y="561"/>
                    <a:pt x="145" y="546"/>
                    <a:pt x="145" y="529"/>
                  </a:cubicBezTo>
                  <a:cubicBezTo>
                    <a:pt x="145" y="515"/>
                    <a:pt x="148" y="504"/>
                    <a:pt x="153" y="494"/>
                  </a:cubicBezTo>
                  <a:cubicBezTo>
                    <a:pt x="158" y="484"/>
                    <a:pt x="165" y="476"/>
                    <a:pt x="174" y="470"/>
                  </a:cubicBezTo>
                  <a:cubicBezTo>
                    <a:pt x="183" y="464"/>
                    <a:pt x="193" y="459"/>
                    <a:pt x="204" y="456"/>
                  </a:cubicBezTo>
                  <a:cubicBezTo>
                    <a:pt x="216" y="453"/>
                    <a:pt x="228" y="452"/>
                    <a:pt x="241" y="452"/>
                  </a:cubicBezTo>
                  <a:cubicBezTo>
                    <a:pt x="254" y="452"/>
                    <a:pt x="265" y="453"/>
                    <a:pt x="275" y="454"/>
                  </a:cubicBezTo>
                  <a:cubicBezTo>
                    <a:pt x="285" y="456"/>
                    <a:pt x="294" y="458"/>
                    <a:pt x="302" y="462"/>
                  </a:cubicBezTo>
                  <a:cubicBezTo>
                    <a:pt x="302" y="516"/>
                    <a:pt x="302" y="516"/>
                    <a:pt x="302" y="516"/>
                  </a:cubicBezTo>
                  <a:cubicBezTo>
                    <a:pt x="298" y="513"/>
                    <a:pt x="293" y="510"/>
                    <a:pt x="288" y="508"/>
                  </a:cubicBezTo>
                  <a:cubicBezTo>
                    <a:pt x="284" y="506"/>
                    <a:pt x="279" y="504"/>
                    <a:pt x="274" y="502"/>
                  </a:cubicBezTo>
                  <a:cubicBezTo>
                    <a:pt x="269" y="501"/>
                    <a:pt x="263" y="500"/>
                    <a:pt x="258" y="499"/>
                  </a:cubicBezTo>
                  <a:cubicBezTo>
                    <a:pt x="253" y="498"/>
                    <a:pt x="249" y="498"/>
                    <a:pt x="244" y="498"/>
                  </a:cubicBezTo>
                  <a:cubicBezTo>
                    <a:pt x="238" y="498"/>
                    <a:pt x="232" y="498"/>
                    <a:pt x="227" y="500"/>
                  </a:cubicBezTo>
                  <a:cubicBezTo>
                    <a:pt x="222" y="501"/>
                    <a:pt x="218" y="503"/>
                    <a:pt x="214" y="505"/>
                  </a:cubicBezTo>
                  <a:cubicBezTo>
                    <a:pt x="211" y="507"/>
                    <a:pt x="208" y="510"/>
                    <a:pt x="206" y="513"/>
                  </a:cubicBezTo>
                  <a:cubicBezTo>
                    <a:pt x="204" y="517"/>
                    <a:pt x="203" y="520"/>
                    <a:pt x="203" y="524"/>
                  </a:cubicBezTo>
                  <a:cubicBezTo>
                    <a:pt x="203" y="528"/>
                    <a:pt x="204" y="532"/>
                    <a:pt x="206" y="536"/>
                  </a:cubicBezTo>
                  <a:cubicBezTo>
                    <a:pt x="208" y="539"/>
                    <a:pt x="212" y="542"/>
                    <a:pt x="216" y="546"/>
                  </a:cubicBezTo>
                  <a:cubicBezTo>
                    <a:pt x="219" y="549"/>
                    <a:pt x="224" y="552"/>
                    <a:pt x="230" y="555"/>
                  </a:cubicBezTo>
                  <a:cubicBezTo>
                    <a:pt x="236" y="558"/>
                    <a:pt x="242" y="561"/>
                    <a:pt x="249" y="564"/>
                  </a:cubicBezTo>
                  <a:cubicBezTo>
                    <a:pt x="259" y="568"/>
                    <a:pt x="268" y="573"/>
                    <a:pt x="275" y="578"/>
                  </a:cubicBezTo>
                  <a:cubicBezTo>
                    <a:pt x="283" y="582"/>
                    <a:pt x="290" y="588"/>
                    <a:pt x="295" y="594"/>
                  </a:cubicBezTo>
                  <a:cubicBezTo>
                    <a:pt x="301" y="600"/>
                    <a:pt x="305" y="607"/>
                    <a:pt x="308" y="615"/>
                  </a:cubicBezTo>
                  <a:cubicBezTo>
                    <a:pt x="311" y="623"/>
                    <a:pt x="313" y="632"/>
                    <a:pt x="313" y="643"/>
                  </a:cubicBezTo>
                  <a:cubicBezTo>
                    <a:pt x="313" y="657"/>
                    <a:pt x="310" y="669"/>
                    <a:pt x="305" y="679"/>
                  </a:cubicBezTo>
                  <a:close/>
                  <a:moveTo>
                    <a:pt x="523" y="751"/>
                  </a:moveTo>
                  <a:cubicBezTo>
                    <a:pt x="491" y="716"/>
                    <a:pt x="491" y="716"/>
                    <a:pt x="491" y="716"/>
                  </a:cubicBezTo>
                  <a:cubicBezTo>
                    <a:pt x="480" y="719"/>
                    <a:pt x="468" y="720"/>
                    <a:pt x="456" y="720"/>
                  </a:cubicBezTo>
                  <a:cubicBezTo>
                    <a:pt x="421" y="720"/>
                    <a:pt x="392" y="708"/>
                    <a:pt x="370" y="684"/>
                  </a:cubicBezTo>
                  <a:cubicBezTo>
                    <a:pt x="348" y="660"/>
                    <a:pt x="337" y="628"/>
                    <a:pt x="337" y="589"/>
                  </a:cubicBezTo>
                  <a:cubicBezTo>
                    <a:pt x="337" y="549"/>
                    <a:pt x="349" y="515"/>
                    <a:pt x="371" y="490"/>
                  </a:cubicBezTo>
                  <a:cubicBezTo>
                    <a:pt x="393" y="465"/>
                    <a:pt x="423" y="452"/>
                    <a:pt x="460" y="452"/>
                  </a:cubicBezTo>
                  <a:cubicBezTo>
                    <a:pt x="494" y="452"/>
                    <a:pt x="522" y="464"/>
                    <a:pt x="544" y="488"/>
                  </a:cubicBezTo>
                  <a:cubicBezTo>
                    <a:pt x="565" y="512"/>
                    <a:pt x="576" y="544"/>
                    <a:pt x="576" y="584"/>
                  </a:cubicBezTo>
                  <a:cubicBezTo>
                    <a:pt x="576" y="625"/>
                    <a:pt x="565" y="658"/>
                    <a:pt x="543" y="683"/>
                  </a:cubicBezTo>
                  <a:cubicBezTo>
                    <a:pt x="542" y="684"/>
                    <a:pt x="541" y="684"/>
                    <a:pt x="540" y="685"/>
                  </a:cubicBezTo>
                  <a:cubicBezTo>
                    <a:pt x="540" y="686"/>
                    <a:pt x="539" y="687"/>
                    <a:pt x="538" y="687"/>
                  </a:cubicBezTo>
                  <a:cubicBezTo>
                    <a:pt x="600" y="751"/>
                    <a:pt x="600" y="751"/>
                    <a:pt x="600" y="751"/>
                  </a:cubicBezTo>
                  <a:lnTo>
                    <a:pt x="523" y="751"/>
                  </a:lnTo>
                  <a:close/>
                  <a:moveTo>
                    <a:pt x="762" y="716"/>
                  </a:moveTo>
                  <a:cubicBezTo>
                    <a:pt x="617" y="716"/>
                    <a:pt x="617" y="716"/>
                    <a:pt x="617" y="716"/>
                  </a:cubicBezTo>
                  <a:cubicBezTo>
                    <a:pt x="617" y="456"/>
                    <a:pt x="617" y="456"/>
                    <a:pt x="617" y="456"/>
                  </a:cubicBezTo>
                  <a:cubicBezTo>
                    <a:pt x="671" y="456"/>
                    <a:pt x="671" y="456"/>
                    <a:pt x="671" y="456"/>
                  </a:cubicBezTo>
                  <a:cubicBezTo>
                    <a:pt x="671" y="668"/>
                    <a:pt x="671" y="668"/>
                    <a:pt x="671" y="668"/>
                  </a:cubicBezTo>
                  <a:cubicBezTo>
                    <a:pt x="762" y="668"/>
                    <a:pt x="762" y="668"/>
                    <a:pt x="762" y="668"/>
                  </a:cubicBezTo>
                  <a:lnTo>
                    <a:pt x="762" y="716"/>
                  </a:lnTo>
                  <a:close/>
                  <a:moveTo>
                    <a:pt x="448" y="329"/>
                  </a:moveTo>
                  <a:cubicBezTo>
                    <a:pt x="250" y="329"/>
                    <a:pt x="89" y="272"/>
                    <a:pt x="89" y="201"/>
                  </a:cubicBezTo>
                  <a:cubicBezTo>
                    <a:pt x="89" y="131"/>
                    <a:pt x="250" y="73"/>
                    <a:pt x="448" y="73"/>
                  </a:cubicBezTo>
                  <a:cubicBezTo>
                    <a:pt x="646" y="73"/>
                    <a:pt x="807" y="131"/>
                    <a:pt x="807" y="201"/>
                  </a:cubicBezTo>
                  <a:cubicBezTo>
                    <a:pt x="807" y="272"/>
                    <a:pt x="646" y="329"/>
                    <a:pt x="448" y="3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9935" tIns="34967" rIns="69935" bIns="34967" numCol="1" anchor="t" anchorCtr="0" compatLnSpc="1">
              <a:prstTxWarp prst="textNoShape">
                <a:avLst/>
              </a:prstTxWarp>
            </a:bodyPr>
            <a:lstStyle/>
            <a:p>
              <a:pPr defTabSz="699422">
                <a:defRPr/>
              </a:pPr>
              <a:endParaRPr lang="en-US" sz="1377" kern="0">
                <a:latin typeface="Segoe UI"/>
              </a:endParaRPr>
            </a:p>
          </p:txBody>
        </p:sp>
        <p:sp>
          <p:nvSpPr>
            <p:cNvPr id="83" name="Freeform 41"/>
            <p:cNvSpPr>
              <a:spLocks/>
            </p:cNvSpPr>
            <p:nvPr/>
          </p:nvSpPr>
          <p:spPr bwMode="auto">
            <a:xfrm>
              <a:off x="-1887538" y="4916098"/>
              <a:ext cx="373063" cy="511175"/>
            </a:xfrm>
            <a:custGeom>
              <a:avLst/>
              <a:gdLst>
                <a:gd name="T0" fmla="*/ 63 w 123"/>
                <a:gd name="T1" fmla="*/ 0 h 168"/>
                <a:gd name="T2" fmla="*/ 17 w 123"/>
                <a:gd name="T3" fmla="*/ 23 h 168"/>
                <a:gd name="T4" fmla="*/ 0 w 123"/>
                <a:gd name="T5" fmla="*/ 84 h 168"/>
                <a:gd name="T6" fmla="*/ 17 w 123"/>
                <a:gd name="T7" fmla="*/ 145 h 168"/>
                <a:gd name="T8" fmla="*/ 62 w 123"/>
                <a:gd name="T9" fmla="*/ 168 h 168"/>
                <a:gd name="T10" fmla="*/ 107 w 123"/>
                <a:gd name="T11" fmla="*/ 146 h 168"/>
                <a:gd name="T12" fmla="*/ 123 w 123"/>
                <a:gd name="T13" fmla="*/ 85 h 168"/>
                <a:gd name="T14" fmla="*/ 107 w 123"/>
                <a:gd name="T15" fmla="*/ 23 h 168"/>
                <a:gd name="T16" fmla="*/ 63 w 123"/>
                <a:gd name="T1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 h="168">
                  <a:moveTo>
                    <a:pt x="63" y="0"/>
                  </a:moveTo>
                  <a:cubicBezTo>
                    <a:pt x="44" y="0"/>
                    <a:pt x="29" y="8"/>
                    <a:pt x="17" y="23"/>
                  </a:cubicBezTo>
                  <a:cubicBezTo>
                    <a:pt x="6" y="39"/>
                    <a:pt x="0" y="59"/>
                    <a:pt x="0" y="84"/>
                  </a:cubicBezTo>
                  <a:cubicBezTo>
                    <a:pt x="0" y="110"/>
                    <a:pt x="6" y="130"/>
                    <a:pt x="17" y="145"/>
                  </a:cubicBezTo>
                  <a:cubicBezTo>
                    <a:pt x="28" y="160"/>
                    <a:pt x="43" y="168"/>
                    <a:pt x="62" y="168"/>
                  </a:cubicBezTo>
                  <a:cubicBezTo>
                    <a:pt x="81" y="168"/>
                    <a:pt x="96" y="160"/>
                    <a:pt x="107" y="146"/>
                  </a:cubicBezTo>
                  <a:cubicBezTo>
                    <a:pt x="118" y="131"/>
                    <a:pt x="123" y="111"/>
                    <a:pt x="123" y="85"/>
                  </a:cubicBezTo>
                  <a:cubicBezTo>
                    <a:pt x="123" y="59"/>
                    <a:pt x="118" y="38"/>
                    <a:pt x="107" y="23"/>
                  </a:cubicBezTo>
                  <a:cubicBezTo>
                    <a:pt x="97" y="8"/>
                    <a:pt x="82" y="0"/>
                    <a:pt x="6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9935" tIns="34967" rIns="69935" bIns="34967" numCol="1" anchor="t" anchorCtr="0" compatLnSpc="1">
              <a:prstTxWarp prst="textNoShape">
                <a:avLst/>
              </a:prstTxWarp>
            </a:bodyPr>
            <a:lstStyle/>
            <a:p>
              <a:pPr defTabSz="699422">
                <a:defRPr/>
              </a:pPr>
              <a:endParaRPr lang="en-US" sz="1377" kern="0">
                <a:latin typeface="Segoe UI"/>
              </a:endParaRPr>
            </a:p>
          </p:txBody>
        </p:sp>
      </p:grpSp>
      <p:sp>
        <p:nvSpPr>
          <p:cNvPr id="86" name="Rectangle 85"/>
          <p:cNvSpPr/>
          <p:nvPr/>
        </p:nvSpPr>
        <p:spPr>
          <a:xfrm>
            <a:off x="7788739" y="4298823"/>
            <a:ext cx="1301807" cy="5522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669">
              <a:defRPr/>
            </a:pPr>
            <a:r>
              <a:rPr lang="en-US" sz="825" kern="0">
                <a:solidFill>
                  <a:schemeClr val="tx1"/>
                </a:solidFill>
                <a:latin typeface="Segoe UI"/>
              </a:rPr>
              <a:t>Data is portioned into multiple SQL DWs (one per data consumer. Several hundred consumers)</a:t>
            </a:r>
          </a:p>
        </p:txBody>
      </p:sp>
      <p:sp>
        <p:nvSpPr>
          <p:cNvPr id="87" name="Rectangle 86"/>
          <p:cNvSpPr/>
          <p:nvPr/>
        </p:nvSpPr>
        <p:spPr>
          <a:xfrm>
            <a:off x="9090546" y="1249832"/>
            <a:ext cx="1512177" cy="4679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a:defRPr/>
            </a:pPr>
            <a:r>
              <a:rPr lang="en-US" sz="1350" kern="0">
                <a:solidFill>
                  <a:schemeClr val="tx1"/>
                </a:solidFill>
                <a:latin typeface="Segoe UI"/>
              </a:rPr>
              <a:t>CONSUMPTION</a:t>
            </a:r>
          </a:p>
        </p:txBody>
      </p:sp>
      <p:sp>
        <p:nvSpPr>
          <p:cNvPr id="90" name="Rectangle 89"/>
          <p:cNvSpPr/>
          <p:nvPr/>
        </p:nvSpPr>
        <p:spPr>
          <a:xfrm>
            <a:off x="6140048" y="4513040"/>
            <a:ext cx="1192359" cy="221727"/>
          </a:xfrm>
          <a:prstGeom prst="rect">
            <a:avLst/>
          </a:prstGeom>
        </p:spPr>
        <p:txBody>
          <a:bodyPr wrap="square">
            <a:spAutoFit/>
          </a:bodyPr>
          <a:lstStyle/>
          <a:p>
            <a:pPr defTabSz="699422">
              <a:defRPr/>
            </a:pPr>
            <a:r>
              <a:rPr lang="en-US" sz="841" b="1" kern="0">
                <a:latin typeface="Segoe UI"/>
                <a:cs typeface="Segoe UI Semilight" panose="020B0402040204020203" pitchFamily="34" charset="0"/>
              </a:rPr>
              <a:t>Machine Learning</a:t>
            </a:r>
          </a:p>
        </p:txBody>
      </p:sp>
      <p:sp>
        <p:nvSpPr>
          <p:cNvPr id="93" name="Rectangle 92"/>
          <p:cNvSpPr/>
          <p:nvPr/>
        </p:nvSpPr>
        <p:spPr>
          <a:xfrm>
            <a:off x="6129916" y="4749359"/>
            <a:ext cx="1310708" cy="2737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669">
              <a:defRPr/>
            </a:pPr>
            <a:r>
              <a:rPr lang="en-US" sz="825" kern="0">
                <a:solidFill>
                  <a:schemeClr val="tx1"/>
                </a:solidFill>
                <a:latin typeface="Segoe UI"/>
              </a:rPr>
              <a:t>Do ML at Scale (Customer Segmentation &amp; Fraud Detection)</a:t>
            </a:r>
          </a:p>
        </p:txBody>
      </p:sp>
      <p:sp>
        <p:nvSpPr>
          <p:cNvPr id="98" name="Freeform 5"/>
          <p:cNvSpPr>
            <a:spLocks noEditPoints="1"/>
          </p:cNvSpPr>
          <p:nvPr/>
        </p:nvSpPr>
        <p:spPr bwMode="auto">
          <a:xfrm>
            <a:off x="9470495" y="2023898"/>
            <a:ext cx="494039" cy="435707"/>
          </a:xfrm>
          <a:custGeom>
            <a:avLst/>
            <a:gdLst>
              <a:gd name="T0" fmla="*/ 111 w 145"/>
              <a:gd name="T1" fmla="*/ 115 h 128"/>
              <a:gd name="T2" fmla="*/ 72 w 145"/>
              <a:gd name="T3" fmla="*/ 128 h 128"/>
              <a:gd name="T4" fmla="*/ 21 w 145"/>
              <a:gd name="T5" fmla="*/ 103 h 128"/>
              <a:gd name="T6" fmla="*/ 34 w 145"/>
              <a:gd name="T7" fmla="*/ 14 h 128"/>
              <a:gd name="T8" fmla="*/ 72 w 145"/>
              <a:gd name="T9" fmla="*/ 0 h 128"/>
              <a:gd name="T10" fmla="*/ 123 w 145"/>
              <a:gd name="T11" fmla="*/ 26 h 128"/>
              <a:gd name="T12" fmla="*/ 111 w 145"/>
              <a:gd name="T13" fmla="*/ 115 h 128"/>
              <a:gd name="T14" fmla="*/ 117 w 145"/>
              <a:gd name="T15" fmla="*/ 30 h 128"/>
              <a:gd name="T16" fmla="*/ 116 w 145"/>
              <a:gd name="T17" fmla="*/ 29 h 128"/>
              <a:gd name="T18" fmla="*/ 81 w 145"/>
              <a:gd name="T19" fmla="*/ 39 h 128"/>
              <a:gd name="T20" fmla="*/ 99 w 145"/>
              <a:gd name="T21" fmla="*/ 57 h 128"/>
              <a:gd name="T22" fmla="*/ 114 w 145"/>
              <a:gd name="T23" fmla="*/ 60 h 128"/>
              <a:gd name="T24" fmla="*/ 117 w 145"/>
              <a:gd name="T25" fmla="*/ 71 h 128"/>
              <a:gd name="T26" fmla="*/ 126 w 145"/>
              <a:gd name="T27" fmla="*/ 79 h 128"/>
              <a:gd name="T28" fmla="*/ 117 w 145"/>
              <a:gd name="T29" fmla="*/ 30 h 128"/>
              <a:gd name="T30" fmla="*/ 119 w 145"/>
              <a:gd name="T31" fmla="*/ 95 h 128"/>
              <a:gd name="T32" fmla="*/ 125 w 145"/>
              <a:gd name="T33" fmla="*/ 83 h 128"/>
              <a:gd name="T34" fmla="*/ 114 w 145"/>
              <a:gd name="T35" fmla="*/ 76 h 128"/>
              <a:gd name="T36" fmla="*/ 113 w 145"/>
              <a:gd name="T37" fmla="*/ 76 h 128"/>
              <a:gd name="T38" fmla="*/ 96 w 145"/>
              <a:gd name="T39" fmla="*/ 74 h 128"/>
              <a:gd name="T40" fmla="*/ 95 w 145"/>
              <a:gd name="T41" fmla="*/ 60 h 128"/>
              <a:gd name="T42" fmla="*/ 73 w 145"/>
              <a:gd name="T43" fmla="*/ 42 h 128"/>
              <a:gd name="T44" fmla="*/ 58 w 145"/>
              <a:gd name="T45" fmla="*/ 54 h 128"/>
              <a:gd name="T46" fmla="*/ 56 w 145"/>
              <a:gd name="T47" fmla="*/ 56 h 128"/>
              <a:gd name="T48" fmla="*/ 56 w 145"/>
              <a:gd name="T49" fmla="*/ 73 h 128"/>
              <a:gd name="T50" fmla="*/ 59 w 145"/>
              <a:gd name="T51" fmla="*/ 76 h 128"/>
              <a:gd name="T52" fmla="*/ 75 w 145"/>
              <a:gd name="T53" fmla="*/ 86 h 128"/>
              <a:gd name="T54" fmla="*/ 89 w 145"/>
              <a:gd name="T55" fmla="*/ 89 h 128"/>
              <a:gd name="T56" fmla="*/ 91 w 145"/>
              <a:gd name="T57" fmla="*/ 94 h 128"/>
              <a:gd name="T58" fmla="*/ 119 w 145"/>
              <a:gd name="T59" fmla="*/ 95 h 128"/>
              <a:gd name="T60" fmla="*/ 73 w 145"/>
              <a:gd name="T61" fmla="*/ 9 h 128"/>
              <a:gd name="T62" fmla="*/ 56 w 145"/>
              <a:gd name="T63" fmla="*/ 11 h 128"/>
              <a:gd name="T64" fmla="*/ 72 w 145"/>
              <a:gd name="T65" fmla="*/ 28 h 128"/>
              <a:gd name="T66" fmla="*/ 109 w 145"/>
              <a:gd name="T67" fmla="*/ 22 h 128"/>
              <a:gd name="T68" fmla="*/ 73 w 145"/>
              <a:gd name="T69" fmla="*/ 9 h 128"/>
              <a:gd name="T70" fmla="*/ 32 w 145"/>
              <a:gd name="T71" fmla="*/ 25 h 128"/>
              <a:gd name="T72" fmla="*/ 36 w 145"/>
              <a:gd name="T73" fmla="*/ 49 h 128"/>
              <a:gd name="T74" fmla="*/ 45 w 145"/>
              <a:gd name="T75" fmla="*/ 48 h 128"/>
              <a:gd name="T76" fmla="*/ 47 w 145"/>
              <a:gd name="T77" fmla="*/ 46 h 128"/>
              <a:gd name="T78" fmla="*/ 63 w 145"/>
              <a:gd name="T79" fmla="*/ 33 h 128"/>
              <a:gd name="T80" fmla="*/ 48 w 145"/>
              <a:gd name="T81" fmla="*/ 14 h 128"/>
              <a:gd name="T82" fmla="*/ 38 w 145"/>
              <a:gd name="T83" fmla="*/ 20 h 128"/>
              <a:gd name="T84" fmla="*/ 32 w 145"/>
              <a:gd name="T85" fmla="*/ 25 h 128"/>
              <a:gd name="T86" fmla="*/ 27 w 145"/>
              <a:gd name="T87" fmla="*/ 96 h 128"/>
              <a:gd name="T88" fmla="*/ 31 w 145"/>
              <a:gd name="T89" fmla="*/ 77 h 128"/>
              <a:gd name="T90" fmla="*/ 29 w 145"/>
              <a:gd name="T91" fmla="*/ 75 h 128"/>
              <a:gd name="T92" fmla="*/ 29 w 145"/>
              <a:gd name="T93" fmla="*/ 55 h 128"/>
              <a:gd name="T94" fmla="*/ 27 w 145"/>
              <a:gd name="T95" fmla="*/ 33 h 128"/>
              <a:gd name="T96" fmla="*/ 27 w 145"/>
              <a:gd name="T97" fmla="*/ 96 h 128"/>
              <a:gd name="T98" fmla="*/ 111 w 145"/>
              <a:gd name="T99" fmla="*/ 104 h 128"/>
              <a:gd name="T100" fmla="*/ 89 w 145"/>
              <a:gd name="T101" fmla="*/ 102 h 128"/>
              <a:gd name="T102" fmla="*/ 88 w 145"/>
              <a:gd name="T103" fmla="*/ 104 h 128"/>
              <a:gd name="T104" fmla="*/ 72 w 145"/>
              <a:gd name="T105" fmla="*/ 102 h 128"/>
              <a:gd name="T106" fmla="*/ 69 w 145"/>
              <a:gd name="T107" fmla="*/ 94 h 128"/>
              <a:gd name="T108" fmla="*/ 53 w 145"/>
              <a:gd name="T109" fmla="*/ 84 h 128"/>
              <a:gd name="T110" fmla="*/ 48 w 145"/>
              <a:gd name="T111" fmla="*/ 81 h 128"/>
              <a:gd name="T112" fmla="*/ 40 w 145"/>
              <a:gd name="T113" fmla="*/ 82 h 128"/>
              <a:gd name="T114" fmla="*/ 37 w 145"/>
              <a:gd name="T115" fmla="*/ 107 h 128"/>
              <a:gd name="T116" fmla="*/ 72 w 145"/>
              <a:gd name="T117" fmla="*/ 120 h 128"/>
              <a:gd name="T118" fmla="*/ 106 w 145"/>
              <a:gd name="T119" fmla="*/ 109 h 128"/>
              <a:gd name="T120" fmla="*/ 111 w 145"/>
              <a:gd name="T121" fmla="*/ 10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45" h="128">
                <a:moveTo>
                  <a:pt x="111" y="115"/>
                </a:moveTo>
                <a:cubicBezTo>
                  <a:pt x="100" y="125"/>
                  <a:pt x="86" y="128"/>
                  <a:pt x="72" y="128"/>
                </a:cubicBezTo>
                <a:cubicBezTo>
                  <a:pt x="53" y="128"/>
                  <a:pt x="34" y="120"/>
                  <a:pt x="21" y="103"/>
                </a:cubicBezTo>
                <a:cubicBezTo>
                  <a:pt x="0" y="75"/>
                  <a:pt x="6" y="35"/>
                  <a:pt x="34" y="14"/>
                </a:cubicBezTo>
                <a:cubicBezTo>
                  <a:pt x="45" y="4"/>
                  <a:pt x="58" y="0"/>
                  <a:pt x="72" y="0"/>
                </a:cubicBezTo>
                <a:cubicBezTo>
                  <a:pt x="91" y="0"/>
                  <a:pt x="111" y="9"/>
                  <a:pt x="123" y="26"/>
                </a:cubicBezTo>
                <a:cubicBezTo>
                  <a:pt x="145" y="54"/>
                  <a:pt x="139" y="94"/>
                  <a:pt x="111" y="115"/>
                </a:cubicBezTo>
                <a:close/>
                <a:moveTo>
                  <a:pt x="117" y="30"/>
                </a:moveTo>
                <a:cubicBezTo>
                  <a:pt x="117" y="30"/>
                  <a:pt x="116" y="30"/>
                  <a:pt x="116" y="29"/>
                </a:cubicBezTo>
                <a:cubicBezTo>
                  <a:pt x="114" y="29"/>
                  <a:pt x="100" y="29"/>
                  <a:pt x="81" y="39"/>
                </a:cubicBezTo>
                <a:cubicBezTo>
                  <a:pt x="87" y="45"/>
                  <a:pt x="94" y="51"/>
                  <a:pt x="99" y="57"/>
                </a:cubicBezTo>
                <a:cubicBezTo>
                  <a:pt x="104" y="54"/>
                  <a:pt x="111" y="54"/>
                  <a:pt x="114" y="60"/>
                </a:cubicBezTo>
                <a:cubicBezTo>
                  <a:pt x="117" y="63"/>
                  <a:pt x="118" y="68"/>
                  <a:pt x="117" y="71"/>
                </a:cubicBezTo>
                <a:cubicBezTo>
                  <a:pt x="121" y="75"/>
                  <a:pt x="124" y="77"/>
                  <a:pt x="126" y="79"/>
                </a:cubicBezTo>
                <a:cubicBezTo>
                  <a:pt x="130" y="62"/>
                  <a:pt x="128" y="45"/>
                  <a:pt x="117" y="30"/>
                </a:cubicBezTo>
                <a:close/>
                <a:moveTo>
                  <a:pt x="119" y="95"/>
                </a:moveTo>
                <a:cubicBezTo>
                  <a:pt x="122" y="91"/>
                  <a:pt x="124" y="87"/>
                  <a:pt x="125" y="83"/>
                </a:cubicBezTo>
                <a:cubicBezTo>
                  <a:pt x="123" y="82"/>
                  <a:pt x="119" y="79"/>
                  <a:pt x="114" y="76"/>
                </a:cubicBezTo>
                <a:cubicBezTo>
                  <a:pt x="114" y="76"/>
                  <a:pt x="114" y="76"/>
                  <a:pt x="113" y="76"/>
                </a:cubicBezTo>
                <a:cubicBezTo>
                  <a:pt x="108" y="80"/>
                  <a:pt x="100" y="79"/>
                  <a:pt x="96" y="74"/>
                </a:cubicBezTo>
                <a:cubicBezTo>
                  <a:pt x="94" y="70"/>
                  <a:pt x="93" y="65"/>
                  <a:pt x="95" y="60"/>
                </a:cubicBezTo>
                <a:cubicBezTo>
                  <a:pt x="88" y="54"/>
                  <a:pt x="80" y="48"/>
                  <a:pt x="73" y="42"/>
                </a:cubicBezTo>
                <a:cubicBezTo>
                  <a:pt x="69" y="45"/>
                  <a:pt x="63" y="49"/>
                  <a:pt x="58" y="54"/>
                </a:cubicBezTo>
                <a:cubicBezTo>
                  <a:pt x="58" y="55"/>
                  <a:pt x="57" y="56"/>
                  <a:pt x="56" y="56"/>
                </a:cubicBezTo>
                <a:cubicBezTo>
                  <a:pt x="59" y="62"/>
                  <a:pt x="59" y="68"/>
                  <a:pt x="56" y="73"/>
                </a:cubicBezTo>
                <a:cubicBezTo>
                  <a:pt x="57" y="74"/>
                  <a:pt x="58" y="75"/>
                  <a:pt x="59" y="76"/>
                </a:cubicBezTo>
                <a:cubicBezTo>
                  <a:pt x="64" y="80"/>
                  <a:pt x="69" y="83"/>
                  <a:pt x="75" y="86"/>
                </a:cubicBezTo>
                <a:cubicBezTo>
                  <a:pt x="79" y="84"/>
                  <a:pt x="86" y="85"/>
                  <a:pt x="89" y="89"/>
                </a:cubicBezTo>
                <a:cubicBezTo>
                  <a:pt x="90" y="91"/>
                  <a:pt x="91" y="93"/>
                  <a:pt x="91" y="94"/>
                </a:cubicBezTo>
                <a:cubicBezTo>
                  <a:pt x="105" y="98"/>
                  <a:pt x="115" y="96"/>
                  <a:pt x="119" y="95"/>
                </a:cubicBezTo>
                <a:close/>
                <a:moveTo>
                  <a:pt x="73" y="9"/>
                </a:moveTo>
                <a:cubicBezTo>
                  <a:pt x="67" y="9"/>
                  <a:pt x="61" y="9"/>
                  <a:pt x="56" y="11"/>
                </a:cubicBezTo>
                <a:cubicBezTo>
                  <a:pt x="61" y="17"/>
                  <a:pt x="66" y="23"/>
                  <a:pt x="72" y="28"/>
                </a:cubicBezTo>
                <a:cubicBezTo>
                  <a:pt x="86" y="20"/>
                  <a:pt x="100" y="20"/>
                  <a:pt x="109" y="22"/>
                </a:cubicBezTo>
                <a:cubicBezTo>
                  <a:pt x="97" y="14"/>
                  <a:pt x="85" y="9"/>
                  <a:pt x="73" y="9"/>
                </a:cubicBezTo>
                <a:close/>
                <a:moveTo>
                  <a:pt x="32" y="25"/>
                </a:moveTo>
                <a:cubicBezTo>
                  <a:pt x="31" y="30"/>
                  <a:pt x="31" y="39"/>
                  <a:pt x="36" y="49"/>
                </a:cubicBezTo>
                <a:cubicBezTo>
                  <a:pt x="39" y="48"/>
                  <a:pt x="42" y="48"/>
                  <a:pt x="45" y="48"/>
                </a:cubicBezTo>
                <a:cubicBezTo>
                  <a:pt x="46" y="48"/>
                  <a:pt x="47" y="47"/>
                  <a:pt x="47" y="46"/>
                </a:cubicBezTo>
                <a:cubicBezTo>
                  <a:pt x="53" y="41"/>
                  <a:pt x="58" y="37"/>
                  <a:pt x="63" y="33"/>
                </a:cubicBezTo>
                <a:cubicBezTo>
                  <a:pt x="57" y="27"/>
                  <a:pt x="52" y="21"/>
                  <a:pt x="48" y="14"/>
                </a:cubicBezTo>
                <a:cubicBezTo>
                  <a:pt x="44" y="17"/>
                  <a:pt x="41" y="18"/>
                  <a:pt x="38" y="20"/>
                </a:cubicBezTo>
                <a:cubicBezTo>
                  <a:pt x="36" y="22"/>
                  <a:pt x="35" y="23"/>
                  <a:pt x="32" y="25"/>
                </a:cubicBezTo>
                <a:close/>
                <a:moveTo>
                  <a:pt x="27" y="96"/>
                </a:moveTo>
                <a:cubicBezTo>
                  <a:pt x="28" y="90"/>
                  <a:pt x="29" y="83"/>
                  <a:pt x="31" y="77"/>
                </a:cubicBezTo>
                <a:cubicBezTo>
                  <a:pt x="30" y="76"/>
                  <a:pt x="30" y="76"/>
                  <a:pt x="29" y="75"/>
                </a:cubicBezTo>
                <a:cubicBezTo>
                  <a:pt x="25" y="70"/>
                  <a:pt x="25" y="61"/>
                  <a:pt x="29" y="55"/>
                </a:cubicBezTo>
                <a:cubicBezTo>
                  <a:pt x="25" y="46"/>
                  <a:pt x="26" y="38"/>
                  <a:pt x="27" y="33"/>
                </a:cubicBezTo>
                <a:cubicBezTo>
                  <a:pt x="14" y="51"/>
                  <a:pt x="13" y="77"/>
                  <a:pt x="27" y="96"/>
                </a:cubicBezTo>
                <a:close/>
                <a:moveTo>
                  <a:pt x="111" y="104"/>
                </a:moveTo>
                <a:cubicBezTo>
                  <a:pt x="106" y="104"/>
                  <a:pt x="98" y="104"/>
                  <a:pt x="89" y="102"/>
                </a:cubicBezTo>
                <a:cubicBezTo>
                  <a:pt x="89" y="102"/>
                  <a:pt x="88" y="103"/>
                  <a:pt x="88" y="104"/>
                </a:cubicBezTo>
                <a:cubicBezTo>
                  <a:pt x="83" y="108"/>
                  <a:pt x="75" y="107"/>
                  <a:pt x="72" y="102"/>
                </a:cubicBezTo>
                <a:cubicBezTo>
                  <a:pt x="70" y="100"/>
                  <a:pt x="69" y="97"/>
                  <a:pt x="69" y="94"/>
                </a:cubicBezTo>
                <a:cubicBezTo>
                  <a:pt x="64" y="92"/>
                  <a:pt x="59" y="88"/>
                  <a:pt x="53" y="84"/>
                </a:cubicBezTo>
                <a:cubicBezTo>
                  <a:pt x="51" y="83"/>
                  <a:pt x="49" y="82"/>
                  <a:pt x="48" y="81"/>
                </a:cubicBezTo>
                <a:cubicBezTo>
                  <a:pt x="45" y="82"/>
                  <a:pt x="43" y="82"/>
                  <a:pt x="40" y="82"/>
                </a:cubicBezTo>
                <a:cubicBezTo>
                  <a:pt x="37" y="91"/>
                  <a:pt x="36" y="101"/>
                  <a:pt x="37" y="107"/>
                </a:cubicBezTo>
                <a:cubicBezTo>
                  <a:pt x="47" y="116"/>
                  <a:pt x="60" y="120"/>
                  <a:pt x="72" y="120"/>
                </a:cubicBezTo>
                <a:cubicBezTo>
                  <a:pt x="84" y="120"/>
                  <a:pt x="96" y="116"/>
                  <a:pt x="106" y="109"/>
                </a:cubicBezTo>
                <a:cubicBezTo>
                  <a:pt x="109" y="107"/>
                  <a:pt x="109" y="106"/>
                  <a:pt x="111" y="104"/>
                </a:cubicBezTo>
                <a:close/>
              </a:path>
            </a:pathLst>
          </a:custGeom>
          <a:solidFill>
            <a:schemeClr val="tx1"/>
          </a:solidFill>
          <a:ln>
            <a:noFill/>
          </a:ln>
        </p:spPr>
        <p:txBody>
          <a:bodyPr vert="horz" wrap="square" lIns="68570" tIns="34285" rIns="68570" bIns="34285" numCol="1" anchor="t" anchorCtr="0" compatLnSpc="1">
            <a:prstTxWarp prst="textNoShape">
              <a:avLst/>
            </a:prstTxWarp>
          </a:bodyPr>
          <a:lstStyle/>
          <a:p>
            <a:pPr defTabSz="685669">
              <a:defRPr/>
            </a:pPr>
            <a:endParaRPr lang="en-US" sz="1350" kern="0">
              <a:latin typeface="Segoe UI"/>
            </a:endParaRPr>
          </a:p>
        </p:txBody>
      </p:sp>
      <p:sp>
        <p:nvSpPr>
          <p:cNvPr id="99" name="Rectangle 98"/>
          <p:cNvSpPr/>
          <p:nvPr/>
        </p:nvSpPr>
        <p:spPr>
          <a:xfrm>
            <a:off x="9306462" y="2476231"/>
            <a:ext cx="874556" cy="2737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a:defRPr/>
            </a:pPr>
            <a:r>
              <a:rPr lang="en-US" sz="825" kern="0">
                <a:solidFill>
                  <a:schemeClr val="tx1"/>
                </a:solidFill>
                <a:latin typeface="Segoe UI"/>
              </a:rPr>
              <a:t>Web Portals</a:t>
            </a:r>
          </a:p>
        </p:txBody>
      </p:sp>
      <p:sp>
        <p:nvSpPr>
          <p:cNvPr id="100" name="Freeform 99"/>
          <p:cNvSpPr>
            <a:spLocks/>
          </p:cNvSpPr>
          <p:nvPr/>
        </p:nvSpPr>
        <p:spPr bwMode="auto">
          <a:xfrm>
            <a:off x="9563971" y="2859810"/>
            <a:ext cx="259982" cy="467169"/>
          </a:xfrm>
          <a:custGeom>
            <a:avLst/>
            <a:gdLst>
              <a:gd name="connsiteX0" fmla="*/ 930274 w 1860550"/>
              <a:gd name="connsiteY0" fmla="*/ 2997199 h 3343276"/>
              <a:gd name="connsiteX1" fmla="*/ 898524 w 1860550"/>
              <a:gd name="connsiteY1" fmla="*/ 3030537 h 3343276"/>
              <a:gd name="connsiteX2" fmla="*/ 930274 w 1860550"/>
              <a:gd name="connsiteY2" fmla="*/ 3063875 h 3343276"/>
              <a:gd name="connsiteX3" fmla="*/ 962024 w 1860550"/>
              <a:gd name="connsiteY3" fmla="*/ 3030537 h 3343276"/>
              <a:gd name="connsiteX4" fmla="*/ 930274 w 1860550"/>
              <a:gd name="connsiteY4" fmla="*/ 2997199 h 3343276"/>
              <a:gd name="connsiteX5" fmla="*/ 930275 w 1860550"/>
              <a:gd name="connsiteY5" fmla="*/ 2874962 h 3343276"/>
              <a:gd name="connsiteX6" fmla="*/ 1084263 w 1860550"/>
              <a:gd name="connsiteY6" fmla="*/ 3029744 h 3343276"/>
              <a:gd name="connsiteX7" fmla="*/ 930275 w 1860550"/>
              <a:gd name="connsiteY7" fmla="*/ 3184526 h 3343276"/>
              <a:gd name="connsiteX8" fmla="*/ 776287 w 1860550"/>
              <a:gd name="connsiteY8" fmla="*/ 3029744 h 3343276"/>
              <a:gd name="connsiteX9" fmla="*/ 930275 w 1860550"/>
              <a:gd name="connsiteY9" fmla="*/ 2874962 h 3343276"/>
              <a:gd name="connsiteX10" fmla="*/ 122238 w 1860550"/>
              <a:gd name="connsiteY10" fmla="*/ 2844800 h 3343276"/>
              <a:gd name="connsiteX11" fmla="*/ 122238 w 1860550"/>
              <a:gd name="connsiteY11" fmla="*/ 2858922 h 3343276"/>
              <a:gd name="connsiteX12" fmla="*/ 122238 w 1860550"/>
              <a:gd name="connsiteY12" fmla="*/ 2919914 h 3343276"/>
              <a:gd name="connsiteX13" fmla="*/ 122238 w 1860550"/>
              <a:gd name="connsiteY13" fmla="*/ 2937881 h 3343276"/>
              <a:gd name="connsiteX14" fmla="*/ 122238 w 1860550"/>
              <a:gd name="connsiteY14" fmla="*/ 2976361 h 3343276"/>
              <a:gd name="connsiteX15" fmla="*/ 122238 w 1860550"/>
              <a:gd name="connsiteY15" fmla="*/ 2994458 h 3343276"/>
              <a:gd name="connsiteX16" fmla="*/ 122238 w 1860550"/>
              <a:gd name="connsiteY16" fmla="*/ 3016807 h 3343276"/>
              <a:gd name="connsiteX17" fmla="*/ 122238 w 1860550"/>
              <a:gd name="connsiteY17" fmla="*/ 3032384 h 3343276"/>
              <a:gd name="connsiteX18" fmla="*/ 122238 w 1860550"/>
              <a:gd name="connsiteY18" fmla="*/ 3043919 h 3343276"/>
              <a:gd name="connsiteX19" fmla="*/ 122238 w 1860550"/>
              <a:gd name="connsiteY19" fmla="*/ 3055388 h 3343276"/>
              <a:gd name="connsiteX20" fmla="*/ 122238 w 1860550"/>
              <a:gd name="connsiteY20" fmla="*/ 3067200 h 3343276"/>
              <a:gd name="connsiteX21" fmla="*/ 122238 w 1860550"/>
              <a:gd name="connsiteY21" fmla="*/ 3068809 h 3343276"/>
              <a:gd name="connsiteX22" fmla="*/ 122238 w 1860550"/>
              <a:gd name="connsiteY22" fmla="*/ 3072174 h 3343276"/>
              <a:gd name="connsiteX23" fmla="*/ 268324 w 1860550"/>
              <a:gd name="connsiteY23" fmla="*/ 3221038 h 3343276"/>
              <a:gd name="connsiteX24" fmla="*/ 1589184 w 1860550"/>
              <a:gd name="connsiteY24" fmla="*/ 3221038 h 3343276"/>
              <a:gd name="connsiteX25" fmla="*/ 1738313 w 1860550"/>
              <a:gd name="connsiteY25" fmla="*/ 3072174 h 3343276"/>
              <a:gd name="connsiteX26" fmla="*/ 1738313 w 1860550"/>
              <a:gd name="connsiteY26" fmla="*/ 2997250 h 3343276"/>
              <a:gd name="connsiteX27" fmla="*/ 1738313 w 1860550"/>
              <a:gd name="connsiteY27" fmla="*/ 2940804 h 3343276"/>
              <a:gd name="connsiteX28" fmla="*/ 1738313 w 1860550"/>
              <a:gd name="connsiteY28" fmla="*/ 2900358 h 3343276"/>
              <a:gd name="connsiteX29" fmla="*/ 1738313 w 1860550"/>
              <a:gd name="connsiteY29" fmla="*/ 2873246 h 3343276"/>
              <a:gd name="connsiteX30" fmla="*/ 1738313 w 1860550"/>
              <a:gd name="connsiteY30" fmla="*/ 2848356 h 3343276"/>
              <a:gd name="connsiteX31" fmla="*/ 1738313 w 1860550"/>
              <a:gd name="connsiteY31" fmla="*/ 2844800 h 3343276"/>
              <a:gd name="connsiteX32" fmla="*/ 122238 w 1860550"/>
              <a:gd name="connsiteY32" fmla="*/ 461963 h 3343276"/>
              <a:gd name="connsiteX33" fmla="*/ 122238 w 1860550"/>
              <a:gd name="connsiteY33" fmla="*/ 525582 h 3343276"/>
              <a:gd name="connsiteX34" fmla="*/ 122238 w 1860550"/>
              <a:gd name="connsiteY34" fmla="*/ 2618936 h 3343276"/>
              <a:gd name="connsiteX35" fmla="*/ 122238 w 1860550"/>
              <a:gd name="connsiteY35" fmla="*/ 2722563 h 3343276"/>
              <a:gd name="connsiteX36" fmla="*/ 169032 w 1860550"/>
              <a:gd name="connsiteY36" fmla="*/ 2722563 h 3343276"/>
              <a:gd name="connsiteX37" fmla="*/ 1704747 w 1860550"/>
              <a:gd name="connsiteY37" fmla="*/ 2722563 h 3343276"/>
              <a:gd name="connsiteX38" fmla="*/ 1738313 w 1860550"/>
              <a:gd name="connsiteY38" fmla="*/ 2722563 h 3343276"/>
              <a:gd name="connsiteX39" fmla="*/ 1738313 w 1860550"/>
              <a:gd name="connsiteY39" fmla="*/ 2521894 h 3343276"/>
              <a:gd name="connsiteX40" fmla="*/ 1738313 w 1860550"/>
              <a:gd name="connsiteY40" fmla="*/ 505665 h 3343276"/>
              <a:gd name="connsiteX41" fmla="*/ 1738313 w 1860550"/>
              <a:gd name="connsiteY41" fmla="*/ 461963 h 3343276"/>
              <a:gd name="connsiteX42" fmla="*/ 1691518 w 1860550"/>
              <a:gd name="connsiteY42" fmla="*/ 461963 h 3343276"/>
              <a:gd name="connsiteX43" fmla="*/ 155803 w 1860550"/>
              <a:gd name="connsiteY43" fmla="*/ 461963 h 3343276"/>
              <a:gd name="connsiteX44" fmla="*/ 721442 w 1860550"/>
              <a:gd name="connsiteY44" fmla="*/ 169863 h 3343276"/>
              <a:gd name="connsiteX45" fmla="*/ 1072433 w 1860550"/>
              <a:gd name="connsiteY45" fmla="*/ 169863 h 3343276"/>
              <a:gd name="connsiteX46" fmla="*/ 1133475 w 1860550"/>
              <a:gd name="connsiteY46" fmla="*/ 230982 h 3343276"/>
              <a:gd name="connsiteX47" fmla="*/ 1072433 w 1860550"/>
              <a:gd name="connsiteY47" fmla="*/ 292101 h 3343276"/>
              <a:gd name="connsiteX48" fmla="*/ 721442 w 1860550"/>
              <a:gd name="connsiteY48" fmla="*/ 292101 h 3343276"/>
              <a:gd name="connsiteX49" fmla="*/ 660400 w 1860550"/>
              <a:gd name="connsiteY49" fmla="*/ 230982 h 3343276"/>
              <a:gd name="connsiteX50" fmla="*/ 721442 w 1860550"/>
              <a:gd name="connsiteY50" fmla="*/ 169863 h 3343276"/>
              <a:gd name="connsiteX51" fmla="*/ 1281907 w 1860550"/>
              <a:gd name="connsiteY51" fmla="*/ 149225 h 3343276"/>
              <a:gd name="connsiteX52" fmla="*/ 1363664 w 1860550"/>
              <a:gd name="connsiteY52" fmla="*/ 229394 h 3343276"/>
              <a:gd name="connsiteX53" fmla="*/ 1281907 w 1860550"/>
              <a:gd name="connsiteY53" fmla="*/ 309563 h 3343276"/>
              <a:gd name="connsiteX54" fmla="*/ 1200150 w 1860550"/>
              <a:gd name="connsiteY54" fmla="*/ 229394 h 3343276"/>
              <a:gd name="connsiteX55" fmla="*/ 1281907 w 1860550"/>
              <a:gd name="connsiteY55" fmla="*/ 149225 h 3343276"/>
              <a:gd name="connsiteX56" fmla="*/ 268324 w 1860550"/>
              <a:gd name="connsiteY56" fmla="*/ 122238 h 3343276"/>
              <a:gd name="connsiteX57" fmla="*/ 122238 w 1860550"/>
              <a:gd name="connsiteY57" fmla="*/ 271331 h 3343276"/>
              <a:gd name="connsiteX58" fmla="*/ 122238 w 1860550"/>
              <a:gd name="connsiteY58" fmla="*/ 341313 h 3343276"/>
              <a:gd name="connsiteX59" fmla="*/ 1738313 w 1860550"/>
              <a:gd name="connsiteY59" fmla="*/ 341313 h 3343276"/>
              <a:gd name="connsiteX60" fmla="*/ 1738313 w 1860550"/>
              <a:gd name="connsiteY60" fmla="*/ 314869 h 3343276"/>
              <a:gd name="connsiteX61" fmla="*/ 1738313 w 1860550"/>
              <a:gd name="connsiteY61" fmla="*/ 300855 h 3343276"/>
              <a:gd name="connsiteX62" fmla="*/ 1738313 w 1860550"/>
              <a:gd name="connsiteY62" fmla="*/ 289566 h 3343276"/>
              <a:gd name="connsiteX63" fmla="*/ 1738313 w 1860550"/>
              <a:gd name="connsiteY63" fmla="*/ 280079 h 3343276"/>
              <a:gd name="connsiteX64" fmla="*/ 1738313 w 1860550"/>
              <a:gd name="connsiteY64" fmla="*/ 276573 h 3343276"/>
              <a:gd name="connsiteX65" fmla="*/ 1738313 w 1860550"/>
              <a:gd name="connsiteY65" fmla="*/ 271331 h 3343276"/>
              <a:gd name="connsiteX66" fmla="*/ 1589184 w 1860550"/>
              <a:gd name="connsiteY66" fmla="*/ 122238 h 3343276"/>
              <a:gd name="connsiteX67" fmla="*/ 1469183 w 1860550"/>
              <a:gd name="connsiteY67" fmla="*/ 122238 h 3343276"/>
              <a:gd name="connsiteX68" fmla="*/ 1356679 w 1860550"/>
              <a:gd name="connsiteY68" fmla="*/ 122238 h 3343276"/>
              <a:gd name="connsiteX69" fmla="*/ 1153197 w 1860550"/>
              <a:gd name="connsiteY69" fmla="*/ 122238 h 3343276"/>
              <a:gd name="connsiteX70" fmla="*/ 976803 w 1860550"/>
              <a:gd name="connsiteY70" fmla="*/ 122238 h 3343276"/>
              <a:gd name="connsiteX71" fmla="*/ 825562 w 1860550"/>
              <a:gd name="connsiteY71" fmla="*/ 122238 h 3343276"/>
              <a:gd name="connsiteX72" fmla="*/ 697539 w 1860550"/>
              <a:gd name="connsiteY72" fmla="*/ 122238 h 3343276"/>
              <a:gd name="connsiteX73" fmla="*/ 590799 w 1860550"/>
              <a:gd name="connsiteY73" fmla="*/ 122238 h 3343276"/>
              <a:gd name="connsiteX74" fmla="*/ 503408 w 1860550"/>
              <a:gd name="connsiteY74" fmla="*/ 122238 h 3343276"/>
              <a:gd name="connsiteX75" fmla="*/ 433431 w 1860550"/>
              <a:gd name="connsiteY75" fmla="*/ 122238 h 3343276"/>
              <a:gd name="connsiteX76" fmla="*/ 378933 w 1860550"/>
              <a:gd name="connsiteY76" fmla="*/ 122238 h 3343276"/>
              <a:gd name="connsiteX77" fmla="*/ 337979 w 1860550"/>
              <a:gd name="connsiteY77" fmla="*/ 122238 h 3343276"/>
              <a:gd name="connsiteX78" fmla="*/ 308633 w 1860550"/>
              <a:gd name="connsiteY78" fmla="*/ 122238 h 3343276"/>
              <a:gd name="connsiteX79" fmla="*/ 288962 w 1860550"/>
              <a:gd name="connsiteY79" fmla="*/ 122238 h 3343276"/>
              <a:gd name="connsiteX80" fmla="*/ 277031 w 1860550"/>
              <a:gd name="connsiteY80" fmla="*/ 122238 h 3343276"/>
              <a:gd name="connsiteX81" fmla="*/ 270904 w 1860550"/>
              <a:gd name="connsiteY81" fmla="*/ 122238 h 3343276"/>
              <a:gd name="connsiteX82" fmla="*/ 267968 w 1860550"/>
              <a:gd name="connsiteY82" fmla="*/ 0 h 3343276"/>
              <a:gd name="connsiteX83" fmla="*/ 1589537 w 1860550"/>
              <a:gd name="connsiteY83" fmla="*/ 0 h 3343276"/>
              <a:gd name="connsiteX84" fmla="*/ 1860550 w 1860550"/>
              <a:gd name="connsiteY84" fmla="*/ 270492 h 3343276"/>
              <a:gd name="connsiteX85" fmla="*/ 1860550 w 1860550"/>
              <a:gd name="connsiteY85" fmla="*/ 270501 h 3343276"/>
              <a:gd name="connsiteX86" fmla="*/ 1860550 w 1860550"/>
              <a:gd name="connsiteY86" fmla="*/ 461963 h 3343276"/>
              <a:gd name="connsiteX87" fmla="*/ 1860550 w 1860550"/>
              <a:gd name="connsiteY87" fmla="*/ 525090 h 3343276"/>
              <a:gd name="connsiteX88" fmla="*/ 1860550 w 1860550"/>
              <a:gd name="connsiteY88" fmla="*/ 2619341 h 3343276"/>
              <a:gd name="connsiteX89" fmla="*/ 1860550 w 1860550"/>
              <a:gd name="connsiteY89" fmla="*/ 2722563 h 3343276"/>
              <a:gd name="connsiteX90" fmla="*/ 1860550 w 1860550"/>
              <a:gd name="connsiteY90" fmla="*/ 2754314 h 3343276"/>
              <a:gd name="connsiteX91" fmla="*/ 1860550 w 1860550"/>
              <a:gd name="connsiteY91" fmla="*/ 2838062 h 3343276"/>
              <a:gd name="connsiteX92" fmla="*/ 1860550 w 1860550"/>
              <a:gd name="connsiteY92" fmla="*/ 2859431 h 3343276"/>
              <a:gd name="connsiteX93" fmla="*/ 1860550 w 1860550"/>
              <a:gd name="connsiteY93" fmla="*/ 2924856 h 3343276"/>
              <a:gd name="connsiteX94" fmla="*/ 1860550 w 1860550"/>
              <a:gd name="connsiteY94" fmla="*/ 2938424 h 3343276"/>
              <a:gd name="connsiteX95" fmla="*/ 1860550 w 1860550"/>
              <a:gd name="connsiteY95" fmla="*/ 2987047 h 3343276"/>
              <a:gd name="connsiteX96" fmla="*/ 1860550 w 1860550"/>
              <a:gd name="connsiteY96" fmla="*/ 2995025 h 3343276"/>
              <a:gd name="connsiteX97" fmla="*/ 1860550 w 1860550"/>
              <a:gd name="connsiteY97" fmla="*/ 3028736 h 3343276"/>
              <a:gd name="connsiteX98" fmla="*/ 1860550 w 1860550"/>
              <a:gd name="connsiteY98" fmla="*/ 3032967 h 3343276"/>
              <a:gd name="connsiteX99" fmla="*/ 1860550 w 1860550"/>
              <a:gd name="connsiteY99" fmla="*/ 3054023 h 3343276"/>
              <a:gd name="connsiteX100" fmla="*/ 1860550 w 1860550"/>
              <a:gd name="connsiteY100" fmla="*/ 3055980 h 3343276"/>
              <a:gd name="connsiteX101" fmla="*/ 1860550 w 1860550"/>
              <a:gd name="connsiteY101" fmla="*/ 3067008 h 3343276"/>
              <a:gd name="connsiteX102" fmla="*/ 1860550 w 1860550"/>
              <a:gd name="connsiteY102" fmla="*/ 3067798 h 3343276"/>
              <a:gd name="connsiteX103" fmla="*/ 1860550 w 1860550"/>
              <a:gd name="connsiteY103" fmla="*/ 3072475 h 3343276"/>
              <a:gd name="connsiteX104" fmla="*/ 1860550 w 1860550"/>
              <a:gd name="connsiteY104" fmla="*/ 3072774 h 3343276"/>
              <a:gd name="connsiteX105" fmla="*/ 1694831 w 1860550"/>
              <a:gd name="connsiteY105" fmla="*/ 3321952 h 3343276"/>
              <a:gd name="connsiteX106" fmla="*/ 1593989 w 1860550"/>
              <a:gd name="connsiteY106" fmla="*/ 3342374 h 3343276"/>
              <a:gd name="connsiteX107" fmla="*/ 1589537 w 1860550"/>
              <a:gd name="connsiteY107" fmla="*/ 3343276 h 3343276"/>
              <a:gd name="connsiteX108" fmla="*/ 267968 w 1860550"/>
              <a:gd name="connsiteY108" fmla="*/ 3343276 h 3343276"/>
              <a:gd name="connsiteX109" fmla="*/ 263590 w 1860550"/>
              <a:gd name="connsiteY109" fmla="*/ 3342374 h 3343276"/>
              <a:gd name="connsiteX110" fmla="*/ 164435 w 1860550"/>
              <a:gd name="connsiteY110" fmla="*/ 3321952 h 3343276"/>
              <a:gd name="connsiteX111" fmla="*/ 0 w 1860550"/>
              <a:gd name="connsiteY111" fmla="*/ 3072774 h 3343276"/>
              <a:gd name="connsiteX112" fmla="*/ 0 w 1860550"/>
              <a:gd name="connsiteY112" fmla="*/ 3072475 h 3343276"/>
              <a:gd name="connsiteX113" fmla="*/ 0 w 1860550"/>
              <a:gd name="connsiteY113" fmla="*/ 2956977 h 3343276"/>
              <a:gd name="connsiteX114" fmla="*/ 0 w 1860550"/>
              <a:gd name="connsiteY114" fmla="*/ 2870182 h 3343276"/>
              <a:gd name="connsiteX115" fmla="*/ 0 w 1860550"/>
              <a:gd name="connsiteY115" fmla="*/ 2807991 h 3343276"/>
              <a:gd name="connsiteX116" fmla="*/ 0 w 1860550"/>
              <a:gd name="connsiteY116" fmla="*/ 2787491 h 3343276"/>
              <a:gd name="connsiteX117" fmla="*/ 0 w 1860550"/>
              <a:gd name="connsiteY117" fmla="*/ 2766302 h 3343276"/>
              <a:gd name="connsiteX118" fmla="*/ 0 w 1860550"/>
              <a:gd name="connsiteY118" fmla="*/ 2741016 h 3343276"/>
              <a:gd name="connsiteX119" fmla="*/ 0 w 1860550"/>
              <a:gd name="connsiteY119" fmla="*/ 2728031 h 3343276"/>
              <a:gd name="connsiteX120" fmla="*/ 0 w 1860550"/>
              <a:gd name="connsiteY120" fmla="*/ 2722563 h 3343276"/>
              <a:gd name="connsiteX121" fmla="*/ 0 w 1860550"/>
              <a:gd name="connsiteY121" fmla="*/ 2522258 h 3343276"/>
              <a:gd name="connsiteX122" fmla="*/ 0 w 1860550"/>
              <a:gd name="connsiteY122" fmla="*/ 505164 h 3343276"/>
              <a:gd name="connsiteX123" fmla="*/ 0 w 1860550"/>
              <a:gd name="connsiteY123" fmla="*/ 461963 h 3343276"/>
              <a:gd name="connsiteX124" fmla="*/ 0 w 1860550"/>
              <a:gd name="connsiteY124" fmla="*/ 418277 h 3343276"/>
              <a:gd name="connsiteX125" fmla="*/ 0 w 1860550"/>
              <a:gd name="connsiteY125" fmla="*/ 398763 h 3343276"/>
              <a:gd name="connsiteX126" fmla="*/ 0 w 1860550"/>
              <a:gd name="connsiteY126" fmla="*/ 356020 h 3343276"/>
              <a:gd name="connsiteX127" fmla="*/ 0 w 1860550"/>
              <a:gd name="connsiteY127" fmla="*/ 351269 h 3343276"/>
              <a:gd name="connsiteX128" fmla="*/ 0 w 1860550"/>
              <a:gd name="connsiteY128" fmla="*/ 314287 h 3343276"/>
              <a:gd name="connsiteX129" fmla="*/ 0 w 1860550"/>
              <a:gd name="connsiteY129" fmla="*/ 294426 h 3343276"/>
              <a:gd name="connsiteX130" fmla="*/ 0 w 1860550"/>
              <a:gd name="connsiteY130" fmla="*/ 288973 h 3343276"/>
              <a:gd name="connsiteX131" fmla="*/ 0 w 1860550"/>
              <a:gd name="connsiteY131" fmla="*/ 275975 h 3343276"/>
              <a:gd name="connsiteX132" fmla="*/ 0 w 1860550"/>
              <a:gd name="connsiteY132" fmla="*/ 273484 h 3343276"/>
              <a:gd name="connsiteX133" fmla="*/ 0 w 1860550"/>
              <a:gd name="connsiteY133" fmla="*/ 270501 h 3343276"/>
              <a:gd name="connsiteX134" fmla="*/ 0 w 1860550"/>
              <a:gd name="connsiteY134" fmla="*/ 270492 h 3343276"/>
              <a:gd name="connsiteX135" fmla="*/ 267968 w 1860550"/>
              <a:gd name="connsiteY135" fmla="*/ 0 h 3343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1860550" h="3343276">
                <a:moveTo>
                  <a:pt x="930274" y="2997199"/>
                </a:moveTo>
                <a:cubicBezTo>
                  <a:pt x="912739" y="2997199"/>
                  <a:pt x="898524" y="3012125"/>
                  <a:pt x="898524" y="3030537"/>
                </a:cubicBezTo>
                <a:cubicBezTo>
                  <a:pt x="898524" y="3048949"/>
                  <a:pt x="912739" y="3063875"/>
                  <a:pt x="930274" y="3063875"/>
                </a:cubicBezTo>
                <a:cubicBezTo>
                  <a:pt x="947809" y="3063875"/>
                  <a:pt x="962024" y="3048949"/>
                  <a:pt x="962024" y="3030537"/>
                </a:cubicBezTo>
                <a:cubicBezTo>
                  <a:pt x="962024" y="3012125"/>
                  <a:pt x="947809" y="2997199"/>
                  <a:pt x="930274" y="2997199"/>
                </a:cubicBezTo>
                <a:close/>
                <a:moveTo>
                  <a:pt x="930275" y="2874962"/>
                </a:moveTo>
                <a:cubicBezTo>
                  <a:pt x="1015320" y="2874962"/>
                  <a:pt x="1084263" y="2944260"/>
                  <a:pt x="1084263" y="3029744"/>
                </a:cubicBezTo>
                <a:cubicBezTo>
                  <a:pt x="1084263" y="3115228"/>
                  <a:pt x="1015320" y="3184526"/>
                  <a:pt x="930275" y="3184526"/>
                </a:cubicBezTo>
                <a:cubicBezTo>
                  <a:pt x="845230" y="3184526"/>
                  <a:pt x="776287" y="3115228"/>
                  <a:pt x="776287" y="3029744"/>
                </a:cubicBezTo>
                <a:cubicBezTo>
                  <a:pt x="776287" y="2944260"/>
                  <a:pt x="845230" y="2874962"/>
                  <a:pt x="930275" y="2874962"/>
                </a:cubicBezTo>
                <a:close/>
                <a:moveTo>
                  <a:pt x="122238" y="2844800"/>
                </a:moveTo>
                <a:lnTo>
                  <a:pt x="122238" y="2858922"/>
                </a:lnTo>
                <a:lnTo>
                  <a:pt x="122238" y="2919914"/>
                </a:lnTo>
                <a:lnTo>
                  <a:pt x="122238" y="2937881"/>
                </a:lnTo>
                <a:lnTo>
                  <a:pt x="122238" y="2976361"/>
                </a:lnTo>
                <a:lnTo>
                  <a:pt x="122238" y="2994458"/>
                </a:lnTo>
                <a:lnTo>
                  <a:pt x="122238" y="3016807"/>
                </a:lnTo>
                <a:lnTo>
                  <a:pt x="122238" y="3032384"/>
                </a:lnTo>
                <a:lnTo>
                  <a:pt x="122238" y="3043919"/>
                </a:lnTo>
                <a:lnTo>
                  <a:pt x="122238" y="3055388"/>
                </a:lnTo>
                <a:cubicBezTo>
                  <a:pt x="122238" y="3060983"/>
                  <a:pt x="122238" y="3064714"/>
                  <a:pt x="122238" y="3067200"/>
                </a:cubicBezTo>
                <a:lnTo>
                  <a:pt x="122238" y="3068809"/>
                </a:lnTo>
                <a:lnTo>
                  <a:pt x="122238" y="3072174"/>
                </a:lnTo>
                <a:cubicBezTo>
                  <a:pt x="122238" y="3154201"/>
                  <a:pt x="189194" y="3221038"/>
                  <a:pt x="268324" y="3221038"/>
                </a:cubicBezTo>
                <a:cubicBezTo>
                  <a:pt x="1589184" y="3221038"/>
                  <a:pt x="1589184" y="3221038"/>
                  <a:pt x="1589184" y="3221038"/>
                </a:cubicBezTo>
                <a:cubicBezTo>
                  <a:pt x="1671357" y="3221038"/>
                  <a:pt x="1738313" y="3154201"/>
                  <a:pt x="1738313" y="3072174"/>
                </a:cubicBezTo>
                <a:lnTo>
                  <a:pt x="1738313" y="2997250"/>
                </a:lnTo>
                <a:lnTo>
                  <a:pt x="1738313" y="2940804"/>
                </a:lnTo>
                <a:lnTo>
                  <a:pt x="1738313" y="2900358"/>
                </a:lnTo>
                <a:lnTo>
                  <a:pt x="1738313" y="2873246"/>
                </a:lnTo>
                <a:lnTo>
                  <a:pt x="1738313" y="2848356"/>
                </a:lnTo>
                <a:lnTo>
                  <a:pt x="1738313" y="2844800"/>
                </a:lnTo>
                <a:close/>
                <a:moveTo>
                  <a:pt x="122238" y="461963"/>
                </a:moveTo>
                <a:lnTo>
                  <a:pt x="122238" y="525582"/>
                </a:lnTo>
                <a:cubicBezTo>
                  <a:pt x="122238" y="1639716"/>
                  <a:pt x="122238" y="2266416"/>
                  <a:pt x="122238" y="2618936"/>
                </a:cubicBezTo>
                <a:lnTo>
                  <a:pt x="122238" y="2722563"/>
                </a:lnTo>
                <a:lnTo>
                  <a:pt x="169032" y="2722563"/>
                </a:lnTo>
                <a:cubicBezTo>
                  <a:pt x="1096639" y="2722563"/>
                  <a:pt x="1515558" y="2722563"/>
                  <a:pt x="1704747" y="2722563"/>
                </a:cubicBezTo>
                <a:lnTo>
                  <a:pt x="1738313" y="2722563"/>
                </a:lnTo>
                <a:lnTo>
                  <a:pt x="1738313" y="2521894"/>
                </a:lnTo>
                <a:cubicBezTo>
                  <a:pt x="1738313" y="1330298"/>
                  <a:pt x="1738313" y="769547"/>
                  <a:pt x="1738313" y="505665"/>
                </a:cubicBezTo>
                <a:lnTo>
                  <a:pt x="1738313" y="461963"/>
                </a:lnTo>
                <a:lnTo>
                  <a:pt x="1691518" y="461963"/>
                </a:lnTo>
                <a:cubicBezTo>
                  <a:pt x="763911" y="461963"/>
                  <a:pt x="344992" y="461963"/>
                  <a:pt x="155803" y="461963"/>
                </a:cubicBezTo>
                <a:close/>
                <a:moveTo>
                  <a:pt x="721442" y="169863"/>
                </a:moveTo>
                <a:cubicBezTo>
                  <a:pt x="1072433" y="169863"/>
                  <a:pt x="1072433" y="169863"/>
                  <a:pt x="1072433" y="169863"/>
                </a:cubicBezTo>
                <a:cubicBezTo>
                  <a:pt x="1106006" y="169863"/>
                  <a:pt x="1133475" y="197367"/>
                  <a:pt x="1133475" y="230982"/>
                </a:cubicBezTo>
                <a:cubicBezTo>
                  <a:pt x="1133475" y="264598"/>
                  <a:pt x="1106006" y="292101"/>
                  <a:pt x="1072433" y="292101"/>
                </a:cubicBezTo>
                <a:cubicBezTo>
                  <a:pt x="721442" y="292101"/>
                  <a:pt x="721442" y="292101"/>
                  <a:pt x="721442" y="292101"/>
                </a:cubicBezTo>
                <a:cubicBezTo>
                  <a:pt x="687869" y="292101"/>
                  <a:pt x="660400" y="264598"/>
                  <a:pt x="660400" y="230982"/>
                </a:cubicBezTo>
                <a:cubicBezTo>
                  <a:pt x="660400" y="197367"/>
                  <a:pt x="687869" y="169863"/>
                  <a:pt x="721442" y="169863"/>
                </a:cubicBezTo>
                <a:close/>
                <a:moveTo>
                  <a:pt x="1281907" y="149225"/>
                </a:moveTo>
                <a:cubicBezTo>
                  <a:pt x="1327060" y="149225"/>
                  <a:pt x="1363664" y="185118"/>
                  <a:pt x="1363664" y="229394"/>
                </a:cubicBezTo>
                <a:cubicBezTo>
                  <a:pt x="1363664" y="273670"/>
                  <a:pt x="1327060" y="309563"/>
                  <a:pt x="1281907" y="309563"/>
                </a:cubicBezTo>
                <a:cubicBezTo>
                  <a:pt x="1236754" y="309563"/>
                  <a:pt x="1200150" y="273670"/>
                  <a:pt x="1200150" y="229394"/>
                </a:cubicBezTo>
                <a:cubicBezTo>
                  <a:pt x="1200150" y="185118"/>
                  <a:pt x="1236754" y="149225"/>
                  <a:pt x="1281907" y="149225"/>
                </a:cubicBezTo>
                <a:close/>
                <a:moveTo>
                  <a:pt x="268324" y="122238"/>
                </a:moveTo>
                <a:cubicBezTo>
                  <a:pt x="189194" y="122238"/>
                  <a:pt x="122238" y="189178"/>
                  <a:pt x="122238" y="271331"/>
                </a:cubicBezTo>
                <a:lnTo>
                  <a:pt x="122238" y="341313"/>
                </a:lnTo>
                <a:cubicBezTo>
                  <a:pt x="1738313" y="341313"/>
                  <a:pt x="1738313" y="341313"/>
                  <a:pt x="1738313" y="341313"/>
                </a:cubicBezTo>
                <a:lnTo>
                  <a:pt x="1738313" y="314869"/>
                </a:lnTo>
                <a:lnTo>
                  <a:pt x="1738313" y="300855"/>
                </a:lnTo>
                <a:lnTo>
                  <a:pt x="1738313" y="289566"/>
                </a:lnTo>
                <a:lnTo>
                  <a:pt x="1738313" y="280079"/>
                </a:lnTo>
                <a:lnTo>
                  <a:pt x="1738313" y="276573"/>
                </a:lnTo>
                <a:lnTo>
                  <a:pt x="1738313" y="271331"/>
                </a:lnTo>
                <a:cubicBezTo>
                  <a:pt x="1738313" y="189178"/>
                  <a:pt x="1671357" y="122238"/>
                  <a:pt x="1589184" y="122238"/>
                </a:cubicBezTo>
                <a:lnTo>
                  <a:pt x="1469183" y="122238"/>
                </a:lnTo>
                <a:lnTo>
                  <a:pt x="1356679" y="122238"/>
                </a:lnTo>
                <a:lnTo>
                  <a:pt x="1153197" y="122238"/>
                </a:lnTo>
                <a:lnTo>
                  <a:pt x="976803" y="122238"/>
                </a:lnTo>
                <a:lnTo>
                  <a:pt x="825562" y="122238"/>
                </a:lnTo>
                <a:lnTo>
                  <a:pt x="697539" y="122238"/>
                </a:lnTo>
                <a:lnTo>
                  <a:pt x="590799" y="122238"/>
                </a:lnTo>
                <a:lnTo>
                  <a:pt x="503408" y="122238"/>
                </a:lnTo>
                <a:lnTo>
                  <a:pt x="433431" y="122238"/>
                </a:lnTo>
                <a:lnTo>
                  <a:pt x="378933" y="122238"/>
                </a:lnTo>
                <a:lnTo>
                  <a:pt x="337979" y="122238"/>
                </a:lnTo>
                <a:lnTo>
                  <a:pt x="308633" y="122238"/>
                </a:lnTo>
                <a:lnTo>
                  <a:pt x="288962" y="122238"/>
                </a:lnTo>
                <a:lnTo>
                  <a:pt x="277031" y="122238"/>
                </a:lnTo>
                <a:lnTo>
                  <a:pt x="270904" y="122238"/>
                </a:lnTo>
                <a:close/>
                <a:moveTo>
                  <a:pt x="267968" y="0"/>
                </a:moveTo>
                <a:cubicBezTo>
                  <a:pt x="1589537" y="0"/>
                  <a:pt x="1589537" y="0"/>
                  <a:pt x="1589537" y="0"/>
                </a:cubicBezTo>
                <a:cubicBezTo>
                  <a:pt x="1738747" y="0"/>
                  <a:pt x="1860550" y="121569"/>
                  <a:pt x="1860550" y="270492"/>
                </a:cubicBezTo>
                <a:lnTo>
                  <a:pt x="1860550" y="270501"/>
                </a:lnTo>
                <a:lnTo>
                  <a:pt x="1860550" y="461963"/>
                </a:lnTo>
                <a:lnTo>
                  <a:pt x="1860550" y="525090"/>
                </a:lnTo>
                <a:cubicBezTo>
                  <a:pt x="1860550" y="1639702"/>
                  <a:pt x="1860550" y="2266671"/>
                  <a:pt x="1860550" y="2619341"/>
                </a:cubicBezTo>
                <a:lnTo>
                  <a:pt x="1860550" y="2722563"/>
                </a:lnTo>
                <a:lnTo>
                  <a:pt x="1860550" y="2754314"/>
                </a:lnTo>
                <a:lnTo>
                  <a:pt x="1860550" y="2838062"/>
                </a:lnTo>
                <a:lnTo>
                  <a:pt x="1860550" y="2859431"/>
                </a:lnTo>
                <a:lnTo>
                  <a:pt x="1860550" y="2924856"/>
                </a:lnTo>
                <a:lnTo>
                  <a:pt x="1860550" y="2938424"/>
                </a:lnTo>
                <a:lnTo>
                  <a:pt x="1860550" y="2987047"/>
                </a:lnTo>
                <a:lnTo>
                  <a:pt x="1860550" y="2995025"/>
                </a:lnTo>
                <a:lnTo>
                  <a:pt x="1860550" y="3028736"/>
                </a:lnTo>
                <a:lnTo>
                  <a:pt x="1860550" y="3032967"/>
                </a:lnTo>
                <a:lnTo>
                  <a:pt x="1860550" y="3054023"/>
                </a:lnTo>
                <a:lnTo>
                  <a:pt x="1860550" y="3055980"/>
                </a:lnTo>
                <a:lnTo>
                  <a:pt x="1860550" y="3067008"/>
                </a:lnTo>
                <a:lnTo>
                  <a:pt x="1860550" y="3067798"/>
                </a:lnTo>
                <a:lnTo>
                  <a:pt x="1860550" y="3072475"/>
                </a:lnTo>
                <a:lnTo>
                  <a:pt x="1860550" y="3072774"/>
                </a:lnTo>
                <a:cubicBezTo>
                  <a:pt x="1860550" y="3184470"/>
                  <a:pt x="1792036" y="3280779"/>
                  <a:pt x="1694831" y="3321952"/>
                </a:cubicBezTo>
                <a:lnTo>
                  <a:pt x="1593989" y="3342374"/>
                </a:lnTo>
                <a:lnTo>
                  <a:pt x="1589537" y="3343276"/>
                </a:lnTo>
                <a:cubicBezTo>
                  <a:pt x="267968" y="3343276"/>
                  <a:pt x="267968" y="3343276"/>
                  <a:pt x="267968" y="3343276"/>
                </a:cubicBezTo>
                <a:lnTo>
                  <a:pt x="263590" y="3342374"/>
                </a:lnTo>
                <a:lnTo>
                  <a:pt x="164435" y="3321952"/>
                </a:lnTo>
                <a:cubicBezTo>
                  <a:pt x="68515" y="3280779"/>
                  <a:pt x="0" y="3184470"/>
                  <a:pt x="0" y="3072774"/>
                </a:cubicBezTo>
                <a:lnTo>
                  <a:pt x="0" y="3072475"/>
                </a:lnTo>
                <a:lnTo>
                  <a:pt x="0" y="2956977"/>
                </a:lnTo>
                <a:lnTo>
                  <a:pt x="0" y="2870182"/>
                </a:lnTo>
                <a:lnTo>
                  <a:pt x="0" y="2807991"/>
                </a:lnTo>
                <a:lnTo>
                  <a:pt x="0" y="2787491"/>
                </a:lnTo>
                <a:lnTo>
                  <a:pt x="0" y="2766302"/>
                </a:lnTo>
                <a:lnTo>
                  <a:pt x="0" y="2741016"/>
                </a:lnTo>
                <a:lnTo>
                  <a:pt x="0" y="2728031"/>
                </a:lnTo>
                <a:lnTo>
                  <a:pt x="0" y="2722563"/>
                </a:lnTo>
                <a:lnTo>
                  <a:pt x="0" y="2522258"/>
                </a:lnTo>
                <a:cubicBezTo>
                  <a:pt x="0" y="1330151"/>
                  <a:pt x="0" y="769160"/>
                  <a:pt x="0" y="505164"/>
                </a:cubicBezTo>
                <a:lnTo>
                  <a:pt x="0" y="461963"/>
                </a:lnTo>
                <a:lnTo>
                  <a:pt x="0" y="418277"/>
                </a:lnTo>
                <a:lnTo>
                  <a:pt x="0" y="398763"/>
                </a:lnTo>
                <a:lnTo>
                  <a:pt x="0" y="356020"/>
                </a:lnTo>
                <a:lnTo>
                  <a:pt x="0" y="351269"/>
                </a:lnTo>
                <a:lnTo>
                  <a:pt x="0" y="314287"/>
                </a:lnTo>
                <a:lnTo>
                  <a:pt x="0" y="294426"/>
                </a:lnTo>
                <a:lnTo>
                  <a:pt x="0" y="288973"/>
                </a:lnTo>
                <a:cubicBezTo>
                  <a:pt x="0" y="282816"/>
                  <a:pt x="0" y="278711"/>
                  <a:pt x="0" y="275975"/>
                </a:cubicBezTo>
                <a:lnTo>
                  <a:pt x="0" y="273484"/>
                </a:lnTo>
                <a:lnTo>
                  <a:pt x="0" y="270501"/>
                </a:lnTo>
                <a:lnTo>
                  <a:pt x="0" y="270492"/>
                </a:lnTo>
                <a:cubicBezTo>
                  <a:pt x="0" y="121569"/>
                  <a:pt x="121804" y="0"/>
                  <a:pt x="267968" y="0"/>
                </a:cubicBezTo>
                <a:close/>
              </a:path>
            </a:pathLst>
          </a:custGeom>
          <a:solidFill>
            <a:schemeClr val="tx1"/>
          </a:solidFill>
          <a:ln>
            <a:noFill/>
          </a:ln>
        </p:spPr>
        <p:txBody>
          <a:bodyPr vert="horz" wrap="square" lIns="69935" tIns="34967" rIns="69935" bIns="34967" numCol="1" anchor="t" anchorCtr="0" compatLnSpc="1">
            <a:prstTxWarp prst="textNoShape">
              <a:avLst/>
            </a:prstTxWarp>
            <a:noAutofit/>
          </a:bodyPr>
          <a:lstStyle/>
          <a:p>
            <a:pPr defTabSz="699422">
              <a:defRPr/>
            </a:pPr>
            <a:endParaRPr lang="en-US" sz="1377" kern="0">
              <a:latin typeface="Segoe UI"/>
            </a:endParaRPr>
          </a:p>
        </p:txBody>
      </p:sp>
      <p:sp>
        <p:nvSpPr>
          <p:cNvPr id="101" name="Rectangle 100"/>
          <p:cNvSpPr/>
          <p:nvPr/>
        </p:nvSpPr>
        <p:spPr>
          <a:xfrm>
            <a:off x="9303444" y="3360845"/>
            <a:ext cx="874556" cy="2737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a:defRPr/>
            </a:pPr>
            <a:r>
              <a:rPr lang="en-US" sz="825" kern="0">
                <a:solidFill>
                  <a:schemeClr val="tx1"/>
                </a:solidFill>
                <a:latin typeface="Segoe UI"/>
              </a:rPr>
              <a:t>Mobile Apps</a:t>
            </a:r>
          </a:p>
        </p:txBody>
      </p:sp>
      <p:sp>
        <p:nvSpPr>
          <p:cNvPr id="102" name="Rectangle 101"/>
          <p:cNvSpPr/>
          <p:nvPr/>
        </p:nvSpPr>
        <p:spPr>
          <a:xfrm>
            <a:off x="9326499" y="4429787"/>
            <a:ext cx="910892" cy="1987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70" tIns="34285" rIns="68570" bIns="34285" numCol="1" spcCol="0" rtlCol="0" fromWordArt="0" anchor="ctr" anchorCtr="0" forceAA="0" compatLnSpc="1">
            <a:prstTxWarp prst="textNoShape">
              <a:avLst/>
            </a:prstTxWarp>
            <a:noAutofit/>
          </a:bodyPr>
          <a:lstStyle/>
          <a:p>
            <a:pPr algn="ctr" defTabSz="685669">
              <a:defRPr/>
            </a:pPr>
            <a:r>
              <a:rPr lang="en-US" sz="825" kern="0">
                <a:solidFill>
                  <a:schemeClr val="tx1"/>
                </a:solidFill>
                <a:latin typeface="Segoe UI"/>
              </a:rPr>
              <a:t>Power BI</a:t>
            </a:r>
          </a:p>
        </p:txBody>
      </p:sp>
      <p:grpSp>
        <p:nvGrpSpPr>
          <p:cNvPr id="103" name="Group 102"/>
          <p:cNvGrpSpPr/>
          <p:nvPr/>
        </p:nvGrpSpPr>
        <p:grpSpPr>
          <a:xfrm>
            <a:off x="9568995" y="4056189"/>
            <a:ext cx="469761" cy="300248"/>
            <a:chOff x="7884058" y="5368509"/>
            <a:chExt cx="324905" cy="207663"/>
          </a:xfrm>
          <a:solidFill>
            <a:schemeClr val="tx1"/>
          </a:solidFill>
        </p:grpSpPr>
        <p:sp>
          <p:nvSpPr>
            <p:cNvPr id="104" name="Freeform 5"/>
            <p:cNvSpPr>
              <a:spLocks noEditPoints="1"/>
            </p:cNvSpPr>
            <p:nvPr/>
          </p:nvSpPr>
          <p:spPr bwMode="auto">
            <a:xfrm>
              <a:off x="7884058" y="5368509"/>
              <a:ext cx="324905" cy="207663"/>
            </a:xfrm>
            <a:custGeom>
              <a:avLst/>
              <a:gdLst>
                <a:gd name="T0" fmla="*/ 296 w 296"/>
                <a:gd name="T1" fmla="*/ 164 h 188"/>
                <a:gd name="T2" fmla="*/ 296 w 296"/>
                <a:gd name="T3" fmla="*/ 188 h 188"/>
                <a:gd name="T4" fmla="*/ 0 w 296"/>
                <a:gd name="T5" fmla="*/ 188 h 188"/>
                <a:gd name="T6" fmla="*/ 0 w 296"/>
                <a:gd name="T7" fmla="*/ 164 h 188"/>
                <a:gd name="T8" fmla="*/ 21 w 296"/>
                <a:gd name="T9" fmla="*/ 164 h 188"/>
                <a:gd name="T10" fmla="*/ 20 w 296"/>
                <a:gd name="T11" fmla="*/ 22 h 188"/>
                <a:gd name="T12" fmla="*/ 42 w 296"/>
                <a:gd name="T13" fmla="*/ 0 h 188"/>
                <a:gd name="T14" fmla="*/ 222 w 296"/>
                <a:gd name="T15" fmla="*/ 1 h 188"/>
                <a:gd name="T16" fmla="*/ 275 w 296"/>
                <a:gd name="T17" fmla="*/ 54 h 188"/>
                <a:gd name="T18" fmla="*/ 275 w 296"/>
                <a:gd name="T19" fmla="*/ 164 h 188"/>
                <a:gd name="T20" fmla="*/ 296 w 296"/>
                <a:gd name="T21" fmla="*/ 164 h 188"/>
                <a:gd name="T22" fmla="*/ 251 w 296"/>
                <a:gd name="T23" fmla="*/ 164 h 188"/>
                <a:gd name="T24" fmla="*/ 251 w 296"/>
                <a:gd name="T25" fmla="*/ 25 h 188"/>
                <a:gd name="T26" fmla="*/ 45 w 296"/>
                <a:gd name="T27" fmla="*/ 25 h 188"/>
                <a:gd name="T28" fmla="*/ 45 w 296"/>
                <a:gd name="T29" fmla="*/ 164 h 188"/>
                <a:gd name="T30" fmla="*/ 251 w 296"/>
                <a:gd name="T31" fmla="*/ 16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6" h="188">
                  <a:moveTo>
                    <a:pt x="296" y="164"/>
                  </a:moveTo>
                  <a:cubicBezTo>
                    <a:pt x="296" y="172"/>
                    <a:pt x="296" y="180"/>
                    <a:pt x="296" y="188"/>
                  </a:cubicBezTo>
                  <a:cubicBezTo>
                    <a:pt x="197" y="188"/>
                    <a:pt x="99" y="188"/>
                    <a:pt x="0" y="188"/>
                  </a:cubicBezTo>
                  <a:cubicBezTo>
                    <a:pt x="0" y="180"/>
                    <a:pt x="0" y="172"/>
                    <a:pt x="0" y="164"/>
                  </a:cubicBezTo>
                  <a:cubicBezTo>
                    <a:pt x="6" y="164"/>
                    <a:pt x="13" y="164"/>
                    <a:pt x="21" y="164"/>
                  </a:cubicBezTo>
                  <a:cubicBezTo>
                    <a:pt x="21" y="115"/>
                    <a:pt x="21" y="69"/>
                    <a:pt x="20" y="22"/>
                  </a:cubicBezTo>
                  <a:cubicBezTo>
                    <a:pt x="20" y="6"/>
                    <a:pt x="25" y="0"/>
                    <a:pt x="42" y="0"/>
                  </a:cubicBezTo>
                  <a:cubicBezTo>
                    <a:pt x="102" y="1"/>
                    <a:pt x="162" y="1"/>
                    <a:pt x="222" y="1"/>
                  </a:cubicBezTo>
                  <a:cubicBezTo>
                    <a:pt x="275" y="1"/>
                    <a:pt x="275" y="1"/>
                    <a:pt x="275" y="54"/>
                  </a:cubicBezTo>
                  <a:cubicBezTo>
                    <a:pt x="275" y="91"/>
                    <a:pt x="275" y="127"/>
                    <a:pt x="275" y="164"/>
                  </a:cubicBezTo>
                  <a:cubicBezTo>
                    <a:pt x="284" y="164"/>
                    <a:pt x="290" y="164"/>
                    <a:pt x="296" y="164"/>
                  </a:cubicBezTo>
                  <a:close/>
                  <a:moveTo>
                    <a:pt x="251" y="164"/>
                  </a:moveTo>
                  <a:cubicBezTo>
                    <a:pt x="251" y="116"/>
                    <a:pt x="251" y="70"/>
                    <a:pt x="251" y="25"/>
                  </a:cubicBezTo>
                  <a:cubicBezTo>
                    <a:pt x="181" y="25"/>
                    <a:pt x="113" y="25"/>
                    <a:pt x="45" y="25"/>
                  </a:cubicBezTo>
                  <a:cubicBezTo>
                    <a:pt x="45" y="72"/>
                    <a:pt x="45" y="118"/>
                    <a:pt x="45" y="164"/>
                  </a:cubicBezTo>
                  <a:cubicBezTo>
                    <a:pt x="114" y="164"/>
                    <a:pt x="182" y="164"/>
                    <a:pt x="251" y="164"/>
                  </a:cubicBezTo>
                  <a:close/>
                </a:path>
              </a:pathLst>
            </a:custGeom>
            <a:grpFill/>
            <a:ln>
              <a:noFill/>
            </a:ln>
          </p:spPr>
          <p:txBody>
            <a:bodyPr vert="horz" wrap="square" lIns="68561" tIns="34280" rIns="68561" bIns="34280" numCol="1" anchor="t" anchorCtr="0" compatLnSpc="1">
              <a:prstTxWarp prst="textNoShape">
                <a:avLst/>
              </a:prstTxWarp>
            </a:bodyPr>
            <a:lstStyle/>
            <a:p>
              <a:pPr defTabSz="699422">
                <a:defRPr/>
              </a:pPr>
              <a:endParaRPr lang="en-US" sz="1350" kern="0">
                <a:latin typeface="Segoe UI"/>
              </a:endParaRPr>
            </a:p>
          </p:txBody>
        </p:sp>
        <p:sp>
          <p:nvSpPr>
            <p:cNvPr id="105" name="Freeform 6"/>
            <p:cNvSpPr>
              <a:spLocks/>
            </p:cNvSpPr>
            <p:nvPr/>
          </p:nvSpPr>
          <p:spPr bwMode="auto">
            <a:xfrm>
              <a:off x="8002832" y="5412187"/>
              <a:ext cx="35248" cy="124138"/>
            </a:xfrm>
            <a:custGeom>
              <a:avLst/>
              <a:gdLst>
                <a:gd name="T0" fmla="*/ 31 w 32"/>
                <a:gd name="T1" fmla="*/ 58 h 112"/>
                <a:gd name="T2" fmla="*/ 32 w 32"/>
                <a:gd name="T3" fmla="*/ 94 h 112"/>
                <a:gd name="T4" fmla="*/ 16 w 32"/>
                <a:gd name="T5" fmla="*/ 112 h 112"/>
                <a:gd name="T6" fmla="*/ 0 w 32"/>
                <a:gd name="T7" fmla="*/ 93 h 112"/>
                <a:gd name="T8" fmla="*/ 0 w 32"/>
                <a:gd name="T9" fmla="*/ 15 h 112"/>
                <a:gd name="T10" fmla="*/ 15 w 32"/>
                <a:gd name="T11" fmla="*/ 0 h 112"/>
                <a:gd name="T12" fmla="*/ 32 w 32"/>
                <a:gd name="T13" fmla="*/ 16 h 112"/>
                <a:gd name="T14" fmla="*/ 31 w 32"/>
                <a:gd name="T15" fmla="*/ 58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12">
                  <a:moveTo>
                    <a:pt x="31" y="58"/>
                  </a:moveTo>
                  <a:cubicBezTo>
                    <a:pt x="31" y="70"/>
                    <a:pt x="31" y="82"/>
                    <a:pt x="32" y="94"/>
                  </a:cubicBezTo>
                  <a:cubicBezTo>
                    <a:pt x="32" y="105"/>
                    <a:pt x="30" y="112"/>
                    <a:pt x="16" y="112"/>
                  </a:cubicBezTo>
                  <a:cubicBezTo>
                    <a:pt x="1" y="112"/>
                    <a:pt x="0" y="104"/>
                    <a:pt x="0" y="93"/>
                  </a:cubicBezTo>
                  <a:cubicBezTo>
                    <a:pt x="1" y="67"/>
                    <a:pt x="1" y="41"/>
                    <a:pt x="0" y="15"/>
                  </a:cubicBezTo>
                  <a:cubicBezTo>
                    <a:pt x="0" y="4"/>
                    <a:pt x="4" y="0"/>
                    <a:pt x="15" y="0"/>
                  </a:cubicBezTo>
                  <a:cubicBezTo>
                    <a:pt x="27" y="0"/>
                    <a:pt x="32" y="4"/>
                    <a:pt x="32" y="16"/>
                  </a:cubicBezTo>
                  <a:cubicBezTo>
                    <a:pt x="31" y="30"/>
                    <a:pt x="31" y="44"/>
                    <a:pt x="31" y="58"/>
                  </a:cubicBezTo>
                  <a:close/>
                </a:path>
              </a:pathLst>
            </a:custGeom>
            <a:grpFill/>
            <a:ln>
              <a:noFill/>
            </a:ln>
          </p:spPr>
          <p:txBody>
            <a:bodyPr vert="horz" wrap="square" lIns="68561" tIns="34280" rIns="68561" bIns="34280" numCol="1" anchor="t" anchorCtr="0" compatLnSpc="1">
              <a:prstTxWarp prst="textNoShape">
                <a:avLst/>
              </a:prstTxWarp>
            </a:bodyPr>
            <a:lstStyle/>
            <a:p>
              <a:pPr defTabSz="699422">
                <a:defRPr/>
              </a:pPr>
              <a:endParaRPr lang="en-US" sz="1350" kern="0">
                <a:latin typeface="Segoe UI"/>
              </a:endParaRPr>
            </a:p>
          </p:txBody>
        </p:sp>
        <p:sp>
          <p:nvSpPr>
            <p:cNvPr id="106" name="Freeform 7"/>
            <p:cNvSpPr>
              <a:spLocks/>
            </p:cNvSpPr>
            <p:nvPr/>
          </p:nvSpPr>
          <p:spPr bwMode="auto">
            <a:xfrm>
              <a:off x="8055706" y="5447436"/>
              <a:ext cx="36015" cy="88889"/>
            </a:xfrm>
            <a:custGeom>
              <a:avLst/>
              <a:gdLst>
                <a:gd name="T0" fmla="*/ 31 w 33"/>
                <a:gd name="T1" fmla="*/ 40 h 80"/>
                <a:gd name="T2" fmla="*/ 32 w 33"/>
                <a:gd name="T3" fmla="*/ 62 h 80"/>
                <a:gd name="T4" fmla="*/ 16 w 33"/>
                <a:gd name="T5" fmla="*/ 80 h 80"/>
                <a:gd name="T6" fmla="*/ 0 w 33"/>
                <a:gd name="T7" fmla="*/ 61 h 80"/>
                <a:gd name="T8" fmla="*/ 0 w 33"/>
                <a:gd name="T9" fmla="*/ 17 h 80"/>
                <a:gd name="T10" fmla="*/ 15 w 33"/>
                <a:gd name="T11" fmla="*/ 0 h 80"/>
                <a:gd name="T12" fmla="*/ 32 w 33"/>
                <a:gd name="T13" fmla="*/ 18 h 80"/>
                <a:gd name="T14" fmla="*/ 31 w 33"/>
                <a:gd name="T15" fmla="*/ 4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80">
                  <a:moveTo>
                    <a:pt x="31" y="40"/>
                  </a:moveTo>
                  <a:cubicBezTo>
                    <a:pt x="31" y="47"/>
                    <a:pt x="31" y="54"/>
                    <a:pt x="32" y="62"/>
                  </a:cubicBezTo>
                  <a:cubicBezTo>
                    <a:pt x="32" y="73"/>
                    <a:pt x="30" y="80"/>
                    <a:pt x="16" y="80"/>
                  </a:cubicBezTo>
                  <a:cubicBezTo>
                    <a:pt x="1" y="80"/>
                    <a:pt x="0" y="72"/>
                    <a:pt x="0" y="61"/>
                  </a:cubicBezTo>
                  <a:cubicBezTo>
                    <a:pt x="1" y="46"/>
                    <a:pt x="1" y="32"/>
                    <a:pt x="0" y="17"/>
                  </a:cubicBezTo>
                  <a:cubicBezTo>
                    <a:pt x="0" y="6"/>
                    <a:pt x="2" y="0"/>
                    <a:pt x="15" y="0"/>
                  </a:cubicBezTo>
                  <a:cubicBezTo>
                    <a:pt x="29" y="0"/>
                    <a:pt x="33" y="6"/>
                    <a:pt x="32" y="18"/>
                  </a:cubicBezTo>
                  <a:cubicBezTo>
                    <a:pt x="31" y="25"/>
                    <a:pt x="31" y="33"/>
                    <a:pt x="31" y="40"/>
                  </a:cubicBezTo>
                  <a:close/>
                </a:path>
              </a:pathLst>
            </a:custGeom>
            <a:grpFill/>
            <a:ln>
              <a:noFill/>
            </a:ln>
          </p:spPr>
          <p:txBody>
            <a:bodyPr vert="horz" wrap="square" lIns="68561" tIns="34280" rIns="68561" bIns="34280" numCol="1" anchor="t" anchorCtr="0" compatLnSpc="1">
              <a:prstTxWarp prst="textNoShape">
                <a:avLst/>
              </a:prstTxWarp>
            </a:bodyPr>
            <a:lstStyle/>
            <a:p>
              <a:pPr defTabSz="699422">
                <a:defRPr/>
              </a:pPr>
              <a:endParaRPr lang="en-US" sz="1350" kern="0">
                <a:latin typeface="Segoe UI"/>
              </a:endParaRPr>
            </a:p>
          </p:txBody>
        </p:sp>
        <p:sp>
          <p:nvSpPr>
            <p:cNvPr id="107" name="Freeform 8"/>
            <p:cNvSpPr>
              <a:spLocks/>
            </p:cNvSpPr>
            <p:nvPr/>
          </p:nvSpPr>
          <p:spPr bwMode="auto">
            <a:xfrm>
              <a:off x="7943062" y="5478854"/>
              <a:ext cx="49808" cy="57471"/>
            </a:xfrm>
            <a:custGeom>
              <a:avLst/>
              <a:gdLst>
                <a:gd name="T0" fmla="*/ 6 w 45"/>
                <a:gd name="T1" fmla="*/ 26 h 52"/>
                <a:gd name="T2" fmla="*/ 22 w 45"/>
                <a:gd name="T3" fmla="*/ 0 h 52"/>
                <a:gd name="T4" fmla="*/ 37 w 45"/>
                <a:gd name="T5" fmla="*/ 25 h 52"/>
                <a:gd name="T6" fmla="*/ 23 w 45"/>
                <a:gd name="T7" fmla="*/ 52 h 52"/>
                <a:gd name="T8" fmla="*/ 6 w 45"/>
                <a:gd name="T9" fmla="*/ 26 h 52"/>
              </a:gdLst>
              <a:ahLst/>
              <a:cxnLst>
                <a:cxn ang="0">
                  <a:pos x="T0" y="T1"/>
                </a:cxn>
                <a:cxn ang="0">
                  <a:pos x="T2" y="T3"/>
                </a:cxn>
                <a:cxn ang="0">
                  <a:pos x="T4" y="T5"/>
                </a:cxn>
                <a:cxn ang="0">
                  <a:pos x="T6" y="T7"/>
                </a:cxn>
                <a:cxn ang="0">
                  <a:pos x="T8" y="T9"/>
                </a:cxn>
              </a:cxnLst>
              <a:rect l="0" t="0" r="r" b="b"/>
              <a:pathLst>
                <a:path w="45" h="52">
                  <a:moveTo>
                    <a:pt x="6" y="26"/>
                  </a:moveTo>
                  <a:cubicBezTo>
                    <a:pt x="8" y="16"/>
                    <a:pt x="0" y="0"/>
                    <a:pt x="22" y="0"/>
                  </a:cubicBezTo>
                  <a:cubicBezTo>
                    <a:pt x="43" y="0"/>
                    <a:pt x="38" y="14"/>
                    <a:pt x="37" y="25"/>
                  </a:cubicBezTo>
                  <a:cubicBezTo>
                    <a:pt x="36" y="35"/>
                    <a:pt x="45" y="51"/>
                    <a:pt x="23" y="52"/>
                  </a:cubicBezTo>
                  <a:cubicBezTo>
                    <a:pt x="1" y="52"/>
                    <a:pt x="8" y="37"/>
                    <a:pt x="6" y="26"/>
                  </a:cubicBezTo>
                  <a:close/>
                </a:path>
              </a:pathLst>
            </a:custGeom>
            <a:grpFill/>
            <a:ln>
              <a:noFill/>
            </a:ln>
          </p:spPr>
          <p:txBody>
            <a:bodyPr vert="horz" wrap="square" lIns="68561" tIns="34280" rIns="68561" bIns="34280" numCol="1" anchor="t" anchorCtr="0" compatLnSpc="1">
              <a:prstTxWarp prst="textNoShape">
                <a:avLst/>
              </a:prstTxWarp>
            </a:bodyPr>
            <a:lstStyle/>
            <a:p>
              <a:pPr defTabSz="699422">
                <a:defRPr/>
              </a:pPr>
              <a:endParaRPr lang="en-US" sz="1350" kern="0">
                <a:latin typeface="Segoe UI"/>
              </a:endParaRPr>
            </a:p>
          </p:txBody>
        </p:sp>
        <p:sp>
          <p:nvSpPr>
            <p:cNvPr id="108" name="Freeform 9"/>
            <p:cNvSpPr>
              <a:spLocks/>
            </p:cNvSpPr>
            <p:nvPr/>
          </p:nvSpPr>
          <p:spPr bwMode="auto">
            <a:xfrm>
              <a:off x="8104749" y="5487282"/>
              <a:ext cx="42145" cy="49042"/>
            </a:xfrm>
            <a:custGeom>
              <a:avLst/>
              <a:gdLst>
                <a:gd name="T0" fmla="*/ 34 w 38"/>
                <a:gd name="T1" fmla="*/ 21 h 44"/>
                <a:gd name="T2" fmla="*/ 19 w 38"/>
                <a:gd name="T3" fmla="*/ 44 h 44"/>
                <a:gd name="T4" fmla="*/ 3 w 38"/>
                <a:gd name="T5" fmla="*/ 22 h 44"/>
                <a:gd name="T6" fmla="*/ 20 w 38"/>
                <a:gd name="T7" fmla="*/ 0 h 44"/>
                <a:gd name="T8" fmla="*/ 34 w 38"/>
                <a:gd name="T9" fmla="*/ 21 h 44"/>
              </a:gdLst>
              <a:ahLst/>
              <a:cxnLst>
                <a:cxn ang="0">
                  <a:pos x="T0" y="T1"/>
                </a:cxn>
                <a:cxn ang="0">
                  <a:pos x="T2" y="T3"/>
                </a:cxn>
                <a:cxn ang="0">
                  <a:pos x="T4" y="T5"/>
                </a:cxn>
                <a:cxn ang="0">
                  <a:pos x="T6" y="T7"/>
                </a:cxn>
                <a:cxn ang="0">
                  <a:pos x="T8" y="T9"/>
                </a:cxn>
              </a:cxnLst>
              <a:rect l="0" t="0" r="r" b="b"/>
              <a:pathLst>
                <a:path w="38" h="44">
                  <a:moveTo>
                    <a:pt x="34" y="21"/>
                  </a:moveTo>
                  <a:cubicBezTo>
                    <a:pt x="34" y="32"/>
                    <a:pt x="38" y="44"/>
                    <a:pt x="19" y="44"/>
                  </a:cubicBezTo>
                  <a:cubicBezTo>
                    <a:pt x="0" y="44"/>
                    <a:pt x="4" y="32"/>
                    <a:pt x="3" y="22"/>
                  </a:cubicBezTo>
                  <a:cubicBezTo>
                    <a:pt x="3" y="10"/>
                    <a:pt x="2" y="0"/>
                    <a:pt x="20" y="0"/>
                  </a:cubicBezTo>
                  <a:cubicBezTo>
                    <a:pt x="37" y="0"/>
                    <a:pt x="34" y="11"/>
                    <a:pt x="34" y="21"/>
                  </a:cubicBezTo>
                  <a:close/>
                </a:path>
              </a:pathLst>
            </a:custGeom>
            <a:grpFill/>
            <a:ln>
              <a:noFill/>
            </a:ln>
          </p:spPr>
          <p:txBody>
            <a:bodyPr vert="horz" wrap="square" lIns="68561" tIns="34280" rIns="68561" bIns="34280" numCol="1" anchor="t" anchorCtr="0" compatLnSpc="1">
              <a:prstTxWarp prst="textNoShape">
                <a:avLst/>
              </a:prstTxWarp>
            </a:bodyPr>
            <a:lstStyle/>
            <a:p>
              <a:pPr defTabSz="699422">
                <a:defRPr/>
              </a:pPr>
              <a:endParaRPr lang="en-US" sz="1350" kern="0">
                <a:latin typeface="Segoe UI"/>
              </a:endParaRPr>
            </a:p>
          </p:txBody>
        </p:sp>
      </p:grpSp>
      <p:sp>
        <p:nvSpPr>
          <p:cNvPr id="109" name="Right Brace 108"/>
          <p:cNvSpPr/>
          <p:nvPr/>
        </p:nvSpPr>
        <p:spPr>
          <a:xfrm rot="16200000">
            <a:off x="6345836" y="-622543"/>
            <a:ext cx="291236" cy="4890137"/>
          </a:xfrm>
          <a:prstGeom prst="rightBrace">
            <a:avLst>
              <a:gd name="adj1" fmla="val 37139"/>
              <a:gd name="adj2" fmla="val 49416"/>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685669">
              <a:defRPr/>
            </a:pPr>
            <a:endParaRPr lang="en-US" sz="1350" kern="0">
              <a:latin typeface="Segoe UI"/>
            </a:endParaRPr>
          </a:p>
        </p:txBody>
      </p:sp>
      <p:sp>
        <p:nvSpPr>
          <p:cNvPr id="110" name="Right Brace 109"/>
          <p:cNvSpPr/>
          <p:nvPr/>
        </p:nvSpPr>
        <p:spPr>
          <a:xfrm rot="16200000">
            <a:off x="2621212" y="916137"/>
            <a:ext cx="273008" cy="1794551"/>
          </a:xfrm>
          <a:prstGeom prst="rightBrace">
            <a:avLst>
              <a:gd name="adj1" fmla="val 37139"/>
              <a:gd name="adj2" fmla="val 49416"/>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685669">
              <a:defRPr/>
            </a:pPr>
            <a:endParaRPr lang="en-US" sz="1350" kern="0">
              <a:latin typeface="Segoe UI"/>
            </a:endParaRPr>
          </a:p>
        </p:txBody>
      </p:sp>
      <p:sp>
        <p:nvSpPr>
          <p:cNvPr id="111" name="Right Brace 110"/>
          <p:cNvSpPr/>
          <p:nvPr/>
        </p:nvSpPr>
        <p:spPr>
          <a:xfrm rot="16200000">
            <a:off x="9655182" y="1252581"/>
            <a:ext cx="273008" cy="1121663"/>
          </a:xfrm>
          <a:prstGeom prst="rightBrace">
            <a:avLst>
              <a:gd name="adj1" fmla="val 37139"/>
              <a:gd name="adj2" fmla="val 49416"/>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685669">
              <a:defRPr/>
            </a:pPr>
            <a:endParaRPr lang="en-US" sz="1350" kern="0">
              <a:latin typeface="Segoe UI"/>
            </a:endParaRPr>
          </a:p>
        </p:txBody>
      </p:sp>
      <p:sp>
        <p:nvSpPr>
          <p:cNvPr id="112" name="Rectangle 111"/>
          <p:cNvSpPr/>
          <p:nvPr/>
        </p:nvSpPr>
        <p:spPr>
          <a:xfrm>
            <a:off x="4415223" y="4504700"/>
            <a:ext cx="1036004" cy="221727"/>
          </a:xfrm>
          <a:prstGeom prst="rect">
            <a:avLst/>
          </a:prstGeom>
        </p:spPr>
        <p:txBody>
          <a:bodyPr wrap="square">
            <a:spAutoFit/>
          </a:bodyPr>
          <a:lstStyle/>
          <a:p>
            <a:pPr defTabSz="699422">
              <a:defRPr/>
            </a:pPr>
            <a:r>
              <a:rPr lang="en-US" sz="841" b="1" kern="0">
                <a:latin typeface="Segoe UI"/>
                <a:cs typeface="Segoe UI Semilight" panose="020B0402040204020203" pitchFamily="34" charset="0"/>
              </a:rPr>
              <a:t>Experimentation</a:t>
            </a:r>
          </a:p>
        </p:txBody>
      </p:sp>
      <p:sp>
        <p:nvSpPr>
          <p:cNvPr id="113" name="Rectangle 112"/>
          <p:cNvSpPr/>
          <p:nvPr/>
        </p:nvSpPr>
        <p:spPr>
          <a:xfrm>
            <a:off x="4437566" y="4682711"/>
            <a:ext cx="1523987" cy="5188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669">
              <a:defRPr/>
            </a:pPr>
            <a:r>
              <a:rPr lang="en-US" sz="825" kern="0">
                <a:solidFill>
                  <a:schemeClr val="tx1"/>
                </a:solidFill>
                <a:latin typeface="Segoe UI"/>
              </a:rPr>
              <a:t>A/B testing at scale. Drive changes based on actual</a:t>
            </a:r>
          </a:p>
          <a:p>
            <a:pPr defTabSz="685669">
              <a:defRPr/>
            </a:pPr>
            <a:r>
              <a:rPr lang="en-US" sz="825" kern="0">
                <a:solidFill>
                  <a:schemeClr val="tx1"/>
                </a:solidFill>
                <a:latin typeface="Segoe UI"/>
              </a:rPr>
              <a:t>Customer behavior</a:t>
            </a:r>
          </a:p>
        </p:txBody>
      </p:sp>
      <p:sp>
        <p:nvSpPr>
          <p:cNvPr id="89" name="Freeform 5"/>
          <p:cNvSpPr>
            <a:spLocks noEditPoints="1"/>
          </p:cNvSpPr>
          <p:nvPr/>
        </p:nvSpPr>
        <p:spPr bwMode="auto">
          <a:xfrm>
            <a:off x="9509752" y="4851107"/>
            <a:ext cx="494039" cy="435707"/>
          </a:xfrm>
          <a:custGeom>
            <a:avLst/>
            <a:gdLst>
              <a:gd name="T0" fmla="*/ 111 w 145"/>
              <a:gd name="T1" fmla="*/ 115 h 128"/>
              <a:gd name="T2" fmla="*/ 72 w 145"/>
              <a:gd name="T3" fmla="*/ 128 h 128"/>
              <a:gd name="T4" fmla="*/ 21 w 145"/>
              <a:gd name="T5" fmla="*/ 103 h 128"/>
              <a:gd name="T6" fmla="*/ 34 w 145"/>
              <a:gd name="T7" fmla="*/ 14 h 128"/>
              <a:gd name="T8" fmla="*/ 72 w 145"/>
              <a:gd name="T9" fmla="*/ 0 h 128"/>
              <a:gd name="T10" fmla="*/ 123 w 145"/>
              <a:gd name="T11" fmla="*/ 26 h 128"/>
              <a:gd name="T12" fmla="*/ 111 w 145"/>
              <a:gd name="T13" fmla="*/ 115 h 128"/>
              <a:gd name="T14" fmla="*/ 117 w 145"/>
              <a:gd name="T15" fmla="*/ 30 h 128"/>
              <a:gd name="T16" fmla="*/ 116 w 145"/>
              <a:gd name="T17" fmla="*/ 29 h 128"/>
              <a:gd name="T18" fmla="*/ 81 w 145"/>
              <a:gd name="T19" fmla="*/ 39 h 128"/>
              <a:gd name="T20" fmla="*/ 99 w 145"/>
              <a:gd name="T21" fmla="*/ 57 h 128"/>
              <a:gd name="T22" fmla="*/ 114 w 145"/>
              <a:gd name="T23" fmla="*/ 60 h 128"/>
              <a:gd name="T24" fmla="*/ 117 w 145"/>
              <a:gd name="T25" fmla="*/ 71 h 128"/>
              <a:gd name="T26" fmla="*/ 126 w 145"/>
              <a:gd name="T27" fmla="*/ 79 h 128"/>
              <a:gd name="T28" fmla="*/ 117 w 145"/>
              <a:gd name="T29" fmla="*/ 30 h 128"/>
              <a:gd name="T30" fmla="*/ 119 w 145"/>
              <a:gd name="T31" fmla="*/ 95 h 128"/>
              <a:gd name="T32" fmla="*/ 125 w 145"/>
              <a:gd name="T33" fmla="*/ 83 h 128"/>
              <a:gd name="T34" fmla="*/ 114 w 145"/>
              <a:gd name="T35" fmla="*/ 76 h 128"/>
              <a:gd name="T36" fmla="*/ 113 w 145"/>
              <a:gd name="T37" fmla="*/ 76 h 128"/>
              <a:gd name="T38" fmla="*/ 96 w 145"/>
              <a:gd name="T39" fmla="*/ 74 h 128"/>
              <a:gd name="T40" fmla="*/ 95 w 145"/>
              <a:gd name="T41" fmla="*/ 60 h 128"/>
              <a:gd name="T42" fmla="*/ 73 w 145"/>
              <a:gd name="T43" fmla="*/ 42 h 128"/>
              <a:gd name="T44" fmla="*/ 58 w 145"/>
              <a:gd name="T45" fmla="*/ 54 h 128"/>
              <a:gd name="T46" fmla="*/ 56 w 145"/>
              <a:gd name="T47" fmla="*/ 56 h 128"/>
              <a:gd name="T48" fmla="*/ 56 w 145"/>
              <a:gd name="T49" fmla="*/ 73 h 128"/>
              <a:gd name="T50" fmla="*/ 59 w 145"/>
              <a:gd name="T51" fmla="*/ 76 h 128"/>
              <a:gd name="T52" fmla="*/ 75 w 145"/>
              <a:gd name="T53" fmla="*/ 86 h 128"/>
              <a:gd name="T54" fmla="*/ 89 w 145"/>
              <a:gd name="T55" fmla="*/ 89 h 128"/>
              <a:gd name="T56" fmla="*/ 91 w 145"/>
              <a:gd name="T57" fmla="*/ 94 h 128"/>
              <a:gd name="T58" fmla="*/ 119 w 145"/>
              <a:gd name="T59" fmla="*/ 95 h 128"/>
              <a:gd name="T60" fmla="*/ 73 w 145"/>
              <a:gd name="T61" fmla="*/ 9 h 128"/>
              <a:gd name="T62" fmla="*/ 56 w 145"/>
              <a:gd name="T63" fmla="*/ 11 h 128"/>
              <a:gd name="T64" fmla="*/ 72 w 145"/>
              <a:gd name="T65" fmla="*/ 28 h 128"/>
              <a:gd name="T66" fmla="*/ 109 w 145"/>
              <a:gd name="T67" fmla="*/ 22 h 128"/>
              <a:gd name="T68" fmla="*/ 73 w 145"/>
              <a:gd name="T69" fmla="*/ 9 h 128"/>
              <a:gd name="T70" fmla="*/ 32 w 145"/>
              <a:gd name="T71" fmla="*/ 25 h 128"/>
              <a:gd name="T72" fmla="*/ 36 w 145"/>
              <a:gd name="T73" fmla="*/ 49 h 128"/>
              <a:gd name="T74" fmla="*/ 45 w 145"/>
              <a:gd name="T75" fmla="*/ 48 h 128"/>
              <a:gd name="T76" fmla="*/ 47 w 145"/>
              <a:gd name="T77" fmla="*/ 46 h 128"/>
              <a:gd name="T78" fmla="*/ 63 w 145"/>
              <a:gd name="T79" fmla="*/ 33 h 128"/>
              <a:gd name="T80" fmla="*/ 48 w 145"/>
              <a:gd name="T81" fmla="*/ 14 h 128"/>
              <a:gd name="T82" fmla="*/ 38 w 145"/>
              <a:gd name="T83" fmla="*/ 20 h 128"/>
              <a:gd name="T84" fmla="*/ 32 w 145"/>
              <a:gd name="T85" fmla="*/ 25 h 128"/>
              <a:gd name="T86" fmla="*/ 27 w 145"/>
              <a:gd name="T87" fmla="*/ 96 h 128"/>
              <a:gd name="T88" fmla="*/ 31 w 145"/>
              <a:gd name="T89" fmla="*/ 77 h 128"/>
              <a:gd name="T90" fmla="*/ 29 w 145"/>
              <a:gd name="T91" fmla="*/ 75 h 128"/>
              <a:gd name="T92" fmla="*/ 29 w 145"/>
              <a:gd name="T93" fmla="*/ 55 h 128"/>
              <a:gd name="T94" fmla="*/ 27 w 145"/>
              <a:gd name="T95" fmla="*/ 33 h 128"/>
              <a:gd name="T96" fmla="*/ 27 w 145"/>
              <a:gd name="T97" fmla="*/ 96 h 128"/>
              <a:gd name="T98" fmla="*/ 111 w 145"/>
              <a:gd name="T99" fmla="*/ 104 h 128"/>
              <a:gd name="T100" fmla="*/ 89 w 145"/>
              <a:gd name="T101" fmla="*/ 102 h 128"/>
              <a:gd name="T102" fmla="*/ 88 w 145"/>
              <a:gd name="T103" fmla="*/ 104 h 128"/>
              <a:gd name="T104" fmla="*/ 72 w 145"/>
              <a:gd name="T105" fmla="*/ 102 h 128"/>
              <a:gd name="T106" fmla="*/ 69 w 145"/>
              <a:gd name="T107" fmla="*/ 94 h 128"/>
              <a:gd name="T108" fmla="*/ 53 w 145"/>
              <a:gd name="T109" fmla="*/ 84 h 128"/>
              <a:gd name="T110" fmla="*/ 48 w 145"/>
              <a:gd name="T111" fmla="*/ 81 h 128"/>
              <a:gd name="T112" fmla="*/ 40 w 145"/>
              <a:gd name="T113" fmla="*/ 82 h 128"/>
              <a:gd name="T114" fmla="*/ 37 w 145"/>
              <a:gd name="T115" fmla="*/ 107 h 128"/>
              <a:gd name="T116" fmla="*/ 72 w 145"/>
              <a:gd name="T117" fmla="*/ 120 h 128"/>
              <a:gd name="T118" fmla="*/ 106 w 145"/>
              <a:gd name="T119" fmla="*/ 109 h 128"/>
              <a:gd name="T120" fmla="*/ 111 w 145"/>
              <a:gd name="T121" fmla="*/ 10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45" h="128">
                <a:moveTo>
                  <a:pt x="111" y="115"/>
                </a:moveTo>
                <a:cubicBezTo>
                  <a:pt x="100" y="125"/>
                  <a:pt x="86" y="128"/>
                  <a:pt x="72" y="128"/>
                </a:cubicBezTo>
                <a:cubicBezTo>
                  <a:pt x="53" y="128"/>
                  <a:pt x="34" y="120"/>
                  <a:pt x="21" y="103"/>
                </a:cubicBezTo>
                <a:cubicBezTo>
                  <a:pt x="0" y="75"/>
                  <a:pt x="6" y="35"/>
                  <a:pt x="34" y="14"/>
                </a:cubicBezTo>
                <a:cubicBezTo>
                  <a:pt x="45" y="4"/>
                  <a:pt x="58" y="0"/>
                  <a:pt x="72" y="0"/>
                </a:cubicBezTo>
                <a:cubicBezTo>
                  <a:pt x="91" y="0"/>
                  <a:pt x="111" y="9"/>
                  <a:pt x="123" y="26"/>
                </a:cubicBezTo>
                <a:cubicBezTo>
                  <a:pt x="145" y="54"/>
                  <a:pt x="139" y="94"/>
                  <a:pt x="111" y="115"/>
                </a:cubicBezTo>
                <a:close/>
                <a:moveTo>
                  <a:pt x="117" y="30"/>
                </a:moveTo>
                <a:cubicBezTo>
                  <a:pt x="117" y="30"/>
                  <a:pt x="116" y="30"/>
                  <a:pt x="116" y="29"/>
                </a:cubicBezTo>
                <a:cubicBezTo>
                  <a:pt x="114" y="29"/>
                  <a:pt x="100" y="29"/>
                  <a:pt x="81" y="39"/>
                </a:cubicBezTo>
                <a:cubicBezTo>
                  <a:pt x="87" y="45"/>
                  <a:pt x="94" y="51"/>
                  <a:pt x="99" y="57"/>
                </a:cubicBezTo>
                <a:cubicBezTo>
                  <a:pt x="104" y="54"/>
                  <a:pt x="111" y="54"/>
                  <a:pt x="114" y="60"/>
                </a:cubicBezTo>
                <a:cubicBezTo>
                  <a:pt x="117" y="63"/>
                  <a:pt x="118" y="68"/>
                  <a:pt x="117" y="71"/>
                </a:cubicBezTo>
                <a:cubicBezTo>
                  <a:pt x="121" y="75"/>
                  <a:pt x="124" y="77"/>
                  <a:pt x="126" y="79"/>
                </a:cubicBezTo>
                <a:cubicBezTo>
                  <a:pt x="130" y="62"/>
                  <a:pt x="128" y="45"/>
                  <a:pt x="117" y="30"/>
                </a:cubicBezTo>
                <a:close/>
                <a:moveTo>
                  <a:pt x="119" y="95"/>
                </a:moveTo>
                <a:cubicBezTo>
                  <a:pt x="122" y="91"/>
                  <a:pt x="124" y="87"/>
                  <a:pt x="125" y="83"/>
                </a:cubicBezTo>
                <a:cubicBezTo>
                  <a:pt x="123" y="82"/>
                  <a:pt x="119" y="79"/>
                  <a:pt x="114" y="76"/>
                </a:cubicBezTo>
                <a:cubicBezTo>
                  <a:pt x="114" y="76"/>
                  <a:pt x="114" y="76"/>
                  <a:pt x="113" y="76"/>
                </a:cubicBezTo>
                <a:cubicBezTo>
                  <a:pt x="108" y="80"/>
                  <a:pt x="100" y="79"/>
                  <a:pt x="96" y="74"/>
                </a:cubicBezTo>
                <a:cubicBezTo>
                  <a:pt x="94" y="70"/>
                  <a:pt x="93" y="65"/>
                  <a:pt x="95" y="60"/>
                </a:cubicBezTo>
                <a:cubicBezTo>
                  <a:pt x="88" y="54"/>
                  <a:pt x="80" y="48"/>
                  <a:pt x="73" y="42"/>
                </a:cubicBezTo>
                <a:cubicBezTo>
                  <a:pt x="69" y="45"/>
                  <a:pt x="63" y="49"/>
                  <a:pt x="58" y="54"/>
                </a:cubicBezTo>
                <a:cubicBezTo>
                  <a:pt x="58" y="55"/>
                  <a:pt x="57" y="56"/>
                  <a:pt x="56" y="56"/>
                </a:cubicBezTo>
                <a:cubicBezTo>
                  <a:pt x="59" y="62"/>
                  <a:pt x="59" y="68"/>
                  <a:pt x="56" y="73"/>
                </a:cubicBezTo>
                <a:cubicBezTo>
                  <a:pt x="57" y="74"/>
                  <a:pt x="58" y="75"/>
                  <a:pt x="59" y="76"/>
                </a:cubicBezTo>
                <a:cubicBezTo>
                  <a:pt x="64" y="80"/>
                  <a:pt x="69" y="83"/>
                  <a:pt x="75" y="86"/>
                </a:cubicBezTo>
                <a:cubicBezTo>
                  <a:pt x="79" y="84"/>
                  <a:pt x="86" y="85"/>
                  <a:pt x="89" y="89"/>
                </a:cubicBezTo>
                <a:cubicBezTo>
                  <a:pt x="90" y="91"/>
                  <a:pt x="91" y="93"/>
                  <a:pt x="91" y="94"/>
                </a:cubicBezTo>
                <a:cubicBezTo>
                  <a:pt x="105" y="98"/>
                  <a:pt x="115" y="96"/>
                  <a:pt x="119" y="95"/>
                </a:cubicBezTo>
                <a:close/>
                <a:moveTo>
                  <a:pt x="73" y="9"/>
                </a:moveTo>
                <a:cubicBezTo>
                  <a:pt x="67" y="9"/>
                  <a:pt x="61" y="9"/>
                  <a:pt x="56" y="11"/>
                </a:cubicBezTo>
                <a:cubicBezTo>
                  <a:pt x="61" y="17"/>
                  <a:pt x="66" y="23"/>
                  <a:pt x="72" y="28"/>
                </a:cubicBezTo>
                <a:cubicBezTo>
                  <a:pt x="86" y="20"/>
                  <a:pt x="100" y="20"/>
                  <a:pt x="109" y="22"/>
                </a:cubicBezTo>
                <a:cubicBezTo>
                  <a:pt x="97" y="14"/>
                  <a:pt x="85" y="9"/>
                  <a:pt x="73" y="9"/>
                </a:cubicBezTo>
                <a:close/>
                <a:moveTo>
                  <a:pt x="32" y="25"/>
                </a:moveTo>
                <a:cubicBezTo>
                  <a:pt x="31" y="30"/>
                  <a:pt x="31" y="39"/>
                  <a:pt x="36" y="49"/>
                </a:cubicBezTo>
                <a:cubicBezTo>
                  <a:pt x="39" y="48"/>
                  <a:pt x="42" y="48"/>
                  <a:pt x="45" y="48"/>
                </a:cubicBezTo>
                <a:cubicBezTo>
                  <a:pt x="46" y="48"/>
                  <a:pt x="47" y="47"/>
                  <a:pt x="47" y="46"/>
                </a:cubicBezTo>
                <a:cubicBezTo>
                  <a:pt x="53" y="41"/>
                  <a:pt x="58" y="37"/>
                  <a:pt x="63" y="33"/>
                </a:cubicBezTo>
                <a:cubicBezTo>
                  <a:pt x="57" y="27"/>
                  <a:pt x="52" y="21"/>
                  <a:pt x="48" y="14"/>
                </a:cubicBezTo>
                <a:cubicBezTo>
                  <a:pt x="44" y="17"/>
                  <a:pt x="41" y="18"/>
                  <a:pt x="38" y="20"/>
                </a:cubicBezTo>
                <a:cubicBezTo>
                  <a:pt x="36" y="22"/>
                  <a:pt x="35" y="23"/>
                  <a:pt x="32" y="25"/>
                </a:cubicBezTo>
                <a:close/>
                <a:moveTo>
                  <a:pt x="27" y="96"/>
                </a:moveTo>
                <a:cubicBezTo>
                  <a:pt x="28" y="90"/>
                  <a:pt x="29" y="83"/>
                  <a:pt x="31" y="77"/>
                </a:cubicBezTo>
                <a:cubicBezTo>
                  <a:pt x="30" y="76"/>
                  <a:pt x="30" y="76"/>
                  <a:pt x="29" y="75"/>
                </a:cubicBezTo>
                <a:cubicBezTo>
                  <a:pt x="25" y="70"/>
                  <a:pt x="25" y="61"/>
                  <a:pt x="29" y="55"/>
                </a:cubicBezTo>
                <a:cubicBezTo>
                  <a:pt x="25" y="46"/>
                  <a:pt x="26" y="38"/>
                  <a:pt x="27" y="33"/>
                </a:cubicBezTo>
                <a:cubicBezTo>
                  <a:pt x="14" y="51"/>
                  <a:pt x="13" y="77"/>
                  <a:pt x="27" y="96"/>
                </a:cubicBezTo>
                <a:close/>
                <a:moveTo>
                  <a:pt x="111" y="104"/>
                </a:moveTo>
                <a:cubicBezTo>
                  <a:pt x="106" y="104"/>
                  <a:pt x="98" y="104"/>
                  <a:pt x="89" y="102"/>
                </a:cubicBezTo>
                <a:cubicBezTo>
                  <a:pt x="89" y="102"/>
                  <a:pt x="88" y="103"/>
                  <a:pt x="88" y="104"/>
                </a:cubicBezTo>
                <a:cubicBezTo>
                  <a:pt x="83" y="108"/>
                  <a:pt x="75" y="107"/>
                  <a:pt x="72" y="102"/>
                </a:cubicBezTo>
                <a:cubicBezTo>
                  <a:pt x="70" y="100"/>
                  <a:pt x="69" y="97"/>
                  <a:pt x="69" y="94"/>
                </a:cubicBezTo>
                <a:cubicBezTo>
                  <a:pt x="64" y="92"/>
                  <a:pt x="59" y="88"/>
                  <a:pt x="53" y="84"/>
                </a:cubicBezTo>
                <a:cubicBezTo>
                  <a:pt x="51" y="83"/>
                  <a:pt x="49" y="82"/>
                  <a:pt x="48" y="81"/>
                </a:cubicBezTo>
                <a:cubicBezTo>
                  <a:pt x="45" y="82"/>
                  <a:pt x="43" y="82"/>
                  <a:pt x="40" y="82"/>
                </a:cubicBezTo>
                <a:cubicBezTo>
                  <a:pt x="37" y="91"/>
                  <a:pt x="36" y="101"/>
                  <a:pt x="37" y="107"/>
                </a:cubicBezTo>
                <a:cubicBezTo>
                  <a:pt x="47" y="116"/>
                  <a:pt x="60" y="120"/>
                  <a:pt x="72" y="120"/>
                </a:cubicBezTo>
                <a:cubicBezTo>
                  <a:pt x="84" y="120"/>
                  <a:pt x="96" y="116"/>
                  <a:pt x="106" y="109"/>
                </a:cubicBezTo>
                <a:cubicBezTo>
                  <a:pt x="109" y="107"/>
                  <a:pt x="109" y="106"/>
                  <a:pt x="111" y="104"/>
                </a:cubicBezTo>
                <a:close/>
              </a:path>
            </a:pathLst>
          </a:custGeom>
          <a:solidFill>
            <a:schemeClr val="tx1"/>
          </a:solidFill>
          <a:ln>
            <a:noFill/>
          </a:ln>
        </p:spPr>
        <p:txBody>
          <a:bodyPr vert="horz" wrap="square" lIns="68570" tIns="34285" rIns="68570" bIns="34285" numCol="1" anchor="t" anchorCtr="0" compatLnSpc="1">
            <a:prstTxWarp prst="textNoShape">
              <a:avLst/>
            </a:prstTxWarp>
          </a:bodyPr>
          <a:lstStyle/>
          <a:p>
            <a:pPr defTabSz="685669">
              <a:defRPr/>
            </a:pPr>
            <a:endParaRPr lang="en-US" sz="1350" kern="0">
              <a:latin typeface="Segoe UI"/>
            </a:endParaRPr>
          </a:p>
        </p:txBody>
      </p:sp>
      <p:sp>
        <p:nvSpPr>
          <p:cNvPr id="94" name="Rectangle 93"/>
          <p:cNvSpPr/>
          <p:nvPr/>
        </p:nvSpPr>
        <p:spPr>
          <a:xfrm>
            <a:off x="9345719" y="5303441"/>
            <a:ext cx="874556" cy="2737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a:defRPr/>
            </a:pPr>
            <a:r>
              <a:rPr lang="en-US" sz="825" kern="0" err="1">
                <a:solidFill>
                  <a:schemeClr val="tx1"/>
                </a:solidFill>
                <a:latin typeface="Segoe UI"/>
              </a:rPr>
              <a:t>Jupyter</a:t>
            </a:r>
            <a:r>
              <a:rPr lang="en-US" sz="825" kern="0">
                <a:solidFill>
                  <a:schemeClr val="tx1"/>
                </a:solidFill>
                <a:latin typeface="Segoe UI"/>
              </a:rPr>
              <a:t> </a:t>
            </a:r>
          </a:p>
          <a:p>
            <a:pPr algn="ctr" defTabSz="685669">
              <a:defRPr/>
            </a:pPr>
            <a:r>
              <a:rPr lang="en-US" sz="825" kern="0">
                <a:solidFill>
                  <a:schemeClr val="tx1"/>
                </a:solidFill>
                <a:latin typeface="Segoe UI"/>
              </a:rPr>
              <a:t>Notebooks</a:t>
            </a:r>
          </a:p>
        </p:txBody>
      </p:sp>
      <p:sp>
        <p:nvSpPr>
          <p:cNvPr id="117" name="Right Arrow 17"/>
          <p:cNvSpPr/>
          <p:nvPr/>
        </p:nvSpPr>
        <p:spPr>
          <a:xfrm>
            <a:off x="7359544" y="3521100"/>
            <a:ext cx="653270" cy="235644"/>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a:defRPr/>
            </a:pPr>
            <a:endParaRPr lang="en-US" sz="1350" kern="0">
              <a:solidFill>
                <a:schemeClr val="tx1"/>
              </a:solidFill>
              <a:latin typeface="Segoe UI"/>
            </a:endParaRPr>
          </a:p>
        </p:txBody>
      </p:sp>
      <p:sp>
        <p:nvSpPr>
          <p:cNvPr id="3" name="Title 2">
            <a:extLst>
              <a:ext uri="{FF2B5EF4-FFF2-40B4-BE49-F238E27FC236}">
                <a16:creationId xmlns:a16="http://schemas.microsoft.com/office/drawing/2014/main" id="{C87E26EC-2709-416D-A3D6-1ECAA69F444F}"/>
              </a:ext>
            </a:extLst>
          </p:cNvPr>
          <p:cNvSpPr>
            <a:spLocks noGrp="1"/>
          </p:cNvSpPr>
          <p:nvPr>
            <p:ph type="title"/>
          </p:nvPr>
        </p:nvSpPr>
        <p:spPr>
          <a:xfrm>
            <a:off x="1666876" y="876112"/>
            <a:ext cx="8858251" cy="517994"/>
          </a:xfrm>
        </p:spPr>
        <p:txBody>
          <a:bodyPr>
            <a:noAutofit/>
          </a:bodyPr>
          <a:lstStyle/>
          <a:p>
            <a:r>
              <a:rPr lang="en-US" sz="3300" kern="0">
                <a:latin typeface="Segoe UI"/>
              </a:rPr>
              <a:t>Retail Scenario Implementation</a:t>
            </a:r>
            <a:endParaRPr lang="it-IT" sz="3300"/>
          </a:p>
        </p:txBody>
      </p:sp>
    </p:spTree>
    <p:extLst>
      <p:ext uri="{BB962C8B-B14F-4D97-AF65-F5344CB8AC3E}">
        <p14:creationId xmlns:p14="http://schemas.microsoft.com/office/powerpoint/2010/main" val="21567355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801770-E26F-4724-B720-FC7EAB80B106}"/>
              </a:ext>
            </a:extLst>
          </p:cNvPr>
          <p:cNvSpPr>
            <a:spLocks noGrp="1"/>
          </p:cNvSpPr>
          <p:nvPr>
            <p:ph type="title"/>
          </p:nvPr>
        </p:nvSpPr>
        <p:spPr>
          <a:xfrm>
            <a:off x="567180" y="410236"/>
            <a:ext cx="11057640" cy="1010239"/>
          </a:xfrm>
        </p:spPr>
        <p:txBody>
          <a:bodyPr>
            <a:normAutofit fontScale="90000"/>
          </a:bodyPr>
          <a:lstStyle/>
          <a:p>
            <a:r>
              <a:rPr lang="en-US" b="1" dirty="0">
                <a:solidFill>
                  <a:schemeClr val="tx1"/>
                </a:solidFill>
                <a:latin typeface="Verdana" panose="020B0604030504040204" pitchFamily="34" charset="0"/>
                <a:ea typeface="Verdana" panose="020B0604030504040204" pitchFamily="34" charset="0"/>
                <a:cs typeface="Verdana" panose="020B0604030504040204" pitchFamily="34" charset="0"/>
              </a:rPr>
              <a:t>Best Practices – Modern Data Warehouse</a:t>
            </a:r>
          </a:p>
        </p:txBody>
      </p:sp>
      <p:sp>
        <p:nvSpPr>
          <p:cNvPr id="8" name="Content Placeholder 7">
            <a:extLst>
              <a:ext uri="{FF2B5EF4-FFF2-40B4-BE49-F238E27FC236}">
                <a16:creationId xmlns:a16="http://schemas.microsoft.com/office/drawing/2014/main" id="{E095E9F7-F99D-40E5-AE82-8B9BEEBE930F}"/>
              </a:ext>
            </a:extLst>
          </p:cNvPr>
          <p:cNvSpPr>
            <a:spLocks noGrp="1"/>
          </p:cNvSpPr>
          <p:nvPr>
            <p:ph idx="1"/>
          </p:nvPr>
        </p:nvSpPr>
        <p:spPr/>
        <p:txBody>
          <a:bodyPr/>
          <a:lstStyle/>
          <a:p>
            <a:endParaRPr lang="en-US"/>
          </a:p>
        </p:txBody>
      </p:sp>
      <p:pic>
        <p:nvPicPr>
          <p:cNvPr id="9" name="Picture 8">
            <a:extLst>
              <a:ext uri="{FF2B5EF4-FFF2-40B4-BE49-F238E27FC236}">
                <a16:creationId xmlns:a16="http://schemas.microsoft.com/office/drawing/2014/main" id="{F78ABDBB-6973-4A7A-9DFB-F536EC9BBA48}"/>
              </a:ext>
            </a:extLst>
          </p:cNvPr>
          <p:cNvPicPr>
            <a:picLocks noChangeAspect="1"/>
          </p:cNvPicPr>
          <p:nvPr/>
        </p:nvPicPr>
        <p:blipFill>
          <a:blip r:embed="rId2"/>
          <a:stretch>
            <a:fillRect/>
          </a:stretch>
        </p:blipFill>
        <p:spPr>
          <a:xfrm>
            <a:off x="1131216" y="1825625"/>
            <a:ext cx="10222584" cy="4327860"/>
          </a:xfrm>
          <a:prstGeom prst="rect">
            <a:avLst/>
          </a:prstGeom>
        </p:spPr>
      </p:pic>
    </p:spTree>
    <p:extLst>
      <p:ext uri="{BB962C8B-B14F-4D97-AF65-F5344CB8AC3E}">
        <p14:creationId xmlns:p14="http://schemas.microsoft.com/office/powerpoint/2010/main" val="2865281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CB3E3B-0CAC-41E5-8A0D-21F64409D7B2}"/>
              </a:ext>
            </a:extLst>
          </p:cNvPr>
          <p:cNvSpPr>
            <a:spLocks noGrp="1"/>
          </p:cNvSpPr>
          <p:nvPr>
            <p:ph type="title"/>
          </p:nvPr>
        </p:nvSpPr>
        <p:spPr>
          <a:xfrm>
            <a:off x="677334" y="609600"/>
            <a:ext cx="8596668" cy="738433"/>
          </a:xfrm>
        </p:spPr>
        <p:txBody>
          <a:bodyPr vert="horz" lIns="91440" tIns="45720" rIns="91440" bIns="45720" rtlCol="0" anchor="t">
            <a:normAutofit fontScale="90000"/>
          </a:bodyPr>
          <a:lstStyle/>
          <a:p>
            <a:r>
              <a:rPr lang="en-US" b="1" dirty="0">
                <a:solidFill>
                  <a:schemeClr val="tx1"/>
                </a:solidFill>
                <a:latin typeface="Verdana" panose="020B0604030504040204" pitchFamily="34" charset="0"/>
                <a:ea typeface="Verdana" panose="020B0604030504040204" pitchFamily="34" charset="0"/>
                <a:cs typeface="Verdana" panose="020B0604030504040204" pitchFamily="34" charset="0"/>
              </a:rPr>
              <a:t>Advanced Analytics Approach</a:t>
            </a:r>
          </a:p>
        </p:txBody>
      </p:sp>
      <p:pic>
        <p:nvPicPr>
          <p:cNvPr id="4" name="Content Placeholder 3">
            <a:extLst>
              <a:ext uri="{FF2B5EF4-FFF2-40B4-BE49-F238E27FC236}">
                <a16:creationId xmlns:a16="http://schemas.microsoft.com/office/drawing/2014/main" id="{629E64CF-85C7-4CC4-A72D-1BC51630F2DA}"/>
              </a:ext>
            </a:extLst>
          </p:cNvPr>
          <p:cNvPicPr>
            <a:picLocks noGrp="1" noChangeAspect="1"/>
          </p:cNvPicPr>
          <p:nvPr>
            <p:ph idx="1"/>
          </p:nvPr>
        </p:nvPicPr>
        <p:blipFill>
          <a:blip r:embed="rId2"/>
          <a:stretch>
            <a:fillRect/>
          </a:stretch>
        </p:blipFill>
        <p:spPr>
          <a:xfrm>
            <a:off x="855602" y="2010681"/>
            <a:ext cx="10329233" cy="4441780"/>
          </a:xfrm>
          <a:prstGeom prst="rect">
            <a:avLst/>
          </a:prstGeom>
        </p:spPr>
      </p:pic>
    </p:spTree>
    <p:extLst>
      <p:ext uri="{BB962C8B-B14F-4D97-AF65-F5344CB8AC3E}">
        <p14:creationId xmlns:p14="http://schemas.microsoft.com/office/powerpoint/2010/main" val="3136534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F4BBAE-9EC6-478F-9477-1F67C8BCDB65}"/>
              </a:ext>
            </a:extLst>
          </p:cNvPr>
          <p:cNvSpPr>
            <a:spLocks noGrp="1"/>
          </p:cNvSpPr>
          <p:nvPr>
            <p:ph type="title"/>
          </p:nvPr>
        </p:nvSpPr>
        <p:spPr>
          <a:xfrm>
            <a:off x="1725930" y="2420379"/>
            <a:ext cx="8740142" cy="917880"/>
          </a:xfrm>
        </p:spPr>
        <p:txBody>
          <a:bodyPr/>
          <a:lstStyle/>
          <a:p>
            <a:r>
              <a:rPr lang="en-US"/>
              <a:t>Azure Data Lake Store</a:t>
            </a:r>
            <a:endParaRPr lang="es-ES"/>
          </a:p>
        </p:txBody>
      </p:sp>
      <p:pic>
        <p:nvPicPr>
          <p:cNvPr id="3" name="Picture 2" descr="https://acom.azurecomcdn.net/80C57D/cdn/svghandler/data-lake-store?width=600&amp;height=315">
            <a:hlinkClick r:id="rId3"/>
            <a:extLst>
              <a:ext uri="{FF2B5EF4-FFF2-40B4-BE49-F238E27FC236}">
                <a16:creationId xmlns:a16="http://schemas.microsoft.com/office/drawing/2014/main" id="{EFE57117-E76A-4400-A3F5-930C3441C00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15279" y="4888399"/>
            <a:ext cx="1797899" cy="9438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7477675"/>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1524002" y="857250"/>
            <a:ext cx="4574381" cy="4718714"/>
          </a:xfrm>
          <a:prstGeom prst="rect">
            <a:avLst/>
          </a:prstGeom>
          <a:solidFill>
            <a:srgbClr val="4668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kern="0" err="1">
              <a:solidFill>
                <a:schemeClr val="tx1"/>
              </a:solidFill>
              <a:ea typeface="Segoe UI" pitchFamily="34" charset="0"/>
              <a:cs typeface="Segoe UI" pitchFamily="34" charset="0"/>
            </a:endParaRPr>
          </a:p>
        </p:txBody>
      </p:sp>
      <p:sp>
        <p:nvSpPr>
          <p:cNvPr id="2" name="Title 1"/>
          <p:cNvSpPr>
            <a:spLocks noGrp="1"/>
          </p:cNvSpPr>
          <p:nvPr>
            <p:ph type="title"/>
          </p:nvPr>
        </p:nvSpPr>
        <p:spPr>
          <a:xfrm>
            <a:off x="1524002" y="1074385"/>
            <a:ext cx="4197699" cy="674749"/>
          </a:xfrm>
        </p:spPr>
        <p:txBody>
          <a:bodyPr vert="horz" lIns="342900" tIns="0" rIns="0" bIns="0" rtlCol="0" anchor="ctr" anchorCtr="0">
            <a:normAutofit fontScale="90000"/>
          </a:bodyPr>
          <a:lstStyle/>
          <a:p>
            <a:r>
              <a:rPr lang="en-GB" sz="3300"/>
              <a:t>Introducing Azure Data Lake Store</a:t>
            </a:r>
          </a:p>
        </p:txBody>
      </p:sp>
      <p:sp>
        <p:nvSpPr>
          <p:cNvPr id="10" name="Text Placeholder 2"/>
          <p:cNvSpPr txBox="1">
            <a:spLocks/>
          </p:cNvSpPr>
          <p:nvPr/>
        </p:nvSpPr>
        <p:spPr bwMode="ltGray">
          <a:xfrm>
            <a:off x="1524001" y="2297844"/>
            <a:ext cx="4197698" cy="1342493"/>
          </a:xfrm>
          <a:prstGeom prst="rect">
            <a:avLst/>
          </a:prstGeom>
          <a:noFill/>
        </p:spPr>
        <p:txBody>
          <a:bodyPr vert="horz" wrap="square" lIns="342900" tIns="0" rIns="109728" bIns="82296" rtlCol="0">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solidFill>
                  <a:schemeClr val="tx1"/>
                </a:solidFill>
                <a:latin typeface="+mj-lt"/>
                <a:ea typeface="+mn-ea"/>
                <a:cs typeface="+mn-cs"/>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kern="1200" spc="0" baseline="0">
                <a:gradFill>
                  <a:gsLst>
                    <a:gs pos="1250">
                      <a:schemeClr val="tx1"/>
                    </a:gs>
                    <a:gs pos="100000">
                      <a:schemeClr val="tx1"/>
                    </a:gs>
                  </a:gsLst>
                  <a:lin ang="5400000" scaled="0"/>
                </a:gradFill>
                <a:latin typeface="+mn-lt"/>
                <a:ea typeface="+mn-ea"/>
                <a:cs typeface="+mn-cs"/>
              </a:defRPr>
            </a:lvl2pPr>
            <a:lvl3pPr marL="5715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4pPr>
            <a:lvl5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699557">
              <a:defRPr/>
            </a:pPr>
            <a:r>
              <a:rPr lang="en-GB" sz="1800"/>
              <a:t>A hyper-scale repository for big data analytics workloads</a:t>
            </a:r>
          </a:p>
        </p:txBody>
      </p:sp>
      <p:sp>
        <p:nvSpPr>
          <p:cNvPr id="11" name="Text Placeholder 3"/>
          <p:cNvSpPr txBox="1">
            <a:spLocks/>
          </p:cNvSpPr>
          <p:nvPr/>
        </p:nvSpPr>
        <p:spPr bwMode="ltGray">
          <a:xfrm>
            <a:off x="6098383" y="2299642"/>
            <a:ext cx="4211725" cy="3622010"/>
          </a:xfrm>
          <a:prstGeom prst="rect">
            <a:avLst/>
          </a:prstGeom>
          <a:noFill/>
        </p:spPr>
        <p:txBody>
          <a:bodyPr vert="horz" wrap="square" lIns="342900" tIns="0" rIns="109728" bIns="82296" rtlCol="0">
            <a:norm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solidFill>
                  <a:schemeClr val="tx1"/>
                </a:solidFill>
                <a:latin typeface="+mj-lt"/>
                <a:ea typeface="+mn-ea"/>
                <a:cs typeface="+mn-cs"/>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kern="1200" spc="0" baseline="0">
                <a:gradFill>
                  <a:gsLst>
                    <a:gs pos="1250">
                      <a:schemeClr val="tx1"/>
                    </a:gs>
                    <a:gs pos="100000">
                      <a:schemeClr val="tx1"/>
                    </a:gs>
                  </a:gsLst>
                  <a:lin ang="5400000" scaled="0"/>
                </a:gradFill>
                <a:latin typeface="+mn-lt"/>
                <a:ea typeface="+mn-ea"/>
                <a:cs typeface="+mn-cs"/>
              </a:defRPr>
            </a:lvl2pPr>
            <a:lvl3pPr marL="5715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4pPr>
            <a:lvl5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699557">
              <a:defRPr/>
            </a:pPr>
            <a:r>
              <a:rPr lang="en-GB" sz="1800"/>
              <a:t>Store </a:t>
            </a:r>
            <a:r>
              <a:rPr lang="en-GB" sz="1800" b="1">
                <a:cs typeface="Segoe UI Semibold" panose="020B0702040204020203" pitchFamily="34" charset="0"/>
              </a:rPr>
              <a:t>ANY DATA </a:t>
            </a:r>
            <a:r>
              <a:rPr lang="en-GB" sz="1800"/>
              <a:t>in its native format</a:t>
            </a:r>
          </a:p>
          <a:p>
            <a:pPr defTabSz="699557">
              <a:defRPr/>
            </a:pPr>
            <a:endParaRPr lang="en-GB" sz="1800"/>
          </a:p>
          <a:p>
            <a:pPr defTabSz="699557">
              <a:defRPr/>
            </a:pPr>
            <a:r>
              <a:rPr lang="en-GB" sz="1800" b="1">
                <a:cs typeface="Segoe UI Semibold" panose="020B0702040204020203" pitchFamily="34" charset="0"/>
              </a:rPr>
              <a:t>HADOOP FILE SYSTEM (HDFS) </a:t>
            </a:r>
            <a:r>
              <a:rPr lang="en-GB" sz="1800"/>
              <a:t>for the cloud</a:t>
            </a:r>
          </a:p>
          <a:p>
            <a:pPr defTabSz="699557">
              <a:defRPr/>
            </a:pPr>
            <a:endParaRPr lang="en-GB" sz="1800"/>
          </a:p>
          <a:p>
            <a:pPr defTabSz="699557">
              <a:defRPr/>
            </a:pPr>
            <a:r>
              <a:rPr lang="en-GB" sz="1800" b="1">
                <a:cs typeface="Segoe UI Semibold" panose="020B0702040204020203" pitchFamily="34" charset="0"/>
              </a:rPr>
              <a:t>ENTERPRISE GRADE</a:t>
            </a:r>
          </a:p>
          <a:p>
            <a:pPr defTabSz="699557">
              <a:defRPr/>
            </a:pPr>
            <a:endParaRPr lang="en-GB" sz="1800"/>
          </a:p>
          <a:p>
            <a:pPr defTabSz="699557">
              <a:defRPr/>
            </a:pPr>
            <a:r>
              <a:rPr lang="en-GB" sz="1800"/>
              <a:t>No limits to </a:t>
            </a:r>
            <a:r>
              <a:rPr lang="en-GB" sz="1800" b="1">
                <a:cs typeface="Segoe UI Semibold" panose="020B0702040204020203" pitchFamily="34" charset="0"/>
              </a:rPr>
              <a:t>SCALE</a:t>
            </a:r>
          </a:p>
          <a:p>
            <a:pPr defTabSz="699557">
              <a:defRPr/>
            </a:pPr>
            <a:endParaRPr lang="en-GB" sz="1800"/>
          </a:p>
          <a:p>
            <a:pPr defTabSz="699557">
              <a:defRPr/>
            </a:pPr>
            <a:r>
              <a:rPr lang="en-GB" sz="1800"/>
              <a:t>Optimized for analytic workload </a:t>
            </a:r>
            <a:r>
              <a:rPr lang="en-GB" sz="1800" b="1">
                <a:cs typeface="Segoe UI Semibold" panose="020B0702040204020203" pitchFamily="34" charset="0"/>
              </a:rPr>
              <a:t>PERFORMANCE</a:t>
            </a:r>
          </a:p>
          <a:p>
            <a:pPr defTabSz="699557">
              <a:defRPr/>
            </a:pPr>
            <a:endParaRPr lang="en-GB" sz="1800"/>
          </a:p>
        </p:txBody>
      </p:sp>
      <p:pic>
        <p:nvPicPr>
          <p:cNvPr id="8194" name="Picture 2" descr="https://acom.azurecomcdn.net/80C57D/cdn/svghandler/data-lake-store?width=600&amp;height=315">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68066" y="3189725"/>
            <a:ext cx="4286250" cy="22502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8480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6C4CEC-F498-4CFF-A0DD-188DE7E8D014}"/>
              </a:ext>
            </a:extLst>
          </p:cNvPr>
          <p:cNvSpPr>
            <a:spLocks noGrp="1"/>
          </p:cNvSpPr>
          <p:nvPr>
            <p:ph type="title"/>
          </p:nvPr>
        </p:nvSpPr>
        <p:spPr>
          <a:xfrm>
            <a:off x="1666876" y="1000126"/>
            <a:ext cx="8858251" cy="625221"/>
          </a:xfrm>
        </p:spPr>
        <p:txBody>
          <a:bodyPr>
            <a:normAutofit fontScale="90000"/>
          </a:bodyPr>
          <a:lstStyle/>
          <a:p>
            <a:pPr algn="ctr"/>
            <a:r>
              <a:rPr lang="en-US"/>
              <a:t>The Data Lake Approach</a:t>
            </a:r>
            <a:endParaRPr lang="it-IT"/>
          </a:p>
        </p:txBody>
      </p:sp>
      <p:pic>
        <p:nvPicPr>
          <p:cNvPr id="3" name="Picture 2">
            <a:extLst>
              <a:ext uri="{FF2B5EF4-FFF2-40B4-BE49-F238E27FC236}">
                <a16:creationId xmlns:a16="http://schemas.microsoft.com/office/drawing/2014/main" id="{7CE473FB-9D73-4A9D-9B15-234827CFA586}"/>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3766524" y="3459265"/>
            <a:ext cx="4383225" cy="1797122"/>
          </a:xfrm>
          <a:prstGeom prst="rect">
            <a:avLst/>
          </a:prstGeom>
        </p:spPr>
      </p:pic>
      <p:cxnSp>
        <p:nvCxnSpPr>
          <p:cNvPr id="4" name="Straight Arrow Connector 3">
            <a:extLst>
              <a:ext uri="{FF2B5EF4-FFF2-40B4-BE49-F238E27FC236}">
                <a16:creationId xmlns:a16="http://schemas.microsoft.com/office/drawing/2014/main" id="{1659E203-737B-45A7-BFE0-F35449EC40CB}"/>
              </a:ext>
            </a:extLst>
          </p:cNvPr>
          <p:cNvCxnSpPr/>
          <p:nvPr/>
        </p:nvCxnSpPr>
        <p:spPr>
          <a:xfrm>
            <a:off x="3285118" y="3704811"/>
            <a:ext cx="1660039" cy="256979"/>
          </a:xfrm>
          <a:prstGeom prst="straightConnector1">
            <a:avLst/>
          </a:prstGeom>
          <a:ln w="12700">
            <a:solidFill>
              <a:srgbClr val="FFC000"/>
            </a:solidFill>
            <a:headEnd type="none" w="sm" len="sm"/>
            <a:tailEnd type="triangle" w="lg" len="lg"/>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5C69F338-7707-4151-BA06-B16C16F33169}"/>
              </a:ext>
            </a:extLst>
          </p:cNvPr>
          <p:cNvCxnSpPr/>
          <p:nvPr/>
        </p:nvCxnSpPr>
        <p:spPr>
          <a:xfrm>
            <a:off x="3643837" y="3342252"/>
            <a:ext cx="1309124" cy="437987"/>
          </a:xfrm>
          <a:prstGeom prst="straightConnector1">
            <a:avLst/>
          </a:prstGeom>
          <a:ln w="12700">
            <a:solidFill>
              <a:srgbClr val="FFC000"/>
            </a:solidFill>
            <a:headEnd type="none" w="sm" len="sm"/>
            <a:tailEnd type="triangle" w="lg" len="lg"/>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E0DDAA86-A9AB-44F5-81A4-8B6F32CAE559}"/>
              </a:ext>
            </a:extLst>
          </p:cNvPr>
          <p:cNvCxnSpPr>
            <a:stCxn id="38" idx="1"/>
          </p:cNvCxnSpPr>
          <p:nvPr/>
        </p:nvCxnSpPr>
        <p:spPr>
          <a:xfrm>
            <a:off x="3166710" y="3894201"/>
            <a:ext cx="1778445" cy="209073"/>
          </a:xfrm>
          <a:prstGeom prst="straightConnector1">
            <a:avLst/>
          </a:prstGeom>
          <a:ln w="12700">
            <a:solidFill>
              <a:srgbClr val="FFC000"/>
            </a:solidFill>
            <a:headEnd type="none" w="sm" len="sm"/>
            <a:tailEnd type="triangle" w="lg" len="lg"/>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C4981861-1440-4C3D-B68E-46DDB3467B47}"/>
              </a:ext>
            </a:extLst>
          </p:cNvPr>
          <p:cNvCxnSpPr/>
          <p:nvPr/>
        </p:nvCxnSpPr>
        <p:spPr>
          <a:xfrm flipV="1">
            <a:off x="3730060" y="4236887"/>
            <a:ext cx="1218407" cy="59036"/>
          </a:xfrm>
          <a:prstGeom prst="straightConnector1">
            <a:avLst/>
          </a:prstGeom>
          <a:ln w="12700">
            <a:solidFill>
              <a:srgbClr val="FFC000"/>
            </a:solidFill>
            <a:headEnd type="none" w="sm" len="sm"/>
            <a:tailEnd type="triangle" w="lg" len="lg"/>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9184FFC3-C683-4A9F-8D43-5B50CE4C2FC0}"/>
              </a:ext>
            </a:extLst>
          </p:cNvPr>
          <p:cNvCxnSpPr/>
          <p:nvPr/>
        </p:nvCxnSpPr>
        <p:spPr>
          <a:xfrm flipV="1">
            <a:off x="3678885" y="4406892"/>
            <a:ext cx="1269583" cy="289916"/>
          </a:xfrm>
          <a:prstGeom prst="straightConnector1">
            <a:avLst/>
          </a:prstGeom>
          <a:ln w="12700">
            <a:solidFill>
              <a:srgbClr val="FFC000"/>
            </a:solidFill>
            <a:headEnd type="none" w="sm" len="sm"/>
            <a:tailEnd type="triangle" w="lg" len="lg"/>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035D1C45-BA96-4E48-867F-C56E3238A95F}"/>
              </a:ext>
            </a:extLst>
          </p:cNvPr>
          <p:cNvCxnSpPr/>
          <p:nvPr/>
        </p:nvCxnSpPr>
        <p:spPr>
          <a:xfrm flipV="1">
            <a:off x="3678884" y="4548379"/>
            <a:ext cx="1266273" cy="589685"/>
          </a:xfrm>
          <a:prstGeom prst="straightConnector1">
            <a:avLst/>
          </a:prstGeom>
          <a:ln w="12700">
            <a:solidFill>
              <a:srgbClr val="FFC000"/>
            </a:solidFill>
            <a:headEnd type="none" w="sm" len="sm"/>
            <a:tailEnd type="triangle" w="lg" len="lg"/>
          </a:ln>
        </p:spPr>
        <p:style>
          <a:lnRef idx="1">
            <a:schemeClr val="accent1"/>
          </a:lnRef>
          <a:fillRef idx="0">
            <a:schemeClr val="accent1"/>
          </a:fillRef>
          <a:effectRef idx="0">
            <a:schemeClr val="accent1"/>
          </a:effectRef>
          <a:fontRef idx="minor">
            <a:schemeClr val="tx1"/>
          </a:fontRef>
        </p:style>
      </p:cxnSp>
      <p:sp>
        <p:nvSpPr>
          <p:cNvPr id="10" name="Pentagon 75">
            <a:extLst>
              <a:ext uri="{FF2B5EF4-FFF2-40B4-BE49-F238E27FC236}">
                <a16:creationId xmlns:a16="http://schemas.microsoft.com/office/drawing/2014/main" id="{C397D32C-14A9-4C69-8767-F123045CAEBF}"/>
              </a:ext>
            </a:extLst>
          </p:cNvPr>
          <p:cNvSpPr/>
          <p:nvPr/>
        </p:nvSpPr>
        <p:spPr bwMode="auto">
          <a:xfrm>
            <a:off x="3438529" y="2045286"/>
            <a:ext cx="1894004" cy="810813"/>
          </a:xfrm>
          <a:prstGeom prst="homePlat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26" tIns="107541" rIns="0" bIns="107541" numCol="1" spcCol="0" rtlCol="0" fromWordArt="0" anchor="ctr" anchorCtr="0" forceAA="0" compatLnSpc="1">
            <a:prstTxWarp prst="textNoShape">
              <a:avLst/>
            </a:prstTxWarp>
            <a:noAutofit/>
          </a:bodyPr>
          <a:lstStyle/>
          <a:p>
            <a:pPr defTabSz="685367">
              <a:lnSpc>
                <a:spcPct val="90000"/>
              </a:lnSpc>
              <a:defRPr/>
            </a:pPr>
            <a:r>
              <a:rPr lang="en-US" sz="1544" kern="0">
                <a:solidFill>
                  <a:schemeClr val="tx1"/>
                </a:solidFill>
                <a:latin typeface="Segoe UI"/>
                <a:ea typeface="Segoe UI" pitchFamily="34" charset="0"/>
                <a:cs typeface="Segoe UI Light" panose="020B0502040204020203" pitchFamily="34" charset="0"/>
              </a:rPr>
              <a:t>Ingest all data </a:t>
            </a:r>
            <a:r>
              <a:rPr lang="en-US" sz="1050" kern="0">
                <a:solidFill>
                  <a:schemeClr val="tx1"/>
                </a:solidFill>
                <a:latin typeface="Segoe UI"/>
                <a:ea typeface="Segoe UI" pitchFamily="34" charset="0"/>
                <a:cs typeface="Segoe UI Light" panose="020B0502040204020203" pitchFamily="34" charset="0"/>
              </a:rPr>
              <a:t>regardless of requirements</a:t>
            </a:r>
          </a:p>
          <a:p>
            <a:pPr defTabSz="685367">
              <a:lnSpc>
                <a:spcPct val="90000"/>
              </a:lnSpc>
              <a:defRPr/>
            </a:pPr>
            <a:endParaRPr lang="en-US" sz="881" kern="0">
              <a:solidFill>
                <a:schemeClr val="tx1"/>
              </a:solidFill>
              <a:latin typeface="Segoe UI"/>
              <a:ea typeface="Segoe UI" pitchFamily="34" charset="0"/>
              <a:cs typeface="Segoe UI Light" panose="020B0502040204020203" pitchFamily="34" charset="0"/>
            </a:endParaRPr>
          </a:p>
        </p:txBody>
      </p:sp>
      <p:sp>
        <p:nvSpPr>
          <p:cNvPr id="11" name="Chevron 76">
            <a:extLst>
              <a:ext uri="{FF2B5EF4-FFF2-40B4-BE49-F238E27FC236}">
                <a16:creationId xmlns:a16="http://schemas.microsoft.com/office/drawing/2014/main" id="{9FEB2DA4-D3C9-46A2-9C32-85DC5479E5F4}"/>
              </a:ext>
            </a:extLst>
          </p:cNvPr>
          <p:cNvSpPr/>
          <p:nvPr/>
        </p:nvSpPr>
        <p:spPr>
          <a:xfrm>
            <a:off x="5028227" y="2038758"/>
            <a:ext cx="2224956" cy="810813"/>
          </a:xfrm>
          <a:prstGeom prst="chevron">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212" tIns="34276" rIns="0" bIns="34276" numCol="1" spcCol="0" rtlCol="0" fromWordArt="0" anchor="ctr" anchorCtr="0" forceAA="0" compatLnSpc="1">
            <a:prstTxWarp prst="textNoShape">
              <a:avLst/>
            </a:prstTxWarp>
            <a:noAutofit/>
          </a:bodyPr>
          <a:lstStyle/>
          <a:p>
            <a:pPr defTabSz="685565">
              <a:defRPr/>
            </a:pPr>
            <a:r>
              <a:rPr lang="en-US" sz="1544" kern="0">
                <a:solidFill>
                  <a:schemeClr val="tx1"/>
                </a:solidFill>
                <a:latin typeface="Segoe UI"/>
                <a:ea typeface="Segoe UI" pitchFamily="34" charset="0"/>
                <a:cs typeface="Segoe UI Light" panose="020B0502040204020203" pitchFamily="34" charset="0"/>
              </a:rPr>
              <a:t>Store all data </a:t>
            </a:r>
          </a:p>
          <a:p>
            <a:pPr defTabSz="685565">
              <a:defRPr/>
            </a:pPr>
            <a:r>
              <a:rPr lang="en-US" sz="1050" kern="0">
                <a:solidFill>
                  <a:schemeClr val="tx1"/>
                </a:solidFill>
                <a:latin typeface="Segoe UI"/>
                <a:ea typeface="Segoe UI" pitchFamily="34" charset="0"/>
                <a:cs typeface="Segoe UI Light" panose="020B0502040204020203" pitchFamily="34" charset="0"/>
              </a:rPr>
              <a:t>in native format without schema definition</a:t>
            </a:r>
          </a:p>
        </p:txBody>
      </p:sp>
      <p:sp>
        <p:nvSpPr>
          <p:cNvPr id="12" name="Chevron 77">
            <a:extLst>
              <a:ext uri="{FF2B5EF4-FFF2-40B4-BE49-F238E27FC236}">
                <a16:creationId xmlns:a16="http://schemas.microsoft.com/office/drawing/2014/main" id="{68C08C0F-3047-4DFC-B770-8FD7FC25FC38}"/>
              </a:ext>
            </a:extLst>
          </p:cNvPr>
          <p:cNvSpPr/>
          <p:nvPr/>
        </p:nvSpPr>
        <p:spPr>
          <a:xfrm>
            <a:off x="6958857" y="2047131"/>
            <a:ext cx="2187722" cy="810813"/>
          </a:xfrm>
          <a:prstGeom prst="chevron">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212" tIns="34276" rIns="0" bIns="34276" numCol="1" spcCol="0" rtlCol="0" fromWordArt="0" anchor="ctr" anchorCtr="0" forceAA="0" compatLnSpc="1">
            <a:prstTxWarp prst="textNoShape">
              <a:avLst/>
            </a:prstTxWarp>
            <a:noAutofit/>
          </a:bodyPr>
          <a:lstStyle/>
          <a:p>
            <a:pPr defTabSz="685565">
              <a:defRPr/>
            </a:pPr>
            <a:r>
              <a:rPr lang="en-US" sz="1544" kern="0">
                <a:solidFill>
                  <a:schemeClr val="tx1"/>
                </a:solidFill>
                <a:latin typeface="Segoe UI"/>
                <a:ea typeface="Segoe UI" pitchFamily="34" charset="0"/>
                <a:cs typeface="Segoe UI Light" panose="020B0502040204020203" pitchFamily="34" charset="0"/>
              </a:rPr>
              <a:t>Do analysis</a:t>
            </a:r>
          </a:p>
          <a:p>
            <a:pPr defTabSz="685565">
              <a:defRPr/>
            </a:pPr>
            <a:r>
              <a:rPr lang="en-US" sz="1050" kern="0">
                <a:solidFill>
                  <a:schemeClr val="tx1"/>
                </a:solidFill>
                <a:latin typeface="Segoe UI"/>
                <a:ea typeface="Segoe UI" pitchFamily="34" charset="0"/>
                <a:cs typeface="Segoe UI Light" panose="020B0502040204020203" pitchFamily="34" charset="0"/>
              </a:rPr>
              <a:t>Using analytic engines like Hadoop and ADLA</a:t>
            </a:r>
          </a:p>
        </p:txBody>
      </p:sp>
      <p:cxnSp>
        <p:nvCxnSpPr>
          <p:cNvPr id="13" name="Straight Arrow Connector 12">
            <a:extLst>
              <a:ext uri="{FF2B5EF4-FFF2-40B4-BE49-F238E27FC236}">
                <a16:creationId xmlns:a16="http://schemas.microsoft.com/office/drawing/2014/main" id="{0DA48CF3-2933-4CB5-94FF-46E6BD85C22A}"/>
              </a:ext>
            </a:extLst>
          </p:cNvPr>
          <p:cNvCxnSpPr/>
          <p:nvPr/>
        </p:nvCxnSpPr>
        <p:spPr>
          <a:xfrm flipV="1">
            <a:off x="7295083" y="3450114"/>
            <a:ext cx="1151420" cy="430068"/>
          </a:xfrm>
          <a:prstGeom prst="straightConnector1">
            <a:avLst/>
          </a:prstGeom>
          <a:ln w="12700">
            <a:solidFill>
              <a:srgbClr val="FFC000"/>
            </a:solidFill>
            <a:headEnd type="none" w="sm" len="sm"/>
            <a:tailEnd type="triangle" w="lg" len="lg"/>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939D86BD-E3C4-4568-9386-8F19BD27BB2D}"/>
              </a:ext>
            </a:extLst>
          </p:cNvPr>
          <p:cNvCxnSpPr/>
          <p:nvPr/>
        </p:nvCxnSpPr>
        <p:spPr>
          <a:xfrm flipV="1">
            <a:off x="7298413" y="3775705"/>
            <a:ext cx="1150039" cy="225131"/>
          </a:xfrm>
          <a:prstGeom prst="straightConnector1">
            <a:avLst/>
          </a:prstGeom>
          <a:ln w="12700">
            <a:solidFill>
              <a:srgbClr val="FFC000"/>
            </a:solidFill>
            <a:headEnd type="none" w="sm" len="sm"/>
            <a:tailEnd type="triangle" w="lg" len="lg"/>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2DA0EBF6-0778-4A31-9E1F-01E41A2B480A}"/>
              </a:ext>
            </a:extLst>
          </p:cNvPr>
          <p:cNvSpPr txBox="1"/>
          <p:nvPr/>
        </p:nvSpPr>
        <p:spPr>
          <a:xfrm>
            <a:off x="8487994" y="3631334"/>
            <a:ext cx="1387559" cy="296107"/>
          </a:xfrm>
          <a:prstGeom prst="rect">
            <a:avLst/>
          </a:prstGeom>
          <a:noFill/>
        </p:spPr>
        <p:txBody>
          <a:bodyPr wrap="none" lIns="0" rtlCol="0">
            <a:spAutoFit/>
          </a:bodyPr>
          <a:lstStyle/>
          <a:p>
            <a:pPr defTabSz="685326">
              <a:defRPr/>
            </a:pPr>
            <a:r>
              <a:rPr lang="en-US" sz="1324" kern="0">
                <a:latin typeface="Segoe UI"/>
              </a:rPr>
              <a:t>Interactive queries</a:t>
            </a:r>
          </a:p>
        </p:txBody>
      </p:sp>
      <p:sp>
        <p:nvSpPr>
          <p:cNvPr id="16" name="TextBox 15">
            <a:extLst>
              <a:ext uri="{FF2B5EF4-FFF2-40B4-BE49-F238E27FC236}">
                <a16:creationId xmlns:a16="http://schemas.microsoft.com/office/drawing/2014/main" id="{AB9D798A-26A2-4B15-93F1-165E5A820C08}"/>
              </a:ext>
            </a:extLst>
          </p:cNvPr>
          <p:cNvSpPr txBox="1"/>
          <p:nvPr/>
        </p:nvSpPr>
        <p:spPr>
          <a:xfrm>
            <a:off x="8487993" y="3307598"/>
            <a:ext cx="1036502" cy="296107"/>
          </a:xfrm>
          <a:prstGeom prst="rect">
            <a:avLst/>
          </a:prstGeom>
          <a:noFill/>
        </p:spPr>
        <p:txBody>
          <a:bodyPr wrap="none" lIns="0" rtlCol="0">
            <a:spAutoFit/>
          </a:bodyPr>
          <a:lstStyle/>
          <a:p>
            <a:pPr defTabSz="685326">
              <a:defRPr/>
            </a:pPr>
            <a:r>
              <a:rPr lang="en-US" sz="1324" kern="0">
                <a:latin typeface="Segoe UI"/>
              </a:rPr>
              <a:t>Batch queries</a:t>
            </a:r>
          </a:p>
        </p:txBody>
      </p:sp>
      <p:cxnSp>
        <p:nvCxnSpPr>
          <p:cNvPr id="17" name="Straight Arrow Connector 16">
            <a:extLst>
              <a:ext uri="{FF2B5EF4-FFF2-40B4-BE49-F238E27FC236}">
                <a16:creationId xmlns:a16="http://schemas.microsoft.com/office/drawing/2014/main" id="{C31A7F6D-B043-47F6-9201-1A3B6F18A3C0}"/>
              </a:ext>
            </a:extLst>
          </p:cNvPr>
          <p:cNvCxnSpPr/>
          <p:nvPr/>
        </p:nvCxnSpPr>
        <p:spPr>
          <a:xfrm>
            <a:off x="7311870" y="4206717"/>
            <a:ext cx="1134633" cy="178414"/>
          </a:xfrm>
          <a:prstGeom prst="straightConnector1">
            <a:avLst/>
          </a:prstGeom>
          <a:ln w="12700">
            <a:solidFill>
              <a:srgbClr val="FFC000"/>
            </a:solidFill>
            <a:headEnd type="none" w="sm" len="sm"/>
            <a:tailEnd type="triangle" w="lg" len="lg"/>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25EB272E-0D3F-433A-AA6D-8E371B10B8EB}"/>
              </a:ext>
            </a:extLst>
          </p:cNvPr>
          <p:cNvSpPr txBox="1"/>
          <p:nvPr/>
        </p:nvSpPr>
        <p:spPr>
          <a:xfrm>
            <a:off x="8487993" y="4278806"/>
            <a:ext cx="1329851" cy="296107"/>
          </a:xfrm>
          <a:prstGeom prst="rect">
            <a:avLst/>
          </a:prstGeom>
          <a:noFill/>
        </p:spPr>
        <p:txBody>
          <a:bodyPr wrap="none" lIns="0" rtlCol="0">
            <a:spAutoFit/>
          </a:bodyPr>
          <a:lstStyle/>
          <a:p>
            <a:pPr defTabSz="685326">
              <a:defRPr/>
            </a:pPr>
            <a:r>
              <a:rPr lang="en-US" sz="1324" kern="0">
                <a:latin typeface="Segoe UI"/>
              </a:rPr>
              <a:t>Machine Learning</a:t>
            </a:r>
          </a:p>
        </p:txBody>
      </p:sp>
      <p:cxnSp>
        <p:nvCxnSpPr>
          <p:cNvPr id="19" name="Straight Arrow Connector 18">
            <a:extLst>
              <a:ext uri="{FF2B5EF4-FFF2-40B4-BE49-F238E27FC236}">
                <a16:creationId xmlns:a16="http://schemas.microsoft.com/office/drawing/2014/main" id="{48D9CFB2-EDE4-4FCA-ABFD-7BC23D33FDAE}"/>
              </a:ext>
            </a:extLst>
          </p:cNvPr>
          <p:cNvCxnSpPr/>
          <p:nvPr/>
        </p:nvCxnSpPr>
        <p:spPr>
          <a:xfrm>
            <a:off x="7298412" y="4345673"/>
            <a:ext cx="1148092" cy="398169"/>
          </a:xfrm>
          <a:prstGeom prst="straightConnector1">
            <a:avLst/>
          </a:prstGeom>
          <a:ln w="12700">
            <a:solidFill>
              <a:srgbClr val="FFC000"/>
            </a:solidFill>
            <a:headEnd type="none" w="sm" len="sm"/>
            <a:tailEnd type="triangle" w="lg" len="lg"/>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E98988D3-3EAE-4D0F-A1DA-82E477CAF854}"/>
              </a:ext>
            </a:extLst>
          </p:cNvPr>
          <p:cNvSpPr txBox="1"/>
          <p:nvPr/>
        </p:nvSpPr>
        <p:spPr>
          <a:xfrm>
            <a:off x="8487996" y="4602542"/>
            <a:ext cx="1222451" cy="296107"/>
          </a:xfrm>
          <a:prstGeom prst="rect">
            <a:avLst/>
          </a:prstGeom>
          <a:noFill/>
        </p:spPr>
        <p:txBody>
          <a:bodyPr wrap="none" lIns="0" rtlCol="0">
            <a:spAutoFit/>
          </a:bodyPr>
          <a:lstStyle/>
          <a:p>
            <a:pPr defTabSz="685326">
              <a:defRPr/>
            </a:pPr>
            <a:r>
              <a:rPr lang="en-US" sz="1324" kern="0">
                <a:latin typeface="Segoe UI"/>
              </a:rPr>
              <a:t>Data warehouse</a:t>
            </a:r>
          </a:p>
        </p:txBody>
      </p:sp>
      <p:sp>
        <p:nvSpPr>
          <p:cNvPr id="21" name="TextBox 20">
            <a:extLst>
              <a:ext uri="{FF2B5EF4-FFF2-40B4-BE49-F238E27FC236}">
                <a16:creationId xmlns:a16="http://schemas.microsoft.com/office/drawing/2014/main" id="{8E3DE77E-2763-47BE-8F1F-B64B1547B42B}"/>
              </a:ext>
            </a:extLst>
          </p:cNvPr>
          <p:cNvSpPr txBox="1"/>
          <p:nvPr/>
        </p:nvSpPr>
        <p:spPr>
          <a:xfrm>
            <a:off x="8487994" y="3955070"/>
            <a:ext cx="1397177" cy="296107"/>
          </a:xfrm>
          <a:prstGeom prst="rect">
            <a:avLst/>
          </a:prstGeom>
          <a:noFill/>
        </p:spPr>
        <p:txBody>
          <a:bodyPr wrap="none" lIns="0" rtlCol="0">
            <a:spAutoFit/>
          </a:bodyPr>
          <a:lstStyle/>
          <a:p>
            <a:pPr defTabSz="685326">
              <a:defRPr/>
            </a:pPr>
            <a:r>
              <a:rPr lang="en-US" sz="1324" kern="0">
                <a:latin typeface="Segoe UI"/>
              </a:rPr>
              <a:t>Real-time analytics</a:t>
            </a:r>
          </a:p>
        </p:txBody>
      </p:sp>
      <p:cxnSp>
        <p:nvCxnSpPr>
          <p:cNvPr id="22" name="Straight Arrow Connector 21">
            <a:extLst>
              <a:ext uri="{FF2B5EF4-FFF2-40B4-BE49-F238E27FC236}">
                <a16:creationId xmlns:a16="http://schemas.microsoft.com/office/drawing/2014/main" id="{9A9F4F44-34F1-4B71-BB81-6E04377D9FD7}"/>
              </a:ext>
            </a:extLst>
          </p:cNvPr>
          <p:cNvCxnSpPr/>
          <p:nvPr/>
        </p:nvCxnSpPr>
        <p:spPr>
          <a:xfrm flipV="1">
            <a:off x="7305612" y="4077621"/>
            <a:ext cx="1142839" cy="30893"/>
          </a:xfrm>
          <a:prstGeom prst="straightConnector1">
            <a:avLst/>
          </a:prstGeom>
          <a:ln w="12700">
            <a:solidFill>
              <a:srgbClr val="FFC000"/>
            </a:solidFill>
            <a:headEnd type="none" w="sm" len="sm"/>
            <a:tailEnd type="triangle" w="lg" len="lg"/>
          </a:ln>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id="{2F5E8D6F-97AA-4502-B9ED-75EEE4EF6BF3}"/>
              </a:ext>
            </a:extLst>
          </p:cNvPr>
          <p:cNvGrpSpPr/>
          <p:nvPr/>
        </p:nvGrpSpPr>
        <p:grpSpPr>
          <a:xfrm>
            <a:off x="2620503" y="3108691"/>
            <a:ext cx="508492" cy="508492"/>
            <a:chOff x="372628" y="2473035"/>
            <a:chExt cx="691781" cy="691781"/>
          </a:xfrm>
          <a:solidFill>
            <a:srgbClr val="002050"/>
          </a:solidFill>
        </p:grpSpPr>
        <p:sp>
          <p:nvSpPr>
            <p:cNvPr id="24" name="Rectangle 23">
              <a:extLst>
                <a:ext uri="{FF2B5EF4-FFF2-40B4-BE49-F238E27FC236}">
                  <a16:creationId xmlns:a16="http://schemas.microsoft.com/office/drawing/2014/main" id="{B41F8616-223D-4073-BE86-9FEDF86BD0CE}"/>
                </a:ext>
              </a:extLst>
            </p:cNvPr>
            <p:cNvSpPr/>
            <p:nvPr>
              <p:custDataLst>
                <p:tags r:id="rId16"/>
              </p:custDataLst>
            </p:nvPr>
          </p:nvSpPr>
          <p:spPr bwMode="auto">
            <a:xfrm>
              <a:off x="372628" y="2473035"/>
              <a:ext cx="691781" cy="69178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0410" tIns="33606" rIns="50410" bIns="33606" numCol="1" spcCol="0" rtlCol="0" fromWordArt="0" anchor="b" anchorCtr="0" forceAA="0" compatLnSpc="1">
              <a:prstTxWarp prst="textNoShape">
                <a:avLst/>
              </a:prstTxWarp>
              <a:noAutofit/>
            </a:bodyPr>
            <a:lstStyle/>
            <a:p>
              <a:pPr defTabSz="685367">
                <a:lnSpc>
                  <a:spcPct val="90000"/>
                </a:lnSpc>
                <a:defRPr/>
              </a:pPr>
              <a:r>
                <a:rPr lang="en-US" sz="588" kern="0">
                  <a:solidFill>
                    <a:schemeClr val="tx1"/>
                  </a:solidFill>
                  <a:latin typeface="Segoe UI"/>
                  <a:ea typeface="Segoe UI" pitchFamily="34" charset="0"/>
                  <a:cs typeface="Segoe UI" pitchFamily="34" charset="0"/>
                </a:rPr>
                <a:t>Devices</a:t>
              </a:r>
            </a:p>
          </p:txBody>
        </p:sp>
        <p:grpSp>
          <p:nvGrpSpPr>
            <p:cNvPr id="25" name="Group 24">
              <a:extLst>
                <a:ext uri="{FF2B5EF4-FFF2-40B4-BE49-F238E27FC236}">
                  <a16:creationId xmlns:a16="http://schemas.microsoft.com/office/drawing/2014/main" id="{D66E9BD2-168F-4C63-976C-5CA0C5412866}"/>
                </a:ext>
              </a:extLst>
            </p:cNvPr>
            <p:cNvGrpSpPr/>
            <p:nvPr/>
          </p:nvGrpSpPr>
          <p:grpSpPr>
            <a:xfrm>
              <a:off x="476130" y="2594121"/>
              <a:ext cx="496449" cy="279445"/>
              <a:chOff x="2769908" y="1409697"/>
              <a:chExt cx="1965320" cy="1106255"/>
            </a:xfrm>
            <a:grpFill/>
          </p:grpSpPr>
          <p:sp>
            <p:nvSpPr>
              <p:cNvPr id="26" name="Round Same Side Corner Rectangle 11">
                <a:extLst>
                  <a:ext uri="{FF2B5EF4-FFF2-40B4-BE49-F238E27FC236}">
                    <a16:creationId xmlns:a16="http://schemas.microsoft.com/office/drawing/2014/main" id="{64D4CEAA-A8F1-4C2A-91A9-053CD731CA3C}"/>
                  </a:ext>
                </a:extLst>
              </p:cNvPr>
              <p:cNvSpPr/>
              <p:nvPr/>
            </p:nvSpPr>
            <p:spPr>
              <a:xfrm>
                <a:off x="3182901" y="1794718"/>
                <a:ext cx="998085" cy="721234"/>
              </a:xfrm>
              <a:custGeom>
                <a:avLst/>
                <a:gdLst/>
                <a:ahLst/>
                <a:cxnLst/>
                <a:rect l="l" t="t" r="r" b="b"/>
                <a:pathLst>
                  <a:path w="997825" h="721233">
                    <a:moveTo>
                      <a:pt x="386303" y="632863"/>
                    </a:moveTo>
                    <a:lnTo>
                      <a:pt x="361994" y="673949"/>
                    </a:lnTo>
                    <a:lnTo>
                      <a:pt x="635830" y="673949"/>
                    </a:lnTo>
                    <a:lnTo>
                      <a:pt x="611521" y="632863"/>
                    </a:lnTo>
                    <a:close/>
                    <a:moveTo>
                      <a:pt x="74549" y="554146"/>
                    </a:moveTo>
                    <a:lnTo>
                      <a:pt x="923276" y="554146"/>
                    </a:lnTo>
                    <a:lnTo>
                      <a:pt x="997825" y="680147"/>
                    </a:lnTo>
                    <a:lnTo>
                      <a:pt x="997380" y="680147"/>
                    </a:lnTo>
                    <a:lnTo>
                      <a:pt x="997380" y="721233"/>
                    </a:lnTo>
                    <a:lnTo>
                      <a:pt x="443" y="721233"/>
                    </a:lnTo>
                    <a:lnTo>
                      <a:pt x="443" y="680147"/>
                    </a:lnTo>
                    <a:lnTo>
                      <a:pt x="0" y="680147"/>
                    </a:lnTo>
                    <a:close/>
                    <a:moveTo>
                      <a:pt x="107888" y="28997"/>
                    </a:moveTo>
                    <a:lnTo>
                      <a:pt x="107888" y="517611"/>
                    </a:lnTo>
                    <a:lnTo>
                      <a:pt x="889938" y="517611"/>
                    </a:lnTo>
                    <a:lnTo>
                      <a:pt x="889938" y="28997"/>
                    </a:lnTo>
                    <a:close/>
                    <a:moveTo>
                      <a:pt x="102530" y="0"/>
                    </a:moveTo>
                    <a:lnTo>
                      <a:pt x="895294" y="0"/>
                    </a:lnTo>
                    <a:cubicBezTo>
                      <a:pt x="909799" y="0"/>
                      <a:pt x="921556" y="11760"/>
                      <a:pt x="921556" y="26269"/>
                    </a:cubicBezTo>
                    <a:lnTo>
                      <a:pt x="921556" y="541850"/>
                    </a:lnTo>
                    <a:lnTo>
                      <a:pt x="76268" y="541850"/>
                    </a:lnTo>
                    <a:lnTo>
                      <a:pt x="76268" y="26269"/>
                    </a:lnTo>
                    <a:cubicBezTo>
                      <a:pt x="76268" y="11760"/>
                      <a:pt x="88025" y="0"/>
                      <a:pt x="102530" y="0"/>
                    </a:cubicBezTo>
                    <a:close/>
                  </a:path>
                </a:pathLst>
              </a:custGeom>
              <a:solidFill>
                <a:schemeClr val="bg1"/>
              </a:solidFill>
              <a:ln w="25400" cap="flat" cmpd="sng" algn="ctr">
                <a:noFill/>
                <a:prstDash val="solid"/>
              </a:ln>
              <a:effectLst/>
            </p:spPr>
            <p:txBody>
              <a:bodyPr rtlCol="0" anchor="ctr"/>
              <a:lstStyle/>
              <a:p>
                <a:pPr defTabSz="685590">
                  <a:defRPr/>
                </a:pPr>
                <a:endParaRPr lang="en-US" sz="588" kern="0">
                  <a:latin typeface="Segoe UI"/>
                </a:endParaRPr>
              </a:p>
            </p:txBody>
          </p:sp>
          <p:sp>
            <p:nvSpPr>
              <p:cNvPr id="27" name="Rounded Rectangle 223">
                <a:extLst>
                  <a:ext uri="{FF2B5EF4-FFF2-40B4-BE49-F238E27FC236}">
                    <a16:creationId xmlns:a16="http://schemas.microsoft.com/office/drawing/2014/main" id="{AB7F958F-6E6A-4291-90A4-4A0BDEE1B928}"/>
                  </a:ext>
                </a:extLst>
              </p:cNvPr>
              <p:cNvSpPr/>
              <p:nvPr/>
            </p:nvSpPr>
            <p:spPr bwMode="auto">
              <a:xfrm>
                <a:off x="2769908" y="1409697"/>
                <a:ext cx="368615" cy="648352"/>
              </a:xfrm>
              <a:custGeom>
                <a:avLst/>
                <a:gdLst/>
                <a:ahLst/>
                <a:cxnLst/>
                <a:rect l="l" t="t" r="r" b="b"/>
                <a:pathLst>
                  <a:path w="3657600" h="6434945">
                    <a:moveTo>
                      <a:pt x="1828801" y="5761924"/>
                    </a:moveTo>
                    <a:cubicBezTo>
                      <a:pt x="1694209" y="5761924"/>
                      <a:pt x="1585101" y="5871032"/>
                      <a:pt x="1585101" y="6005624"/>
                    </a:cubicBezTo>
                    <a:cubicBezTo>
                      <a:pt x="1585101" y="6140216"/>
                      <a:pt x="1694209" y="6249324"/>
                      <a:pt x="1828801" y="6249324"/>
                    </a:cubicBezTo>
                    <a:cubicBezTo>
                      <a:pt x="1963393" y="6249324"/>
                      <a:pt x="2072501" y="6140216"/>
                      <a:pt x="2072501" y="6005624"/>
                    </a:cubicBezTo>
                    <a:cubicBezTo>
                      <a:pt x="2072501" y="5871032"/>
                      <a:pt x="1963393" y="5761924"/>
                      <a:pt x="1828801" y="5761924"/>
                    </a:cubicBezTo>
                    <a:close/>
                    <a:moveTo>
                      <a:pt x="367260" y="607233"/>
                    </a:moveTo>
                    <a:lnTo>
                      <a:pt x="367260" y="5543030"/>
                    </a:lnTo>
                    <a:lnTo>
                      <a:pt x="3290341" y="5543030"/>
                    </a:lnTo>
                    <a:lnTo>
                      <a:pt x="3290341" y="607233"/>
                    </a:lnTo>
                    <a:close/>
                    <a:moveTo>
                      <a:pt x="1097280" y="257182"/>
                    </a:moveTo>
                    <a:cubicBezTo>
                      <a:pt x="1072030" y="257182"/>
                      <a:pt x="1051560" y="277652"/>
                      <a:pt x="1051560" y="302902"/>
                    </a:cubicBezTo>
                    <a:cubicBezTo>
                      <a:pt x="1051560" y="328152"/>
                      <a:pt x="1072030" y="348622"/>
                      <a:pt x="1097280" y="348622"/>
                    </a:cubicBezTo>
                    <a:lnTo>
                      <a:pt x="2560320" y="348622"/>
                    </a:lnTo>
                    <a:cubicBezTo>
                      <a:pt x="2585570" y="348622"/>
                      <a:pt x="2606040" y="328152"/>
                      <a:pt x="2606040" y="302902"/>
                    </a:cubicBezTo>
                    <a:cubicBezTo>
                      <a:pt x="2606040" y="277652"/>
                      <a:pt x="2585570" y="257182"/>
                      <a:pt x="2560320" y="257182"/>
                    </a:cubicBezTo>
                    <a:close/>
                    <a:moveTo>
                      <a:pt x="609612" y="0"/>
                    </a:moveTo>
                    <a:lnTo>
                      <a:pt x="3047988" y="0"/>
                    </a:lnTo>
                    <a:cubicBezTo>
                      <a:pt x="3384667" y="0"/>
                      <a:pt x="3657600" y="272933"/>
                      <a:pt x="3657600" y="609612"/>
                    </a:cubicBezTo>
                    <a:lnTo>
                      <a:pt x="3657600" y="5825333"/>
                    </a:lnTo>
                    <a:cubicBezTo>
                      <a:pt x="3657600" y="6162012"/>
                      <a:pt x="3384667" y="6434945"/>
                      <a:pt x="3047988" y="6434945"/>
                    </a:cubicBezTo>
                    <a:lnTo>
                      <a:pt x="609612" y="6434945"/>
                    </a:lnTo>
                    <a:cubicBezTo>
                      <a:pt x="272933" y="6434945"/>
                      <a:pt x="0" y="6162012"/>
                      <a:pt x="0" y="5825333"/>
                    </a:cubicBezTo>
                    <a:lnTo>
                      <a:pt x="0" y="609612"/>
                    </a:lnTo>
                    <a:cubicBezTo>
                      <a:pt x="0" y="272933"/>
                      <a:pt x="272933" y="0"/>
                      <a:pt x="609612"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12" tIns="33606" rIns="33606" bIns="67212" numCol="1" spcCol="0" rtlCol="0" fromWordArt="0" anchor="b" anchorCtr="0" forceAA="0" compatLnSpc="1">
                <a:prstTxWarp prst="textNoShape">
                  <a:avLst/>
                </a:prstTxWarp>
                <a:noAutofit/>
              </a:bodyPr>
              <a:lstStyle/>
              <a:p>
                <a:pPr defTabSz="671862" fontAlgn="base">
                  <a:spcBef>
                    <a:spcPct val="0"/>
                  </a:spcBef>
                  <a:spcAft>
                    <a:spcPct val="0"/>
                  </a:spcAft>
                  <a:defRPr/>
                </a:pPr>
                <a:endParaRPr lang="en-US" sz="588" kern="0" spc="-37" err="1">
                  <a:solidFill>
                    <a:schemeClr val="tx1"/>
                  </a:solidFill>
                  <a:latin typeface="Segoe UI"/>
                  <a:ea typeface="Segoe UI" pitchFamily="34" charset="0"/>
                  <a:cs typeface="Segoe UI" pitchFamily="34" charset="0"/>
                </a:endParaRPr>
              </a:p>
            </p:txBody>
          </p:sp>
          <p:sp>
            <p:nvSpPr>
              <p:cNvPr id="28" name="Rounded Rectangle 6">
                <a:extLst>
                  <a:ext uri="{FF2B5EF4-FFF2-40B4-BE49-F238E27FC236}">
                    <a16:creationId xmlns:a16="http://schemas.microsoft.com/office/drawing/2014/main" id="{3C04E6FD-5EA6-4C81-8C44-7E8F121535E7}"/>
                  </a:ext>
                </a:extLst>
              </p:cNvPr>
              <p:cNvSpPr/>
              <p:nvPr/>
            </p:nvSpPr>
            <p:spPr bwMode="auto">
              <a:xfrm rot="16200000">
                <a:off x="4229657" y="1440678"/>
                <a:ext cx="404402" cy="606741"/>
              </a:xfrm>
              <a:custGeom>
                <a:avLst/>
                <a:gdLst/>
                <a:ahLst/>
                <a:cxnLst/>
                <a:rect l="l" t="t" r="r" b="b"/>
                <a:pathLst>
                  <a:path w="3286897" h="4658497">
                    <a:moveTo>
                      <a:pt x="1600200" y="4382531"/>
                    </a:moveTo>
                    <a:cubicBezTo>
                      <a:pt x="1600200" y="4367744"/>
                      <a:pt x="1588213" y="4355757"/>
                      <a:pt x="1573426" y="4355757"/>
                    </a:cubicBezTo>
                    <a:lnTo>
                      <a:pt x="811428" y="4355757"/>
                    </a:lnTo>
                    <a:cubicBezTo>
                      <a:pt x="796641" y="4355757"/>
                      <a:pt x="784654" y="4367744"/>
                      <a:pt x="784654" y="4382531"/>
                    </a:cubicBezTo>
                    <a:lnTo>
                      <a:pt x="784654" y="4489621"/>
                    </a:lnTo>
                    <a:cubicBezTo>
                      <a:pt x="784654" y="4504408"/>
                      <a:pt x="796641" y="4516395"/>
                      <a:pt x="811428" y="4516395"/>
                    </a:cubicBezTo>
                    <a:lnTo>
                      <a:pt x="1573426" y="4516395"/>
                    </a:lnTo>
                    <a:cubicBezTo>
                      <a:pt x="1588213" y="4516395"/>
                      <a:pt x="1600200" y="4504408"/>
                      <a:pt x="1600200" y="4489621"/>
                    </a:cubicBezTo>
                    <a:close/>
                    <a:moveTo>
                      <a:pt x="2502243" y="4382531"/>
                    </a:moveTo>
                    <a:cubicBezTo>
                      <a:pt x="2502243" y="4367744"/>
                      <a:pt x="2490256" y="4355757"/>
                      <a:pt x="2475469" y="4355757"/>
                    </a:cubicBezTo>
                    <a:lnTo>
                      <a:pt x="1713471" y="4355757"/>
                    </a:lnTo>
                    <a:cubicBezTo>
                      <a:pt x="1698684" y="4355757"/>
                      <a:pt x="1686697" y="4367744"/>
                      <a:pt x="1686697" y="4382531"/>
                    </a:cubicBezTo>
                    <a:lnTo>
                      <a:pt x="1686697" y="4489621"/>
                    </a:lnTo>
                    <a:cubicBezTo>
                      <a:pt x="1686697" y="4504408"/>
                      <a:pt x="1698684" y="4516395"/>
                      <a:pt x="1713471" y="4516395"/>
                    </a:cubicBezTo>
                    <a:lnTo>
                      <a:pt x="2475469" y="4516395"/>
                    </a:lnTo>
                    <a:cubicBezTo>
                      <a:pt x="2490256" y="4516395"/>
                      <a:pt x="2502243" y="4504408"/>
                      <a:pt x="2502243" y="4489621"/>
                    </a:cubicBezTo>
                    <a:close/>
                    <a:moveTo>
                      <a:pt x="3021231" y="480896"/>
                    </a:moveTo>
                    <a:cubicBezTo>
                      <a:pt x="3021231" y="375524"/>
                      <a:pt x="2935811" y="290104"/>
                      <a:pt x="2830439" y="290104"/>
                    </a:cubicBezTo>
                    <a:lnTo>
                      <a:pt x="444108" y="290104"/>
                    </a:lnTo>
                    <a:cubicBezTo>
                      <a:pt x="338736" y="290104"/>
                      <a:pt x="253316" y="375524"/>
                      <a:pt x="253316" y="480896"/>
                    </a:cubicBezTo>
                    <a:lnTo>
                      <a:pt x="253316" y="4029043"/>
                    </a:lnTo>
                    <a:cubicBezTo>
                      <a:pt x="253316" y="4134415"/>
                      <a:pt x="338736" y="4219835"/>
                      <a:pt x="444108" y="4219835"/>
                    </a:cubicBezTo>
                    <a:lnTo>
                      <a:pt x="2830439" y="4219835"/>
                    </a:lnTo>
                    <a:cubicBezTo>
                      <a:pt x="2935811" y="4219835"/>
                      <a:pt x="3021231" y="4134415"/>
                      <a:pt x="3021231" y="4029043"/>
                    </a:cubicBezTo>
                    <a:close/>
                    <a:moveTo>
                      <a:pt x="3286897" y="226566"/>
                    </a:moveTo>
                    <a:lnTo>
                      <a:pt x="3286897" y="4431931"/>
                    </a:lnTo>
                    <a:cubicBezTo>
                      <a:pt x="3286897" y="4557060"/>
                      <a:pt x="3185460" y="4658497"/>
                      <a:pt x="3060331" y="4658497"/>
                    </a:cubicBezTo>
                    <a:lnTo>
                      <a:pt x="226566" y="4658497"/>
                    </a:lnTo>
                    <a:cubicBezTo>
                      <a:pt x="101437" y="4658497"/>
                      <a:pt x="0" y="4557060"/>
                      <a:pt x="0" y="4431931"/>
                    </a:cubicBezTo>
                    <a:lnTo>
                      <a:pt x="0" y="226566"/>
                    </a:lnTo>
                    <a:cubicBezTo>
                      <a:pt x="0" y="101437"/>
                      <a:pt x="101437" y="0"/>
                      <a:pt x="226566" y="0"/>
                    </a:cubicBezTo>
                    <a:lnTo>
                      <a:pt x="3060331" y="0"/>
                    </a:lnTo>
                    <a:cubicBezTo>
                      <a:pt x="3185460" y="0"/>
                      <a:pt x="3286897" y="101437"/>
                      <a:pt x="3286897" y="226566"/>
                    </a:cubicBezTo>
                    <a:close/>
                  </a:path>
                </a:pathLst>
              </a:custGeom>
              <a:solidFill>
                <a:schemeClr val="bg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67209" tIns="33605" rIns="67209" bIns="33605" numCol="1" rtlCol="0" anchor="ctr" anchorCtr="0" compatLnSpc="1">
                <a:prstTxWarp prst="textNoShape">
                  <a:avLst/>
                </a:prstTxWarp>
              </a:bodyPr>
              <a:lstStyle/>
              <a:p>
                <a:pPr defTabSz="604870">
                  <a:defRPr/>
                </a:pPr>
                <a:endParaRPr lang="en-US" sz="588" kern="0" spc="-99">
                  <a:solidFill>
                    <a:schemeClr val="tx1"/>
                  </a:solidFill>
                  <a:latin typeface="Segoe UI"/>
                </a:endParaRPr>
              </a:p>
            </p:txBody>
          </p:sp>
        </p:grpSp>
      </p:grpSp>
      <p:grpSp>
        <p:nvGrpSpPr>
          <p:cNvPr id="29" name="Group 28">
            <a:extLst>
              <a:ext uri="{FF2B5EF4-FFF2-40B4-BE49-F238E27FC236}">
                <a16:creationId xmlns:a16="http://schemas.microsoft.com/office/drawing/2014/main" id="{83C485B4-CAA4-4C53-A20B-5EEA8E21A8EB}"/>
              </a:ext>
            </a:extLst>
          </p:cNvPr>
          <p:cNvGrpSpPr/>
          <p:nvPr/>
        </p:nvGrpSpPr>
        <p:grpSpPr>
          <a:xfrm>
            <a:off x="2620503" y="4702367"/>
            <a:ext cx="508492" cy="508492"/>
            <a:chOff x="1103397" y="3187789"/>
            <a:chExt cx="691781" cy="691781"/>
          </a:xfrm>
          <a:solidFill>
            <a:srgbClr val="002050"/>
          </a:solidFill>
        </p:grpSpPr>
        <p:sp>
          <p:nvSpPr>
            <p:cNvPr id="30" name="Rectangle 29">
              <a:extLst>
                <a:ext uri="{FF2B5EF4-FFF2-40B4-BE49-F238E27FC236}">
                  <a16:creationId xmlns:a16="http://schemas.microsoft.com/office/drawing/2014/main" id="{A1B7E4EC-D067-4193-B4EE-6E6089639C2D}"/>
                </a:ext>
              </a:extLst>
            </p:cNvPr>
            <p:cNvSpPr/>
            <p:nvPr>
              <p:custDataLst>
                <p:tags r:id="rId15"/>
              </p:custDataLst>
            </p:nvPr>
          </p:nvSpPr>
          <p:spPr bwMode="auto">
            <a:xfrm>
              <a:off x="1103397" y="3187789"/>
              <a:ext cx="691781" cy="69178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0410" tIns="33606" rIns="50410" bIns="33606" numCol="1" spcCol="0" rtlCol="0" fromWordArt="0" anchor="b" anchorCtr="0" forceAA="0" compatLnSpc="1">
              <a:prstTxWarp prst="textNoShape">
                <a:avLst/>
              </a:prstTxWarp>
              <a:noAutofit/>
            </a:bodyPr>
            <a:lstStyle/>
            <a:p>
              <a:pPr defTabSz="685367">
                <a:lnSpc>
                  <a:spcPct val="90000"/>
                </a:lnSpc>
                <a:defRPr/>
              </a:pPr>
              <a:r>
                <a:rPr lang="en-US" sz="588" kern="0">
                  <a:ln>
                    <a:solidFill>
                      <a:srgbClr val="000000">
                        <a:alpha val="0"/>
                      </a:srgbClr>
                    </a:solidFill>
                  </a:ln>
                  <a:solidFill>
                    <a:schemeClr val="tx1"/>
                  </a:solidFill>
                  <a:latin typeface="Segoe UI"/>
                </a:rPr>
                <a:t>Relational</a:t>
              </a:r>
              <a:endParaRPr lang="en-US" sz="588" kern="0">
                <a:solidFill>
                  <a:schemeClr val="tx1"/>
                </a:solidFill>
                <a:latin typeface="Segoe UI"/>
                <a:ea typeface="Segoe UI" pitchFamily="34" charset="0"/>
                <a:cs typeface="Segoe UI" pitchFamily="34" charset="0"/>
              </a:endParaRPr>
            </a:p>
          </p:txBody>
        </p:sp>
        <p:grpSp>
          <p:nvGrpSpPr>
            <p:cNvPr id="31" name="Group 30">
              <a:extLst>
                <a:ext uri="{FF2B5EF4-FFF2-40B4-BE49-F238E27FC236}">
                  <a16:creationId xmlns:a16="http://schemas.microsoft.com/office/drawing/2014/main" id="{ABC40258-8489-4DBB-9C5D-C18894FA1839}"/>
                </a:ext>
              </a:extLst>
            </p:cNvPr>
            <p:cNvGrpSpPr/>
            <p:nvPr/>
          </p:nvGrpSpPr>
          <p:grpSpPr>
            <a:xfrm>
              <a:off x="1304674" y="3262655"/>
              <a:ext cx="289229" cy="318346"/>
              <a:chOff x="9677938" y="4380341"/>
              <a:chExt cx="180750" cy="203154"/>
            </a:xfrm>
            <a:grpFill/>
          </p:grpSpPr>
          <p:sp>
            <p:nvSpPr>
              <p:cNvPr id="32" name="Freeform 175">
                <a:extLst>
                  <a:ext uri="{FF2B5EF4-FFF2-40B4-BE49-F238E27FC236}">
                    <a16:creationId xmlns:a16="http://schemas.microsoft.com/office/drawing/2014/main" id="{A70C616C-C001-439A-ADE4-162E10288F3B}"/>
                  </a:ext>
                </a:extLst>
              </p:cNvPr>
              <p:cNvSpPr/>
              <p:nvPr/>
            </p:nvSpPr>
            <p:spPr>
              <a:xfrm>
                <a:off x="9677938" y="4380341"/>
                <a:ext cx="180750" cy="203154"/>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chemeClr val="bg1"/>
              </a:solidFill>
              <a:ln w="12700" cap="flat" cmpd="sng" algn="ctr">
                <a:noFill/>
                <a:prstDash val="solid"/>
                <a:miter lim="800000"/>
              </a:ln>
              <a:effectLst/>
            </p:spPr>
            <p:txBody>
              <a:bodyPr rtlCol="0" anchor="ctr"/>
              <a:lstStyle/>
              <a:p>
                <a:pPr defTabSz="685262">
                  <a:defRPr/>
                </a:pPr>
                <a:endParaRPr lang="en-US" sz="588" kern="0">
                  <a:latin typeface="Segoe UI"/>
                </a:endParaRPr>
              </a:p>
            </p:txBody>
          </p:sp>
          <p:sp>
            <p:nvSpPr>
              <p:cNvPr id="33" name="Oval 32">
                <a:extLst>
                  <a:ext uri="{FF2B5EF4-FFF2-40B4-BE49-F238E27FC236}">
                    <a16:creationId xmlns:a16="http://schemas.microsoft.com/office/drawing/2014/main" id="{9419FD13-FA32-41D1-8858-BB11451210E5}"/>
                  </a:ext>
                </a:extLst>
              </p:cNvPr>
              <p:cNvSpPr/>
              <p:nvPr/>
            </p:nvSpPr>
            <p:spPr>
              <a:xfrm>
                <a:off x="9692924" y="4389921"/>
                <a:ext cx="146753" cy="40388"/>
              </a:xfrm>
              <a:prstGeom prst="ellipse">
                <a:avLst/>
              </a:prstGeom>
              <a:grpFill/>
              <a:ln w="12700" cap="flat" cmpd="sng" algn="ctr">
                <a:noFill/>
                <a:prstDash val="solid"/>
                <a:miter lim="800000"/>
              </a:ln>
              <a:effectLst/>
            </p:spPr>
            <p:txBody>
              <a:bodyPr rtlCol="0" anchor="ctr"/>
              <a:lstStyle/>
              <a:p>
                <a:pPr defTabSz="685262">
                  <a:defRPr/>
                </a:pPr>
                <a:endParaRPr lang="en-US" sz="588" kern="0">
                  <a:latin typeface="Segoe UI"/>
                </a:endParaRPr>
              </a:p>
            </p:txBody>
          </p:sp>
        </p:grpSp>
      </p:grpSp>
      <p:grpSp>
        <p:nvGrpSpPr>
          <p:cNvPr id="34" name="Group 33">
            <a:extLst>
              <a:ext uri="{FF2B5EF4-FFF2-40B4-BE49-F238E27FC236}">
                <a16:creationId xmlns:a16="http://schemas.microsoft.com/office/drawing/2014/main" id="{5FD7DD18-FAB2-42B7-A183-9C6DDAD174C7}"/>
              </a:ext>
            </a:extLst>
          </p:cNvPr>
          <p:cNvGrpSpPr/>
          <p:nvPr/>
        </p:nvGrpSpPr>
        <p:grpSpPr>
          <a:xfrm>
            <a:off x="3166711" y="4169850"/>
            <a:ext cx="508492" cy="508492"/>
            <a:chOff x="2551230" y="2464452"/>
            <a:chExt cx="691781" cy="691781"/>
          </a:xfrm>
          <a:solidFill>
            <a:srgbClr val="002050"/>
          </a:solidFill>
        </p:grpSpPr>
        <p:sp>
          <p:nvSpPr>
            <p:cNvPr id="35" name="Rectangle 34">
              <a:extLst>
                <a:ext uri="{FF2B5EF4-FFF2-40B4-BE49-F238E27FC236}">
                  <a16:creationId xmlns:a16="http://schemas.microsoft.com/office/drawing/2014/main" id="{0F72AAE2-D122-4604-90BF-C849E3A228E0}"/>
                </a:ext>
              </a:extLst>
            </p:cNvPr>
            <p:cNvSpPr/>
            <p:nvPr>
              <p:custDataLst>
                <p:tags r:id="rId14"/>
              </p:custDataLst>
            </p:nvPr>
          </p:nvSpPr>
          <p:spPr bwMode="auto">
            <a:xfrm>
              <a:off x="2551230" y="2464452"/>
              <a:ext cx="691781" cy="69178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0410" tIns="33606" rIns="50410" bIns="33606" numCol="1" spcCol="0" rtlCol="0" fromWordArt="0" anchor="b" anchorCtr="0" forceAA="0" compatLnSpc="1">
              <a:prstTxWarp prst="textNoShape">
                <a:avLst/>
              </a:prstTxWarp>
              <a:noAutofit/>
            </a:bodyPr>
            <a:lstStyle/>
            <a:p>
              <a:pPr defTabSz="685367">
                <a:lnSpc>
                  <a:spcPct val="90000"/>
                </a:lnSpc>
                <a:defRPr/>
              </a:pPr>
              <a:r>
                <a:rPr lang="en-US" sz="588" kern="0">
                  <a:ln>
                    <a:solidFill>
                      <a:srgbClr val="000000">
                        <a:alpha val="0"/>
                      </a:srgbClr>
                    </a:solidFill>
                  </a:ln>
                  <a:solidFill>
                    <a:schemeClr val="tx1"/>
                  </a:solidFill>
                  <a:latin typeface="Segoe UI"/>
                </a:rPr>
                <a:t>Sensors</a:t>
              </a:r>
              <a:endParaRPr lang="en-US" sz="588" kern="0">
                <a:solidFill>
                  <a:schemeClr val="tx1"/>
                </a:solidFill>
                <a:latin typeface="Segoe UI"/>
                <a:ea typeface="Segoe UI" pitchFamily="34" charset="0"/>
                <a:cs typeface="Segoe UI" pitchFamily="34" charset="0"/>
              </a:endParaRPr>
            </a:p>
          </p:txBody>
        </p:sp>
        <p:sp>
          <p:nvSpPr>
            <p:cNvPr id="36" name="Frame 5">
              <a:extLst>
                <a:ext uri="{FF2B5EF4-FFF2-40B4-BE49-F238E27FC236}">
                  <a16:creationId xmlns:a16="http://schemas.microsoft.com/office/drawing/2014/main" id="{AAD01F70-3AE8-4F71-9F3E-CEDA26A3B16A}"/>
                </a:ext>
              </a:extLst>
            </p:cNvPr>
            <p:cNvSpPr>
              <a:spLocks noChangeAspect="1"/>
            </p:cNvSpPr>
            <p:nvPr/>
          </p:nvSpPr>
          <p:spPr bwMode="auto">
            <a:xfrm>
              <a:off x="2761691" y="2548139"/>
              <a:ext cx="270860" cy="270787"/>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79058" tIns="39529" rIns="39529" bIns="79058" numCol="1" spcCol="0" rtlCol="0" fromWordArt="0" anchor="b" anchorCtr="0" forceAA="0" compatLnSpc="1">
              <a:prstTxWarp prst="textNoShape">
                <a:avLst/>
              </a:prstTxWarp>
              <a:noAutofit/>
            </a:bodyPr>
            <a:lstStyle/>
            <a:p>
              <a:pPr defTabSz="790200" fontAlgn="base">
                <a:spcBef>
                  <a:spcPct val="0"/>
                </a:spcBef>
                <a:spcAft>
                  <a:spcPct val="0"/>
                </a:spcAft>
                <a:defRPr/>
              </a:pPr>
              <a:endParaRPr lang="en-US" sz="588" kern="0" spc="-43" err="1">
                <a:latin typeface="Segoe UI"/>
                <a:ea typeface="Segoe UI" pitchFamily="34" charset="0"/>
                <a:cs typeface="Segoe UI" pitchFamily="34" charset="0"/>
              </a:endParaRPr>
            </a:p>
          </p:txBody>
        </p:sp>
      </p:grpSp>
      <p:grpSp>
        <p:nvGrpSpPr>
          <p:cNvPr id="37" name="Group 36">
            <a:extLst>
              <a:ext uri="{FF2B5EF4-FFF2-40B4-BE49-F238E27FC236}">
                <a16:creationId xmlns:a16="http://schemas.microsoft.com/office/drawing/2014/main" id="{DC61DDB7-EEE8-43A9-9C19-4D496CFC62D8}"/>
              </a:ext>
            </a:extLst>
          </p:cNvPr>
          <p:cNvGrpSpPr/>
          <p:nvPr/>
        </p:nvGrpSpPr>
        <p:grpSpPr>
          <a:xfrm>
            <a:off x="3166711" y="3639954"/>
            <a:ext cx="508492" cy="508492"/>
            <a:chOff x="1822857" y="3187789"/>
            <a:chExt cx="691781" cy="691781"/>
          </a:xfrm>
          <a:solidFill>
            <a:srgbClr val="002050"/>
          </a:solidFill>
        </p:grpSpPr>
        <p:sp>
          <p:nvSpPr>
            <p:cNvPr id="38" name="Rectangle 37">
              <a:extLst>
                <a:ext uri="{FF2B5EF4-FFF2-40B4-BE49-F238E27FC236}">
                  <a16:creationId xmlns:a16="http://schemas.microsoft.com/office/drawing/2014/main" id="{56FE0402-3028-416B-A443-1B33FC5BEC4E}"/>
                </a:ext>
              </a:extLst>
            </p:cNvPr>
            <p:cNvSpPr/>
            <p:nvPr>
              <p:custDataLst>
                <p:tags r:id="rId13"/>
              </p:custDataLst>
            </p:nvPr>
          </p:nvSpPr>
          <p:spPr bwMode="auto">
            <a:xfrm>
              <a:off x="1822857" y="3187789"/>
              <a:ext cx="691781" cy="69178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0410" tIns="33606" rIns="50410" bIns="33606" numCol="1" spcCol="0" rtlCol="0" fromWordArt="0" anchor="b" anchorCtr="0" forceAA="0" compatLnSpc="1">
              <a:prstTxWarp prst="textNoShape">
                <a:avLst/>
              </a:prstTxWarp>
              <a:noAutofit/>
            </a:bodyPr>
            <a:lstStyle/>
            <a:p>
              <a:pPr defTabSz="685367">
                <a:lnSpc>
                  <a:spcPct val="90000"/>
                </a:lnSpc>
                <a:defRPr/>
              </a:pPr>
              <a:r>
                <a:rPr lang="en-US" sz="588" kern="0">
                  <a:ln>
                    <a:solidFill>
                      <a:srgbClr val="000000">
                        <a:alpha val="0"/>
                      </a:srgbClr>
                    </a:solidFill>
                  </a:ln>
                  <a:solidFill>
                    <a:schemeClr val="tx1"/>
                  </a:solidFill>
                  <a:latin typeface="Segoe UI"/>
                </a:rPr>
                <a:t>Video</a:t>
              </a:r>
              <a:endParaRPr lang="en-US" sz="588" kern="0">
                <a:solidFill>
                  <a:schemeClr val="tx1"/>
                </a:solidFill>
                <a:latin typeface="Segoe UI"/>
                <a:ea typeface="Segoe UI" pitchFamily="34" charset="0"/>
                <a:cs typeface="Segoe UI" pitchFamily="34" charset="0"/>
              </a:endParaRPr>
            </a:p>
          </p:txBody>
        </p:sp>
        <p:sp>
          <p:nvSpPr>
            <p:cNvPr id="39" name="Freeform 7">
              <a:extLst>
                <a:ext uri="{FF2B5EF4-FFF2-40B4-BE49-F238E27FC236}">
                  <a16:creationId xmlns:a16="http://schemas.microsoft.com/office/drawing/2014/main" id="{F6F1888A-F534-401F-BE7B-F2B0EEC85D5A}"/>
                </a:ext>
              </a:extLst>
            </p:cNvPr>
            <p:cNvSpPr>
              <a:spLocks noEditPoints="1"/>
            </p:cNvSpPr>
            <p:nvPr/>
          </p:nvSpPr>
          <p:spPr bwMode="auto">
            <a:xfrm>
              <a:off x="2019832" y="3275280"/>
              <a:ext cx="297830" cy="319992"/>
            </a:xfrm>
            <a:custGeom>
              <a:avLst/>
              <a:gdLst>
                <a:gd name="T0" fmla="*/ 278 w 306"/>
                <a:gd name="T1" fmla="*/ 15 h 329"/>
                <a:gd name="T2" fmla="*/ 256 w 306"/>
                <a:gd name="T3" fmla="*/ 22 h 329"/>
                <a:gd name="T4" fmla="*/ 248 w 306"/>
                <a:gd name="T5" fmla="*/ 0 h 329"/>
                <a:gd name="T6" fmla="*/ 56 w 306"/>
                <a:gd name="T7" fmla="*/ 15 h 329"/>
                <a:gd name="T8" fmla="*/ 34 w 306"/>
                <a:gd name="T9" fmla="*/ 22 h 329"/>
                <a:gd name="T10" fmla="*/ 26 w 306"/>
                <a:gd name="T11" fmla="*/ 0 h 329"/>
                <a:gd name="T12" fmla="*/ 0 w 306"/>
                <a:gd name="T13" fmla="*/ 329 h 329"/>
                <a:gd name="T14" fmla="*/ 25 w 306"/>
                <a:gd name="T15" fmla="*/ 314 h 329"/>
                <a:gd name="T16" fmla="*/ 48 w 306"/>
                <a:gd name="T17" fmla="*/ 306 h 329"/>
                <a:gd name="T18" fmla="*/ 55 w 306"/>
                <a:gd name="T19" fmla="*/ 329 h 329"/>
                <a:gd name="T20" fmla="*/ 249 w 306"/>
                <a:gd name="T21" fmla="*/ 314 h 329"/>
                <a:gd name="T22" fmla="*/ 271 w 306"/>
                <a:gd name="T23" fmla="*/ 306 h 329"/>
                <a:gd name="T24" fmla="*/ 279 w 306"/>
                <a:gd name="T25" fmla="*/ 329 h 329"/>
                <a:gd name="T26" fmla="*/ 306 w 306"/>
                <a:gd name="T27" fmla="*/ 0 h 329"/>
                <a:gd name="T28" fmla="*/ 56 w 306"/>
                <a:gd name="T29" fmla="*/ 250 h 329"/>
                <a:gd name="T30" fmla="*/ 34 w 306"/>
                <a:gd name="T31" fmla="*/ 258 h 329"/>
                <a:gd name="T32" fmla="*/ 26 w 306"/>
                <a:gd name="T33" fmla="*/ 236 h 329"/>
                <a:gd name="T34" fmla="*/ 49 w 306"/>
                <a:gd name="T35" fmla="*/ 228 h 329"/>
                <a:gd name="T36" fmla="*/ 56 w 306"/>
                <a:gd name="T37" fmla="*/ 250 h 329"/>
                <a:gd name="T38" fmla="*/ 49 w 306"/>
                <a:gd name="T39" fmla="*/ 179 h 329"/>
                <a:gd name="T40" fmla="*/ 26 w 306"/>
                <a:gd name="T41" fmla="*/ 172 h 329"/>
                <a:gd name="T42" fmla="*/ 34 w 306"/>
                <a:gd name="T43" fmla="*/ 150 h 329"/>
                <a:gd name="T44" fmla="*/ 56 w 306"/>
                <a:gd name="T45" fmla="*/ 157 h 329"/>
                <a:gd name="T46" fmla="*/ 56 w 306"/>
                <a:gd name="T47" fmla="*/ 93 h 329"/>
                <a:gd name="T48" fmla="*/ 34 w 306"/>
                <a:gd name="T49" fmla="*/ 101 h 329"/>
                <a:gd name="T50" fmla="*/ 26 w 306"/>
                <a:gd name="T51" fmla="*/ 79 h 329"/>
                <a:gd name="T52" fmla="*/ 49 w 306"/>
                <a:gd name="T53" fmla="*/ 71 h 329"/>
                <a:gd name="T54" fmla="*/ 56 w 306"/>
                <a:gd name="T55" fmla="*/ 93 h 329"/>
                <a:gd name="T56" fmla="*/ 83 w 306"/>
                <a:gd name="T57" fmla="*/ 295 h 329"/>
                <a:gd name="T58" fmla="*/ 222 w 306"/>
                <a:gd name="T59" fmla="*/ 183 h 329"/>
                <a:gd name="T60" fmla="*/ 222 w 306"/>
                <a:gd name="T61" fmla="*/ 146 h 329"/>
                <a:gd name="T62" fmla="*/ 83 w 306"/>
                <a:gd name="T63" fmla="*/ 34 h 329"/>
                <a:gd name="T64" fmla="*/ 222 w 306"/>
                <a:gd name="T65" fmla="*/ 146 h 329"/>
                <a:gd name="T66" fmla="*/ 270 w 306"/>
                <a:gd name="T67" fmla="*/ 258 h 329"/>
                <a:gd name="T68" fmla="*/ 248 w 306"/>
                <a:gd name="T69" fmla="*/ 250 h 329"/>
                <a:gd name="T70" fmla="*/ 256 w 306"/>
                <a:gd name="T71" fmla="*/ 228 h 329"/>
                <a:gd name="T72" fmla="*/ 278 w 306"/>
                <a:gd name="T73" fmla="*/ 236 h 329"/>
                <a:gd name="T74" fmla="*/ 278 w 306"/>
                <a:gd name="T75" fmla="*/ 172 h 329"/>
                <a:gd name="T76" fmla="*/ 256 w 306"/>
                <a:gd name="T77" fmla="*/ 179 h 329"/>
                <a:gd name="T78" fmla="*/ 248 w 306"/>
                <a:gd name="T79" fmla="*/ 157 h 329"/>
                <a:gd name="T80" fmla="*/ 270 w 306"/>
                <a:gd name="T81" fmla="*/ 150 h 329"/>
                <a:gd name="T82" fmla="*/ 278 w 306"/>
                <a:gd name="T83" fmla="*/ 172 h 329"/>
                <a:gd name="T84" fmla="*/ 270 w 306"/>
                <a:gd name="T85" fmla="*/ 101 h 329"/>
                <a:gd name="T86" fmla="*/ 248 w 306"/>
                <a:gd name="T87" fmla="*/ 93 h 329"/>
                <a:gd name="T88" fmla="*/ 256 w 306"/>
                <a:gd name="T89" fmla="*/ 71 h 329"/>
                <a:gd name="T90" fmla="*/ 278 w 306"/>
                <a:gd name="T91" fmla="*/ 7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6" h="329">
                  <a:moveTo>
                    <a:pt x="278" y="0"/>
                  </a:moveTo>
                  <a:cubicBezTo>
                    <a:pt x="278" y="15"/>
                    <a:pt x="278" y="15"/>
                    <a:pt x="278" y="15"/>
                  </a:cubicBezTo>
                  <a:cubicBezTo>
                    <a:pt x="278" y="19"/>
                    <a:pt x="275" y="22"/>
                    <a:pt x="270" y="22"/>
                  </a:cubicBezTo>
                  <a:cubicBezTo>
                    <a:pt x="256" y="22"/>
                    <a:pt x="256" y="22"/>
                    <a:pt x="256" y="22"/>
                  </a:cubicBezTo>
                  <a:cubicBezTo>
                    <a:pt x="252" y="22"/>
                    <a:pt x="248" y="19"/>
                    <a:pt x="248" y="15"/>
                  </a:cubicBezTo>
                  <a:cubicBezTo>
                    <a:pt x="248" y="0"/>
                    <a:pt x="248" y="0"/>
                    <a:pt x="248" y="0"/>
                  </a:cubicBezTo>
                  <a:cubicBezTo>
                    <a:pt x="56" y="0"/>
                    <a:pt x="56" y="0"/>
                    <a:pt x="56" y="0"/>
                  </a:cubicBezTo>
                  <a:cubicBezTo>
                    <a:pt x="56" y="15"/>
                    <a:pt x="56" y="15"/>
                    <a:pt x="56" y="15"/>
                  </a:cubicBezTo>
                  <a:cubicBezTo>
                    <a:pt x="56" y="19"/>
                    <a:pt x="53" y="22"/>
                    <a:pt x="49" y="22"/>
                  </a:cubicBezTo>
                  <a:cubicBezTo>
                    <a:pt x="34" y="22"/>
                    <a:pt x="34" y="22"/>
                    <a:pt x="34" y="22"/>
                  </a:cubicBezTo>
                  <a:cubicBezTo>
                    <a:pt x="30" y="22"/>
                    <a:pt x="26" y="19"/>
                    <a:pt x="26" y="15"/>
                  </a:cubicBezTo>
                  <a:cubicBezTo>
                    <a:pt x="26" y="0"/>
                    <a:pt x="26" y="0"/>
                    <a:pt x="26" y="0"/>
                  </a:cubicBezTo>
                  <a:cubicBezTo>
                    <a:pt x="0" y="0"/>
                    <a:pt x="0" y="0"/>
                    <a:pt x="0" y="0"/>
                  </a:cubicBezTo>
                  <a:cubicBezTo>
                    <a:pt x="0" y="329"/>
                    <a:pt x="0" y="329"/>
                    <a:pt x="0" y="329"/>
                  </a:cubicBezTo>
                  <a:cubicBezTo>
                    <a:pt x="25" y="329"/>
                    <a:pt x="25" y="329"/>
                    <a:pt x="25" y="329"/>
                  </a:cubicBezTo>
                  <a:cubicBezTo>
                    <a:pt x="25" y="314"/>
                    <a:pt x="25" y="314"/>
                    <a:pt x="25" y="314"/>
                  </a:cubicBezTo>
                  <a:cubicBezTo>
                    <a:pt x="25" y="310"/>
                    <a:pt x="29" y="306"/>
                    <a:pt x="33" y="306"/>
                  </a:cubicBezTo>
                  <a:cubicBezTo>
                    <a:pt x="48" y="306"/>
                    <a:pt x="48" y="306"/>
                    <a:pt x="48" y="306"/>
                  </a:cubicBezTo>
                  <a:cubicBezTo>
                    <a:pt x="52" y="306"/>
                    <a:pt x="55" y="310"/>
                    <a:pt x="55" y="314"/>
                  </a:cubicBezTo>
                  <a:cubicBezTo>
                    <a:pt x="55" y="329"/>
                    <a:pt x="55" y="329"/>
                    <a:pt x="55" y="329"/>
                  </a:cubicBezTo>
                  <a:cubicBezTo>
                    <a:pt x="249" y="329"/>
                    <a:pt x="249" y="329"/>
                    <a:pt x="249" y="329"/>
                  </a:cubicBezTo>
                  <a:cubicBezTo>
                    <a:pt x="249" y="314"/>
                    <a:pt x="249" y="314"/>
                    <a:pt x="249" y="314"/>
                  </a:cubicBezTo>
                  <a:cubicBezTo>
                    <a:pt x="249" y="310"/>
                    <a:pt x="253" y="306"/>
                    <a:pt x="257" y="306"/>
                  </a:cubicBezTo>
                  <a:cubicBezTo>
                    <a:pt x="271" y="306"/>
                    <a:pt x="271" y="306"/>
                    <a:pt x="271" y="306"/>
                  </a:cubicBezTo>
                  <a:cubicBezTo>
                    <a:pt x="276" y="306"/>
                    <a:pt x="279" y="310"/>
                    <a:pt x="279" y="314"/>
                  </a:cubicBezTo>
                  <a:cubicBezTo>
                    <a:pt x="279" y="329"/>
                    <a:pt x="279" y="329"/>
                    <a:pt x="279" y="329"/>
                  </a:cubicBezTo>
                  <a:cubicBezTo>
                    <a:pt x="306" y="329"/>
                    <a:pt x="306" y="329"/>
                    <a:pt x="306" y="329"/>
                  </a:cubicBezTo>
                  <a:cubicBezTo>
                    <a:pt x="306" y="0"/>
                    <a:pt x="306" y="0"/>
                    <a:pt x="306" y="0"/>
                  </a:cubicBezTo>
                  <a:lnTo>
                    <a:pt x="278" y="0"/>
                  </a:lnTo>
                  <a:close/>
                  <a:moveTo>
                    <a:pt x="56" y="250"/>
                  </a:moveTo>
                  <a:cubicBezTo>
                    <a:pt x="56" y="254"/>
                    <a:pt x="53" y="258"/>
                    <a:pt x="49" y="258"/>
                  </a:cubicBezTo>
                  <a:cubicBezTo>
                    <a:pt x="34" y="258"/>
                    <a:pt x="34" y="258"/>
                    <a:pt x="34" y="258"/>
                  </a:cubicBezTo>
                  <a:cubicBezTo>
                    <a:pt x="30" y="258"/>
                    <a:pt x="26" y="254"/>
                    <a:pt x="26" y="250"/>
                  </a:cubicBezTo>
                  <a:cubicBezTo>
                    <a:pt x="26" y="236"/>
                    <a:pt x="26" y="236"/>
                    <a:pt x="26" y="236"/>
                  </a:cubicBezTo>
                  <a:cubicBezTo>
                    <a:pt x="26" y="231"/>
                    <a:pt x="30" y="228"/>
                    <a:pt x="34" y="228"/>
                  </a:cubicBezTo>
                  <a:cubicBezTo>
                    <a:pt x="49" y="228"/>
                    <a:pt x="49" y="228"/>
                    <a:pt x="49" y="228"/>
                  </a:cubicBezTo>
                  <a:cubicBezTo>
                    <a:pt x="53" y="228"/>
                    <a:pt x="56" y="231"/>
                    <a:pt x="56" y="236"/>
                  </a:cubicBezTo>
                  <a:lnTo>
                    <a:pt x="56" y="250"/>
                  </a:lnTo>
                  <a:close/>
                  <a:moveTo>
                    <a:pt x="56" y="172"/>
                  </a:moveTo>
                  <a:cubicBezTo>
                    <a:pt x="56" y="176"/>
                    <a:pt x="53" y="179"/>
                    <a:pt x="49" y="179"/>
                  </a:cubicBezTo>
                  <a:cubicBezTo>
                    <a:pt x="34" y="179"/>
                    <a:pt x="34" y="179"/>
                    <a:pt x="34" y="179"/>
                  </a:cubicBezTo>
                  <a:cubicBezTo>
                    <a:pt x="30" y="179"/>
                    <a:pt x="26" y="176"/>
                    <a:pt x="26" y="172"/>
                  </a:cubicBezTo>
                  <a:cubicBezTo>
                    <a:pt x="26" y="157"/>
                    <a:pt x="26" y="157"/>
                    <a:pt x="26" y="157"/>
                  </a:cubicBezTo>
                  <a:cubicBezTo>
                    <a:pt x="26" y="153"/>
                    <a:pt x="30" y="150"/>
                    <a:pt x="34" y="150"/>
                  </a:cubicBezTo>
                  <a:cubicBezTo>
                    <a:pt x="49" y="150"/>
                    <a:pt x="49" y="150"/>
                    <a:pt x="49" y="150"/>
                  </a:cubicBezTo>
                  <a:cubicBezTo>
                    <a:pt x="53" y="150"/>
                    <a:pt x="56" y="153"/>
                    <a:pt x="56" y="157"/>
                  </a:cubicBezTo>
                  <a:lnTo>
                    <a:pt x="56" y="172"/>
                  </a:lnTo>
                  <a:close/>
                  <a:moveTo>
                    <a:pt x="56" y="93"/>
                  </a:moveTo>
                  <a:cubicBezTo>
                    <a:pt x="56" y="97"/>
                    <a:pt x="53" y="101"/>
                    <a:pt x="49" y="101"/>
                  </a:cubicBezTo>
                  <a:cubicBezTo>
                    <a:pt x="34" y="101"/>
                    <a:pt x="34" y="101"/>
                    <a:pt x="34" y="101"/>
                  </a:cubicBezTo>
                  <a:cubicBezTo>
                    <a:pt x="30" y="101"/>
                    <a:pt x="26" y="97"/>
                    <a:pt x="26" y="93"/>
                  </a:cubicBezTo>
                  <a:cubicBezTo>
                    <a:pt x="26" y="79"/>
                    <a:pt x="26" y="79"/>
                    <a:pt x="26" y="79"/>
                  </a:cubicBezTo>
                  <a:cubicBezTo>
                    <a:pt x="26" y="74"/>
                    <a:pt x="30" y="71"/>
                    <a:pt x="34" y="71"/>
                  </a:cubicBezTo>
                  <a:cubicBezTo>
                    <a:pt x="49" y="71"/>
                    <a:pt x="49" y="71"/>
                    <a:pt x="49" y="71"/>
                  </a:cubicBezTo>
                  <a:cubicBezTo>
                    <a:pt x="53" y="71"/>
                    <a:pt x="56" y="74"/>
                    <a:pt x="56" y="79"/>
                  </a:cubicBezTo>
                  <a:lnTo>
                    <a:pt x="56" y="93"/>
                  </a:lnTo>
                  <a:close/>
                  <a:moveTo>
                    <a:pt x="222" y="295"/>
                  </a:moveTo>
                  <a:cubicBezTo>
                    <a:pt x="83" y="295"/>
                    <a:pt x="83" y="295"/>
                    <a:pt x="83" y="295"/>
                  </a:cubicBezTo>
                  <a:cubicBezTo>
                    <a:pt x="83" y="183"/>
                    <a:pt x="83" y="183"/>
                    <a:pt x="83" y="183"/>
                  </a:cubicBezTo>
                  <a:cubicBezTo>
                    <a:pt x="222" y="183"/>
                    <a:pt x="222" y="183"/>
                    <a:pt x="222" y="183"/>
                  </a:cubicBezTo>
                  <a:lnTo>
                    <a:pt x="222" y="295"/>
                  </a:lnTo>
                  <a:close/>
                  <a:moveTo>
                    <a:pt x="222" y="146"/>
                  </a:moveTo>
                  <a:cubicBezTo>
                    <a:pt x="83" y="146"/>
                    <a:pt x="83" y="146"/>
                    <a:pt x="83" y="146"/>
                  </a:cubicBezTo>
                  <a:cubicBezTo>
                    <a:pt x="83" y="34"/>
                    <a:pt x="83" y="34"/>
                    <a:pt x="83" y="34"/>
                  </a:cubicBezTo>
                  <a:cubicBezTo>
                    <a:pt x="222" y="34"/>
                    <a:pt x="222" y="34"/>
                    <a:pt x="222" y="34"/>
                  </a:cubicBezTo>
                  <a:lnTo>
                    <a:pt x="222" y="146"/>
                  </a:lnTo>
                  <a:close/>
                  <a:moveTo>
                    <a:pt x="278" y="250"/>
                  </a:moveTo>
                  <a:cubicBezTo>
                    <a:pt x="278" y="254"/>
                    <a:pt x="275" y="258"/>
                    <a:pt x="270" y="258"/>
                  </a:cubicBezTo>
                  <a:cubicBezTo>
                    <a:pt x="256" y="258"/>
                    <a:pt x="256" y="258"/>
                    <a:pt x="256" y="258"/>
                  </a:cubicBezTo>
                  <a:cubicBezTo>
                    <a:pt x="252" y="258"/>
                    <a:pt x="248" y="254"/>
                    <a:pt x="248" y="250"/>
                  </a:cubicBezTo>
                  <a:cubicBezTo>
                    <a:pt x="248" y="236"/>
                    <a:pt x="248" y="236"/>
                    <a:pt x="248" y="236"/>
                  </a:cubicBezTo>
                  <a:cubicBezTo>
                    <a:pt x="248" y="231"/>
                    <a:pt x="252" y="228"/>
                    <a:pt x="256" y="228"/>
                  </a:cubicBezTo>
                  <a:cubicBezTo>
                    <a:pt x="270" y="228"/>
                    <a:pt x="270" y="228"/>
                    <a:pt x="270" y="228"/>
                  </a:cubicBezTo>
                  <a:cubicBezTo>
                    <a:pt x="275" y="228"/>
                    <a:pt x="278" y="231"/>
                    <a:pt x="278" y="236"/>
                  </a:cubicBezTo>
                  <a:lnTo>
                    <a:pt x="278" y="250"/>
                  </a:lnTo>
                  <a:close/>
                  <a:moveTo>
                    <a:pt x="278" y="172"/>
                  </a:moveTo>
                  <a:cubicBezTo>
                    <a:pt x="278" y="176"/>
                    <a:pt x="275" y="179"/>
                    <a:pt x="270" y="179"/>
                  </a:cubicBezTo>
                  <a:cubicBezTo>
                    <a:pt x="256" y="179"/>
                    <a:pt x="256" y="179"/>
                    <a:pt x="256" y="179"/>
                  </a:cubicBezTo>
                  <a:cubicBezTo>
                    <a:pt x="252" y="179"/>
                    <a:pt x="248" y="176"/>
                    <a:pt x="248" y="172"/>
                  </a:cubicBezTo>
                  <a:cubicBezTo>
                    <a:pt x="248" y="157"/>
                    <a:pt x="248" y="157"/>
                    <a:pt x="248" y="157"/>
                  </a:cubicBezTo>
                  <a:cubicBezTo>
                    <a:pt x="248" y="153"/>
                    <a:pt x="252" y="150"/>
                    <a:pt x="256" y="150"/>
                  </a:cubicBezTo>
                  <a:cubicBezTo>
                    <a:pt x="270" y="150"/>
                    <a:pt x="270" y="150"/>
                    <a:pt x="270" y="150"/>
                  </a:cubicBezTo>
                  <a:cubicBezTo>
                    <a:pt x="275" y="150"/>
                    <a:pt x="278" y="153"/>
                    <a:pt x="278" y="157"/>
                  </a:cubicBezTo>
                  <a:lnTo>
                    <a:pt x="278" y="172"/>
                  </a:lnTo>
                  <a:close/>
                  <a:moveTo>
                    <a:pt x="278" y="93"/>
                  </a:moveTo>
                  <a:cubicBezTo>
                    <a:pt x="278" y="97"/>
                    <a:pt x="275" y="101"/>
                    <a:pt x="270" y="101"/>
                  </a:cubicBezTo>
                  <a:cubicBezTo>
                    <a:pt x="256" y="101"/>
                    <a:pt x="256" y="101"/>
                    <a:pt x="256" y="101"/>
                  </a:cubicBezTo>
                  <a:cubicBezTo>
                    <a:pt x="252" y="101"/>
                    <a:pt x="248" y="97"/>
                    <a:pt x="248" y="93"/>
                  </a:cubicBezTo>
                  <a:cubicBezTo>
                    <a:pt x="248" y="79"/>
                    <a:pt x="248" y="79"/>
                    <a:pt x="248" y="79"/>
                  </a:cubicBezTo>
                  <a:cubicBezTo>
                    <a:pt x="248" y="74"/>
                    <a:pt x="252" y="71"/>
                    <a:pt x="256" y="71"/>
                  </a:cubicBezTo>
                  <a:cubicBezTo>
                    <a:pt x="270" y="71"/>
                    <a:pt x="270" y="71"/>
                    <a:pt x="270" y="71"/>
                  </a:cubicBezTo>
                  <a:cubicBezTo>
                    <a:pt x="275" y="71"/>
                    <a:pt x="278" y="74"/>
                    <a:pt x="278" y="79"/>
                  </a:cubicBezTo>
                  <a:lnTo>
                    <a:pt x="278" y="93"/>
                  </a:lnTo>
                  <a:close/>
                </a:path>
              </a:pathLst>
            </a:custGeom>
            <a:solidFill>
              <a:schemeClr val="bg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67209" tIns="33605" rIns="67209" bIns="33605" numCol="1" rtlCol="0" anchor="ctr" anchorCtr="0" compatLnSpc="1">
              <a:prstTxWarp prst="textNoShape">
                <a:avLst/>
              </a:prstTxWarp>
            </a:bodyPr>
            <a:lstStyle/>
            <a:p>
              <a:pPr defTabSz="604870">
                <a:defRPr/>
              </a:pPr>
              <a:endParaRPr lang="en-US" sz="588" kern="0" spc="-99">
                <a:solidFill>
                  <a:schemeClr val="tx1"/>
                </a:solidFill>
                <a:latin typeface="Segoe UI"/>
              </a:endParaRPr>
            </a:p>
          </p:txBody>
        </p:sp>
      </p:grpSp>
      <p:grpSp>
        <p:nvGrpSpPr>
          <p:cNvPr id="40" name="Group 39">
            <a:extLst>
              <a:ext uri="{FF2B5EF4-FFF2-40B4-BE49-F238E27FC236}">
                <a16:creationId xmlns:a16="http://schemas.microsoft.com/office/drawing/2014/main" id="{7EE01346-3DCE-41AA-89E4-606459AF785D}"/>
              </a:ext>
            </a:extLst>
          </p:cNvPr>
          <p:cNvGrpSpPr/>
          <p:nvPr/>
        </p:nvGrpSpPr>
        <p:grpSpPr>
          <a:xfrm>
            <a:off x="2620503" y="3641122"/>
            <a:ext cx="508492" cy="508492"/>
            <a:chOff x="370109" y="3187789"/>
            <a:chExt cx="691781" cy="691781"/>
          </a:xfrm>
          <a:solidFill>
            <a:srgbClr val="002050"/>
          </a:solidFill>
        </p:grpSpPr>
        <p:sp>
          <p:nvSpPr>
            <p:cNvPr id="41" name="Rectangle 40">
              <a:extLst>
                <a:ext uri="{FF2B5EF4-FFF2-40B4-BE49-F238E27FC236}">
                  <a16:creationId xmlns:a16="http://schemas.microsoft.com/office/drawing/2014/main" id="{92970EEB-026B-4AEC-A599-28CA86CA34A0}"/>
                </a:ext>
              </a:extLst>
            </p:cNvPr>
            <p:cNvSpPr/>
            <p:nvPr>
              <p:custDataLst>
                <p:tags r:id="rId12"/>
              </p:custDataLst>
            </p:nvPr>
          </p:nvSpPr>
          <p:spPr bwMode="auto">
            <a:xfrm>
              <a:off x="370109" y="3187789"/>
              <a:ext cx="691781" cy="69178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0410" tIns="33606" rIns="50410" bIns="33606" numCol="1" spcCol="0" rtlCol="0" fromWordArt="0" anchor="b" anchorCtr="0" forceAA="0" compatLnSpc="1">
              <a:prstTxWarp prst="textNoShape">
                <a:avLst/>
              </a:prstTxWarp>
              <a:noAutofit/>
            </a:bodyPr>
            <a:lstStyle/>
            <a:p>
              <a:pPr defTabSz="685262">
                <a:lnSpc>
                  <a:spcPct val="90000"/>
                </a:lnSpc>
                <a:defRPr/>
              </a:pPr>
              <a:r>
                <a:rPr lang="en-US" sz="588" kern="0">
                  <a:ln>
                    <a:solidFill>
                      <a:srgbClr val="000000">
                        <a:alpha val="0"/>
                      </a:srgbClr>
                    </a:solidFill>
                  </a:ln>
                  <a:solidFill>
                    <a:schemeClr val="tx1"/>
                  </a:solidFill>
                  <a:latin typeface="Segoe UI"/>
                </a:rPr>
                <a:t>LOB applications</a:t>
              </a:r>
            </a:p>
          </p:txBody>
        </p:sp>
        <p:sp>
          <p:nvSpPr>
            <p:cNvPr id="42" name="Donut 59">
              <a:extLst>
                <a:ext uri="{FF2B5EF4-FFF2-40B4-BE49-F238E27FC236}">
                  <a16:creationId xmlns:a16="http://schemas.microsoft.com/office/drawing/2014/main" id="{80429348-AD80-41EE-99DA-F5823C55B233}"/>
                </a:ext>
              </a:extLst>
            </p:cNvPr>
            <p:cNvSpPr>
              <a:spLocks noChangeAspect="1"/>
            </p:cNvSpPr>
            <p:nvPr/>
          </p:nvSpPr>
          <p:spPr bwMode="auto">
            <a:xfrm>
              <a:off x="587672" y="3258426"/>
              <a:ext cx="256656" cy="276958"/>
            </a:xfrm>
            <a:custGeom>
              <a:avLst/>
              <a:gdLst/>
              <a:ahLst/>
              <a:cxnLst/>
              <a:rect l="l" t="t" r="r" b="b"/>
              <a:pathLst>
                <a:path w="1872166" h="2020785">
                  <a:moveTo>
                    <a:pt x="930606" y="1257014"/>
                  </a:moveTo>
                  <a:cubicBezTo>
                    <a:pt x="968577" y="1257014"/>
                    <a:pt x="999359" y="1287795"/>
                    <a:pt x="999359" y="1325766"/>
                  </a:cubicBezTo>
                  <a:cubicBezTo>
                    <a:pt x="999359" y="1363737"/>
                    <a:pt x="968577" y="1394519"/>
                    <a:pt x="930606" y="1394519"/>
                  </a:cubicBezTo>
                  <a:cubicBezTo>
                    <a:pt x="892635" y="1394519"/>
                    <a:pt x="861853" y="1363737"/>
                    <a:pt x="861853" y="1325766"/>
                  </a:cubicBezTo>
                  <a:cubicBezTo>
                    <a:pt x="861853" y="1287795"/>
                    <a:pt x="892635" y="1257014"/>
                    <a:pt x="930606" y="1257014"/>
                  </a:cubicBezTo>
                  <a:close/>
                  <a:moveTo>
                    <a:pt x="930606" y="1188261"/>
                  </a:moveTo>
                  <a:cubicBezTo>
                    <a:pt x="854664" y="1188261"/>
                    <a:pt x="793100" y="1249824"/>
                    <a:pt x="793100" y="1325766"/>
                  </a:cubicBezTo>
                  <a:cubicBezTo>
                    <a:pt x="793100" y="1401709"/>
                    <a:pt x="854664" y="1463272"/>
                    <a:pt x="930606" y="1463272"/>
                  </a:cubicBezTo>
                  <a:cubicBezTo>
                    <a:pt x="1006548" y="1463272"/>
                    <a:pt x="1068111" y="1401709"/>
                    <a:pt x="1068111" y="1325766"/>
                  </a:cubicBezTo>
                  <a:cubicBezTo>
                    <a:pt x="1068111" y="1249824"/>
                    <a:pt x="1006548" y="1188261"/>
                    <a:pt x="930606" y="1188261"/>
                  </a:cubicBezTo>
                  <a:close/>
                  <a:moveTo>
                    <a:pt x="971250" y="956702"/>
                  </a:moveTo>
                  <a:lnTo>
                    <a:pt x="986880" y="1028990"/>
                  </a:lnTo>
                  <a:lnTo>
                    <a:pt x="1061122" y="1054389"/>
                  </a:lnTo>
                  <a:lnTo>
                    <a:pt x="1106057" y="1005545"/>
                  </a:lnTo>
                  <a:lnTo>
                    <a:pt x="1174438" y="1052435"/>
                  </a:lnTo>
                  <a:lnTo>
                    <a:pt x="1149040" y="1120816"/>
                  </a:lnTo>
                  <a:lnTo>
                    <a:pt x="1186160" y="1175520"/>
                  </a:lnTo>
                  <a:lnTo>
                    <a:pt x="1262356" y="1175520"/>
                  </a:lnTo>
                  <a:lnTo>
                    <a:pt x="1285801" y="1261484"/>
                  </a:lnTo>
                  <a:lnTo>
                    <a:pt x="1233050" y="1302513"/>
                  </a:lnTo>
                  <a:lnTo>
                    <a:pt x="1233050" y="1366986"/>
                  </a:lnTo>
                  <a:lnTo>
                    <a:pt x="1281894" y="1411922"/>
                  </a:lnTo>
                  <a:lnTo>
                    <a:pt x="1264310" y="1490071"/>
                  </a:lnTo>
                  <a:lnTo>
                    <a:pt x="1180299" y="1492025"/>
                  </a:lnTo>
                  <a:lnTo>
                    <a:pt x="1150993" y="1538914"/>
                  </a:lnTo>
                  <a:lnTo>
                    <a:pt x="1168577" y="1611202"/>
                  </a:lnTo>
                  <a:lnTo>
                    <a:pt x="1106057" y="1658092"/>
                  </a:lnTo>
                  <a:lnTo>
                    <a:pt x="1049399" y="1613156"/>
                  </a:lnTo>
                  <a:lnTo>
                    <a:pt x="986880" y="1640508"/>
                  </a:lnTo>
                  <a:lnTo>
                    <a:pt x="973203" y="1708889"/>
                  </a:lnTo>
                  <a:lnTo>
                    <a:pt x="893100" y="1716704"/>
                  </a:lnTo>
                  <a:lnTo>
                    <a:pt x="873563" y="1632694"/>
                  </a:lnTo>
                  <a:lnTo>
                    <a:pt x="809090" y="1613156"/>
                  </a:lnTo>
                  <a:lnTo>
                    <a:pt x="754385" y="1658092"/>
                  </a:lnTo>
                  <a:lnTo>
                    <a:pt x="699681" y="1609249"/>
                  </a:lnTo>
                  <a:lnTo>
                    <a:pt x="719218" y="1544776"/>
                  </a:lnTo>
                  <a:lnTo>
                    <a:pt x="678190" y="1490071"/>
                  </a:lnTo>
                  <a:lnTo>
                    <a:pt x="601994" y="1488117"/>
                  </a:lnTo>
                  <a:lnTo>
                    <a:pt x="586364" y="1411922"/>
                  </a:lnTo>
                  <a:lnTo>
                    <a:pt x="646930" y="1380662"/>
                  </a:lnTo>
                  <a:lnTo>
                    <a:pt x="644976" y="1304466"/>
                  </a:lnTo>
                  <a:lnTo>
                    <a:pt x="586364" y="1255623"/>
                  </a:lnTo>
                  <a:lnTo>
                    <a:pt x="607855" y="1183335"/>
                  </a:lnTo>
                  <a:lnTo>
                    <a:pt x="680143" y="1185289"/>
                  </a:lnTo>
                  <a:lnTo>
                    <a:pt x="721172" y="1140353"/>
                  </a:lnTo>
                  <a:lnTo>
                    <a:pt x="695773" y="1052435"/>
                  </a:lnTo>
                  <a:lnTo>
                    <a:pt x="752431" y="1007499"/>
                  </a:lnTo>
                  <a:lnTo>
                    <a:pt x="818858" y="1052435"/>
                  </a:lnTo>
                  <a:lnTo>
                    <a:pt x="873563" y="1032898"/>
                  </a:lnTo>
                  <a:lnTo>
                    <a:pt x="895054" y="958656"/>
                  </a:lnTo>
                  <a:close/>
                  <a:moveTo>
                    <a:pt x="966353" y="561544"/>
                  </a:moveTo>
                  <a:lnTo>
                    <a:pt x="1484176" y="561544"/>
                  </a:lnTo>
                  <a:cubicBezTo>
                    <a:pt x="1519876" y="561544"/>
                    <a:pt x="1548815" y="590484"/>
                    <a:pt x="1548815" y="626184"/>
                  </a:cubicBezTo>
                  <a:cubicBezTo>
                    <a:pt x="1548815" y="661883"/>
                    <a:pt x="1519875" y="690823"/>
                    <a:pt x="1484175" y="690823"/>
                  </a:cubicBezTo>
                  <a:lnTo>
                    <a:pt x="966353" y="690822"/>
                  </a:lnTo>
                  <a:cubicBezTo>
                    <a:pt x="930653" y="690822"/>
                    <a:pt x="901714" y="661883"/>
                    <a:pt x="901714" y="626184"/>
                  </a:cubicBezTo>
                  <a:cubicBezTo>
                    <a:pt x="901714" y="590484"/>
                    <a:pt x="930653" y="561544"/>
                    <a:pt x="966353" y="561544"/>
                  </a:cubicBezTo>
                  <a:close/>
                  <a:moveTo>
                    <a:pt x="590322" y="106687"/>
                  </a:moveTo>
                  <a:cubicBezTo>
                    <a:pt x="590332" y="226008"/>
                    <a:pt x="591688" y="375662"/>
                    <a:pt x="590317" y="464513"/>
                  </a:cubicBezTo>
                  <a:cubicBezTo>
                    <a:pt x="588940" y="553814"/>
                    <a:pt x="569467" y="576664"/>
                    <a:pt x="482849" y="576882"/>
                  </a:cubicBezTo>
                  <a:lnTo>
                    <a:pt x="101828" y="577428"/>
                  </a:lnTo>
                  <a:cubicBezTo>
                    <a:pt x="94937" y="958413"/>
                    <a:pt x="101760" y="1616638"/>
                    <a:pt x="104708" y="1753748"/>
                  </a:cubicBezTo>
                  <a:cubicBezTo>
                    <a:pt x="107681" y="1892031"/>
                    <a:pt x="168011" y="1914803"/>
                    <a:pt x="277215" y="1914081"/>
                  </a:cubicBezTo>
                  <a:lnTo>
                    <a:pt x="1773325" y="1910255"/>
                  </a:lnTo>
                  <a:cubicBezTo>
                    <a:pt x="1759000" y="1375795"/>
                    <a:pt x="1765208" y="446089"/>
                    <a:pt x="1768691" y="339408"/>
                  </a:cubicBezTo>
                  <a:cubicBezTo>
                    <a:pt x="1772174" y="232725"/>
                    <a:pt x="1746468" y="112940"/>
                    <a:pt x="1588386" y="110513"/>
                  </a:cubicBezTo>
                  <a:cubicBezTo>
                    <a:pt x="1430337" y="108086"/>
                    <a:pt x="851841" y="106688"/>
                    <a:pt x="590322" y="106687"/>
                  </a:cubicBezTo>
                  <a:close/>
                  <a:moveTo>
                    <a:pt x="549320" y="0"/>
                  </a:moveTo>
                  <a:cubicBezTo>
                    <a:pt x="841627" y="0"/>
                    <a:pt x="1488650" y="1563"/>
                    <a:pt x="1665394" y="4277"/>
                  </a:cubicBezTo>
                  <a:cubicBezTo>
                    <a:pt x="1842137" y="6992"/>
                    <a:pt x="1870878" y="140918"/>
                    <a:pt x="1866984" y="260194"/>
                  </a:cubicBezTo>
                  <a:cubicBezTo>
                    <a:pt x="1863090" y="379470"/>
                    <a:pt x="1856150" y="1418933"/>
                    <a:pt x="1872166" y="2016489"/>
                  </a:cubicBezTo>
                  <a:lnTo>
                    <a:pt x="199432" y="2020767"/>
                  </a:lnTo>
                  <a:cubicBezTo>
                    <a:pt x="77336" y="2021574"/>
                    <a:pt x="9884" y="1996114"/>
                    <a:pt x="6560" y="1841505"/>
                  </a:cubicBezTo>
                  <a:cubicBezTo>
                    <a:pt x="3235" y="1686896"/>
                    <a:pt x="-4497" y="939636"/>
                    <a:pt x="3513" y="515446"/>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12" tIns="33606" rIns="33606" bIns="67212" numCol="1" spcCol="0" rtlCol="0" fromWordArt="0" anchor="b" anchorCtr="0" forceAA="0" compatLnSpc="1">
              <a:prstTxWarp prst="textNoShape">
                <a:avLst/>
              </a:prstTxWarp>
              <a:noAutofit/>
            </a:bodyPr>
            <a:lstStyle/>
            <a:p>
              <a:pPr defTabSz="671862" fontAlgn="base">
                <a:spcBef>
                  <a:spcPct val="0"/>
                </a:spcBef>
                <a:spcAft>
                  <a:spcPct val="0"/>
                </a:spcAft>
                <a:defRPr/>
              </a:pPr>
              <a:endParaRPr lang="en-US" sz="588" kern="0" spc="-37" err="1">
                <a:solidFill>
                  <a:schemeClr val="tx1"/>
                </a:solidFill>
                <a:latin typeface="Segoe UI"/>
                <a:ea typeface="Segoe UI" pitchFamily="34" charset="0"/>
                <a:cs typeface="Segoe UI" pitchFamily="34" charset="0"/>
              </a:endParaRPr>
            </a:p>
          </p:txBody>
        </p:sp>
      </p:grpSp>
      <p:grpSp>
        <p:nvGrpSpPr>
          <p:cNvPr id="43" name="Group 42">
            <a:extLst>
              <a:ext uri="{FF2B5EF4-FFF2-40B4-BE49-F238E27FC236}">
                <a16:creationId xmlns:a16="http://schemas.microsoft.com/office/drawing/2014/main" id="{3B11D43E-10CD-4056-B558-19559AAEBA2B}"/>
              </a:ext>
            </a:extLst>
          </p:cNvPr>
          <p:cNvGrpSpPr/>
          <p:nvPr/>
        </p:nvGrpSpPr>
        <p:grpSpPr>
          <a:xfrm>
            <a:off x="2620503" y="4172184"/>
            <a:ext cx="508492" cy="508492"/>
            <a:chOff x="1103397" y="2464452"/>
            <a:chExt cx="691781" cy="691781"/>
          </a:xfrm>
          <a:solidFill>
            <a:srgbClr val="002050"/>
          </a:solidFill>
        </p:grpSpPr>
        <p:sp>
          <p:nvSpPr>
            <p:cNvPr id="44" name="Rectangle 43">
              <a:extLst>
                <a:ext uri="{FF2B5EF4-FFF2-40B4-BE49-F238E27FC236}">
                  <a16:creationId xmlns:a16="http://schemas.microsoft.com/office/drawing/2014/main" id="{6760F2FE-FB64-4B9F-8395-E3787240E8AF}"/>
                </a:ext>
              </a:extLst>
            </p:cNvPr>
            <p:cNvSpPr/>
            <p:nvPr>
              <p:custDataLst>
                <p:tags r:id="rId11"/>
              </p:custDataLst>
            </p:nvPr>
          </p:nvSpPr>
          <p:spPr bwMode="auto">
            <a:xfrm>
              <a:off x="1103397" y="2464452"/>
              <a:ext cx="691781" cy="69178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0410" tIns="33606" rIns="50410" bIns="33606" numCol="1" spcCol="0" rtlCol="0" fromWordArt="0" anchor="b" anchorCtr="0" forceAA="0" compatLnSpc="1">
              <a:prstTxWarp prst="textNoShape">
                <a:avLst/>
              </a:prstTxWarp>
              <a:noAutofit/>
            </a:bodyPr>
            <a:lstStyle/>
            <a:p>
              <a:pPr defTabSz="685367">
                <a:lnSpc>
                  <a:spcPct val="90000"/>
                </a:lnSpc>
                <a:defRPr/>
              </a:pPr>
              <a:r>
                <a:rPr lang="en-US" sz="588" kern="0">
                  <a:ln>
                    <a:solidFill>
                      <a:srgbClr val="000000">
                        <a:alpha val="0"/>
                      </a:srgbClr>
                    </a:solidFill>
                  </a:ln>
                  <a:solidFill>
                    <a:schemeClr val="tx1"/>
                  </a:solidFill>
                  <a:latin typeface="Segoe UI"/>
                </a:rPr>
                <a:t>Web</a:t>
              </a:r>
              <a:endParaRPr lang="en-US" sz="588" kern="0">
                <a:solidFill>
                  <a:schemeClr val="tx1"/>
                </a:solidFill>
                <a:latin typeface="Segoe UI"/>
                <a:ea typeface="Segoe UI" pitchFamily="34" charset="0"/>
                <a:cs typeface="Segoe UI" pitchFamily="34" charset="0"/>
              </a:endParaRPr>
            </a:p>
          </p:txBody>
        </p:sp>
        <p:sp>
          <p:nvSpPr>
            <p:cNvPr id="45" name="Rounded Rectangle 18">
              <a:extLst>
                <a:ext uri="{FF2B5EF4-FFF2-40B4-BE49-F238E27FC236}">
                  <a16:creationId xmlns:a16="http://schemas.microsoft.com/office/drawing/2014/main" id="{2A1C0494-6E1F-4E8E-BC03-93D82AD9B4BB}"/>
                </a:ext>
              </a:extLst>
            </p:cNvPr>
            <p:cNvSpPr/>
            <p:nvPr/>
          </p:nvSpPr>
          <p:spPr bwMode="auto">
            <a:xfrm>
              <a:off x="1331186" y="2561849"/>
              <a:ext cx="236204" cy="243353"/>
            </a:xfrm>
            <a:custGeom>
              <a:avLst/>
              <a:gdLst/>
              <a:ahLst/>
              <a:cxnLst/>
              <a:rect l="l" t="t" r="r" b="b"/>
              <a:pathLst>
                <a:path w="759909" h="783113">
                  <a:moveTo>
                    <a:pt x="428313" y="198314"/>
                  </a:moveTo>
                  <a:cubicBezTo>
                    <a:pt x="508468" y="198313"/>
                    <a:pt x="573445" y="263292"/>
                    <a:pt x="573446" y="343446"/>
                  </a:cubicBezTo>
                  <a:cubicBezTo>
                    <a:pt x="573445" y="423600"/>
                    <a:pt x="508468" y="488578"/>
                    <a:pt x="428313" y="488578"/>
                  </a:cubicBezTo>
                  <a:cubicBezTo>
                    <a:pt x="348160" y="488577"/>
                    <a:pt x="283181" y="423600"/>
                    <a:pt x="283181" y="343446"/>
                  </a:cubicBezTo>
                  <a:cubicBezTo>
                    <a:pt x="283182" y="263291"/>
                    <a:pt x="348159" y="198314"/>
                    <a:pt x="428313" y="198314"/>
                  </a:cubicBezTo>
                  <a:close/>
                  <a:moveTo>
                    <a:pt x="428313" y="131753"/>
                  </a:moveTo>
                  <a:cubicBezTo>
                    <a:pt x="311398" y="131753"/>
                    <a:pt x="216620" y="226531"/>
                    <a:pt x="216620" y="343446"/>
                  </a:cubicBezTo>
                  <a:cubicBezTo>
                    <a:pt x="216620" y="384187"/>
                    <a:pt x="228129" y="422239"/>
                    <a:pt x="251266" y="452558"/>
                  </a:cubicBezTo>
                  <a:lnTo>
                    <a:pt x="128069" y="575549"/>
                  </a:lnTo>
                  <a:cubicBezTo>
                    <a:pt x="109922" y="593667"/>
                    <a:pt x="109898" y="623064"/>
                    <a:pt x="128015" y="641211"/>
                  </a:cubicBezTo>
                  <a:cubicBezTo>
                    <a:pt x="146132" y="659359"/>
                    <a:pt x="175529" y="659383"/>
                    <a:pt x="193677" y="641266"/>
                  </a:cubicBezTo>
                  <a:lnTo>
                    <a:pt x="316485" y="518662"/>
                  </a:lnTo>
                  <a:cubicBezTo>
                    <a:pt x="347293" y="542946"/>
                    <a:pt x="386379" y="555139"/>
                    <a:pt x="428313" y="555138"/>
                  </a:cubicBezTo>
                  <a:cubicBezTo>
                    <a:pt x="545229" y="555139"/>
                    <a:pt x="640006" y="460361"/>
                    <a:pt x="640007" y="343445"/>
                  </a:cubicBezTo>
                  <a:cubicBezTo>
                    <a:pt x="640006" y="226531"/>
                    <a:pt x="545229" y="131753"/>
                    <a:pt x="428313" y="131753"/>
                  </a:cubicBezTo>
                  <a:close/>
                  <a:moveTo>
                    <a:pt x="126654" y="0"/>
                  </a:moveTo>
                  <a:lnTo>
                    <a:pt x="633255" y="0"/>
                  </a:lnTo>
                  <a:cubicBezTo>
                    <a:pt x="703204" y="0"/>
                    <a:pt x="759909" y="56705"/>
                    <a:pt x="759909" y="126654"/>
                  </a:cubicBezTo>
                  <a:lnTo>
                    <a:pt x="759909" y="656459"/>
                  </a:lnTo>
                  <a:cubicBezTo>
                    <a:pt x="759909" y="726408"/>
                    <a:pt x="703204" y="783113"/>
                    <a:pt x="633255" y="783113"/>
                  </a:cubicBezTo>
                  <a:lnTo>
                    <a:pt x="126654" y="783113"/>
                  </a:lnTo>
                  <a:cubicBezTo>
                    <a:pt x="56705" y="783113"/>
                    <a:pt x="0" y="726408"/>
                    <a:pt x="0" y="656459"/>
                  </a:cubicBezTo>
                  <a:lnTo>
                    <a:pt x="0" y="126654"/>
                  </a:lnTo>
                  <a:cubicBezTo>
                    <a:pt x="0" y="56705"/>
                    <a:pt x="56705" y="0"/>
                    <a:pt x="126654"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12" tIns="33606" rIns="33606" bIns="67212" numCol="1" spcCol="0" rtlCol="0" fromWordArt="0" anchor="b" anchorCtr="0" forceAA="0" compatLnSpc="1">
              <a:prstTxWarp prst="textNoShape">
                <a:avLst/>
              </a:prstTxWarp>
              <a:noAutofit/>
            </a:bodyPr>
            <a:lstStyle/>
            <a:p>
              <a:pPr defTabSz="671862" fontAlgn="base">
                <a:spcBef>
                  <a:spcPct val="0"/>
                </a:spcBef>
                <a:spcAft>
                  <a:spcPct val="0"/>
                </a:spcAft>
                <a:defRPr/>
              </a:pPr>
              <a:endParaRPr lang="en-US" sz="588" kern="0" spc="-37" err="1">
                <a:solidFill>
                  <a:schemeClr val="tx1"/>
                </a:solidFill>
                <a:latin typeface="Segoe UI"/>
                <a:ea typeface="Segoe UI" pitchFamily="34" charset="0"/>
                <a:cs typeface="Segoe UI" pitchFamily="34" charset="0"/>
              </a:endParaRPr>
            </a:p>
          </p:txBody>
        </p:sp>
      </p:grpSp>
      <p:grpSp>
        <p:nvGrpSpPr>
          <p:cNvPr id="46" name="Group 45">
            <a:extLst>
              <a:ext uri="{FF2B5EF4-FFF2-40B4-BE49-F238E27FC236}">
                <a16:creationId xmlns:a16="http://schemas.microsoft.com/office/drawing/2014/main" id="{9BFD5D34-F600-49A2-8A88-734D8400184D}"/>
              </a:ext>
            </a:extLst>
          </p:cNvPr>
          <p:cNvGrpSpPr/>
          <p:nvPr/>
        </p:nvGrpSpPr>
        <p:grpSpPr>
          <a:xfrm>
            <a:off x="3166711" y="3108691"/>
            <a:ext cx="508492" cy="508492"/>
            <a:chOff x="1822857" y="2464452"/>
            <a:chExt cx="691781" cy="691781"/>
          </a:xfrm>
          <a:solidFill>
            <a:srgbClr val="002050"/>
          </a:solidFill>
        </p:grpSpPr>
        <p:sp>
          <p:nvSpPr>
            <p:cNvPr id="47" name="Rectangle 46">
              <a:extLst>
                <a:ext uri="{FF2B5EF4-FFF2-40B4-BE49-F238E27FC236}">
                  <a16:creationId xmlns:a16="http://schemas.microsoft.com/office/drawing/2014/main" id="{0FBD0FF8-9501-482F-8533-845B07DA55A3}"/>
                </a:ext>
              </a:extLst>
            </p:cNvPr>
            <p:cNvSpPr/>
            <p:nvPr>
              <p:custDataLst>
                <p:tags r:id="rId10"/>
              </p:custDataLst>
            </p:nvPr>
          </p:nvSpPr>
          <p:spPr bwMode="auto">
            <a:xfrm>
              <a:off x="1822857" y="2464452"/>
              <a:ext cx="691781" cy="69178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0410" tIns="33606" rIns="50410" bIns="33606" numCol="1" spcCol="0" rtlCol="0" fromWordArt="0" anchor="b" anchorCtr="0" forceAA="0" compatLnSpc="1">
              <a:prstTxWarp prst="textNoShape">
                <a:avLst/>
              </a:prstTxWarp>
              <a:noAutofit/>
            </a:bodyPr>
            <a:lstStyle/>
            <a:p>
              <a:pPr defTabSz="685367">
                <a:lnSpc>
                  <a:spcPct val="90000"/>
                </a:lnSpc>
                <a:defRPr/>
              </a:pPr>
              <a:r>
                <a:rPr lang="en-US" sz="588" kern="0">
                  <a:ln>
                    <a:solidFill>
                      <a:srgbClr val="000000">
                        <a:alpha val="0"/>
                      </a:srgbClr>
                    </a:solidFill>
                  </a:ln>
                  <a:solidFill>
                    <a:schemeClr val="tx1"/>
                  </a:solidFill>
                  <a:latin typeface="Segoe UI"/>
                </a:rPr>
                <a:t>Social</a:t>
              </a:r>
              <a:endParaRPr lang="en-US" sz="588" kern="0">
                <a:solidFill>
                  <a:schemeClr val="tx1"/>
                </a:solidFill>
                <a:latin typeface="Segoe UI"/>
                <a:ea typeface="Segoe UI" pitchFamily="34" charset="0"/>
                <a:cs typeface="Segoe UI" pitchFamily="34" charset="0"/>
              </a:endParaRPr>
            </a:p>
          </p:txBody>
        </p:sp>
        <p:sp>
          <p:nvSpPr>
            <p:cNvPr id="48" name="Freeform 5">
              <a:extLst>
                <a:ext uri="{FF2B5EF4-FFF2-40B4-BE49-F238E27FC236}">
                  <a16:creationId xmlns:a16="http://schemas.microsoft.com/office/drawing/2014/main" id="{BC71CCDE-425D-4EF2-A6ED-6CD581C47F82}"/>
                </a:ext>
              </a:extLst>
            </p:cNvPr>
            <p:cNvSpPr>
              <a:spLocks noEditPoints="1"/>
            </p:cNvSpPr>
            <p:nvPr/>
          </p:nvSpPr>
          <p:spPr bwMode="auto">
            <a:xfrm>
              <a:off x="2039038" y="2574721"/>
              <a:ext cx="259418" cy="217623"/>
            </a:xfrm>
            <a:custGeom>
              <a:avLst/>
              <a:gdLst>
                <a:gd name="T0" fmla="*/ 290 w 360"/>
                <a:gd name="T1" fmla="*/ 23 h 302"/>
                <a:gd name="T2" fmla="*/ 265 w 360"/>
                <a:gd name="T3" fmla="*/ 6 h 302"/>
                <a:gd name="T4" fmla="*/ 226 w 360"/>
                <a:gd name="T5" fmla="*/ 2 h 302"/>
                <a:gd name="T6" fmla="*/ 188 w 360"/>
                <a:gd name="T7" fmla="*/ 25 h 302"/>
                <a:gd name="T8" fmla="*/ 148 w 360"/>
                <a:gd name="T9" fmla="*/ 78 h 302"/>
                <a:gd name="T10" fmla="*/ 104 w 360"/>
                <a:gd name="T11" fmla="*/ 122 h 302"/>
                <a:gd name="T12" fmla="*/ 58 w 360"/>
                <a:gd name="T13" fmla="*/ 147 h 302"/>
                <a:gd name="T14" fmla="*/ 12 w 360"/>
                <a:gd name="T15" fmla="*/ 149 h 302"/>
                <a:gd name="T16" fmla="*/ 2 w 360"/>
                <a:gd name="T17" fmla="*/ 151 h 302"/>
                <a:gd name="T18" fmla="*/ 19 w 360"/>
                <a:gd name="T19" fmla="*/ 176 h 302"/>
                <a:gd name="T20" fmla="*/ 52 w 360"/>
                <a:gd name="T21" fmla="*/ 209 h 302"/>
                <a:gd name="T22" fmla="*/ 106 w 360"/>
                <a:gd name="T23" fmla="*/ 233 h 302"/>
                <a:gd name="T24" fmla="*/ 138 w 360"/>
                <a:gd name="T25" fmla="*/ 237 h 302"/>
                <a:gd name="T26" fmla="*/ 140 w 360"/>
                <a:gd name="T27" fmla="*/ 258 h 302"/>
                <a:gd name="T28" fmla="*/ 140 w 360"/>
                <a:gd name="T29" fmla="*/ 276 h 302"/>
                <a:gd name="T30" fmla="*/ 140 w 360"/>
                <a:gd name="T31" fmla="*/ 283 h 302"/>
                <a:gd name="T32" fmla="*/ 127 w 360"/>
                <a:gd name="T33" fmla="*/ 285 h 302"/>
                <a:gd name="T34" fmla="*/ 111 w 360"/>
                <a:gd name="T35" fmla="*/ 293 h 302"/>
                <a:gd name="T36" fmla="*/ 115 w 360"/>
                <a:gd name="T37" fmla="*/ 300 h 302"/>
                <a:gd name="T38" fmla="*/ 127 w 360"/>
                <a:gd name="T39" fmla="*/ 299 h 302"/>
                <a:gd name="T40" fmla="*/ 163 w 360"/>
                <a:gd name="T41" fmla="*/ 297 h 302"/>
                <a:gd name="T42" fmla="*/ 190 w 360"/>
                <a:gd name="T43" fmla="*/ 300 h 302"/>
                <a:gd name="T44" fmla="*/ 196 w 360"/>
                <a:gd name="T45" fmla="*/ 297 h 302"/>
                <a:gd name="T46" fmla="*/ 217 w 360"/>
                <a:gd name="T47" fmla="*/ 300 h 302"/>
                <a:gd name="T48" fmla="*/ 222 w 360"/>
                <a:gd name="T49" fmla="*/ 297 h 302"/>
                <a:gd name="T50" fmla="*/ 219 w 360"/>
                <a:gd name="T51" fmla="*/ 289 h 302"/>
                <a:gd name="T52" fmla="*/ 180 w 360"/>
                <a:gd name="T53" fmla="*/ 283 h 302"/>
                <a:gd name="T54" fmla="*/ 180 w 360"/>
                <a:gd name="T55" fmla="*/ 253 h 302"/>
                <a:gd name="T56" fmla="*/ 180 w 360"/>
                <a:gd name="T57" fmla="*/ 237 h 302"/>
                <a:gd name="T58" fmla="*/ 180 w 360"/>
                <a:gd name="T59" fmla="*/ 232 h 302"/>
                <a:gd name="T60" fmla="*/ 215 w 360"/>
                <a:gd name="T61" fmla="*/ 216 h 302"/>
                <a:gd name="T62" fmla="*/ 251 w 360"/>
                <a:gd name="T63" fmla="*/ 188 h 302"/>
                <a:gd name="T64" fmla="*/ 276 w 360"/>
                <a:gd name="T65" fmla="*/ 149 h 302"/>
                <a:gd name="T66" fmla="*/ 299 w 360"/>
                <a:gd name="T67" fmla="*/ 94 h 302"/>
                <a:gd name="T68" fmla="*/ 334 w 360"/>
                <a:gd name="T69" fmla="*/ 78 h 302"/>
                <a:gd name="T70" fmla="*/ 353 w 360"/>
                <a:gd name="T71" fmla="*/ 71 h 302"/>
                <a:gd name="T72" fmla="*/ 360 w 360"/>
                <a:gd name="T73" fmla="*/ 69 h 302"/>
                <a:gd name="T74" fmla="*/ 299 w 360"/>
                <a:gd name="T75" fmla="*/ 44 h 302"/>
                <a:gd name="T76" fmla="*/ 167 w 360"/>
                <a:gd name="T77" fmla="*/ 283 h 302"/>
                <a:gd name="T78" fmla="*/ 153 w 360"/>
                <a:gd name="T79" fmla="*/ 283 h 302"/>
                <a:gd name="T80" fmla="*/ 152 w 360"/>
                <a:gd name="T81" fmla="*/ 262 h 302"/>
                <a:gd name="T82" fmla="*/ 152 w 360"/>
                <a:gd name="T83" fmla="*/ 245 h 302"/>
                <a:gd name="T84" fmla="*/ 152 w 360"/>
                <a:gd name="T85" fmla="*/ 237 h 302"/>
                <a:gd name="T86" fmla="*/ 167 w 360"/>
                <a:gd name="T87" fmla="*/ 233 h 302"/>
                <a:gd name="T88" fmla="*/ 247 w 360"/>
                <a:gd name="T89" fmla="*/ 67 h 302"/>
                <a:gd name="T90" fmla="*/ 236 w 360"/>
                <a:gd name="T91" fmla="*/ 55 h 302"/>
                <a:gd name="T92" fmla="*/ 240 w 360"/>
                <a:gd name="T93" fmla="*/ 44 h 302"/>
                <a:gd name="T94" fmla="*/ 251 w 360"/>
                <a:gd name="T95" fmla="*/ 40 h 302"/>
                <a:gd name="T96" fmla="*/ 263 w 360"/>
                <a:gd name="T97" fmla="*/ 52 h 302"/>
                <a:gd name="T98" fmla="*/ 259 w 360"/>
                <a:gd name="T99" fmla="*/ 63 h 302"/>
                <a:gd name="T100" fmla="*/ 249 w 360"/>
                <a:gd name="T101" fmla="*/ 67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60" h="302">
                  <a:moveTo>
                    <a:pt x="299" y="44"/>
                  </a:moveTo>
                  <a:lnTo>
                    <a:pt x="297" y="36"/>
                  </a:lnTo>
                  <a:lnTo>
                    <a:pt x="293" y="31"/>
                  </a:lnTo>
                  <a:lnTo>
                    <a:pt x="290" y="23"/>
                  </a:lnTo>
                  <a:lnTo>
                    <a:pt x="284" y="19"/>
                  </a:lnTo>
                  <a:lnTo>
                    <a:pt x="278" y="13"/>
                  </a:lnTo>
                  <a:lnTo>
                    <a:pt x="272" y="10"/>
                  </a:lnTo>
                  <a:lnTo>
                    <a:pt x="265" y="6"/>
                  </a:lnTo>
                  <a:lnTo>
                    <a:pt x="257" y="4"/>
                  </a:lnTo>
                  <a:lnTo>
                    <a:pt x="247" y="2"/>
                  </a:lnTo>
                  <a:lnTo>
                    <a:pt x="236" y="0"/>
                  </a:lnTo>
                  <a:lnTo>
                    <a:pt x="226" y="2"/>
                  </a:lnTo>
                  <a:lnTo>
                    <a:pt x="215" y="6"/>
                  </a:lnTo>
                  <a:lnTo>
                    <a:pt x="205" y="10"/>
                  </a:lnTo>
                  <a:lnTo>
                    <a:pt x="196" y="15"/>
                  </a:lnTo>
                  <a:lnTo>
                    <a:pt x="188" y="25"/>
                  </a:lnTo>
                  <a:lnTo>
                    <a:pt x="180" y="34"/>
                  </a:lnTo>
                  <a:lnTo>
                    <a:pt x="169" y="50"/>
                  </a:lnTo>
                  <a:lnTo>
                    <a:pt x="159" y="63"/>
                  </a:lnTo>
                  <a:lnTo>
                    <a:pt x="148" y="78"/>
                  </a:lnTo>
                  <a:lnTo>
                    <a:pt x="138" y="90"/>
                  </a:lnTo>
                  <a:lnTo>
                    <a:pt x="127" y="101"/>
                  </a:lnTo>
                  <a:lnTo>
                    <a:pt x="115" y="113"/>
                  </a:lnTo>
                  <a:lnTo>
                    <a:pt x="104" y="122"/>
                  </a:lnTo>
                  <a:lnTo>
                    <a:pt x="92" y="130"/>
                  </a:lnTo>
                  <a:lnTo>
                    <a:pt x="81" y="138"/>
                  </a:lnTo>
                  <a:lnTo>
                    <a:pt x="69" y="144"/>
                  </a:lnTo>
                  <a:lnTo>
                    <a:pt x="58" y="147"/>
                  </a:lnTo>
                  <a:lnTo>
                    <a:pt x="46" y="151"/>
                  </a:lnTo>
                  <a:lnTo>
                    <a:pt x="35" y="151"/>
                  </a:lnTo>
                  <a:lnTo>
                    <a:pt x="23" y="151"/>
                  </a:lnTo>
                  <a:lnTo>
                    <a:pt x="12" y="149"/>
                  </a:lnTo>
                  <a:lnTo>
                    <a:pt x="0" y="147"/>
                  </a:lnTo>
                  <a:lnTo>
                    <a:pt x="0" y="147"/>
                  </a:lnTo>
                  <a:lnTo>
                    <a:pt x="0" y="147"/>
                  </a:lnTo>
                  <a:lnTo>
                    <a:pt x="2" y="151"/>
                  </a:lnTo>
                  <a:lnTo>
                    <a:pt x="4" y="155"/>
                  </a:lnTo>
                  <a:lnTo>
                    <a:pt x="8" y="161"/>
                  </a:lnTo>
                  <a:lnTo>
                    <a:pt x="14" y="168"/>
                  </a:lnTo>
                  <a:lnTo>
                    <a:pt x="19" y="176"/>
                  </a:lnTo>
                  <a:lnTo>
                    <a:pt x="25" y="184"/>
                  </a:lnTo>
                  <a:lnTo>
                    <a:pt x="33" y="191"/>
                  </a:lnTo>
                  <a:lnTo>
                    <a:pt x="42" y="201"/>
                  </a:lnTo>
                  <a:lnTo>
                    <a:pt x="52" y="209"/>
                  </a:lnTo>
                  <a:lnTo>
                    <a:pt x="63" y="216"/>
                  </a:lnTo>
                  <a:lnTo>
                    <a:pt x="77" y="222"/>
                  </a:lnTo>
                  <a:lnTo>
                    <a:pt x="90" y="228"/>
                  </a:lnTo>
                  <a:lnTo>
                    <a:pt x="106" y="233"/>
                  </a:lnTo>
                  <a:lnTo>
                    <a:pt x="121" y="235"/>
                  </a:lnTo>
                  <a:lnTo>
                    <a:pt x="129" y="237"/>
                  </a:lnTo>
                  <a:lnTo>
                    <a:pt x="138" y="237"/>
                  </a:lnTo>
                  <a:lnTo>
                    <a:pt x="138" y="237"/>
                  </a:lnTo>
                  <a:lnTo>
                    <a:pt x="140" y="237"/>
                  </a:lnTo>
                  <a:lnTo>
                    <a:pt x="140" y="245"/>
                  </a:lnTo>
                  <a:lnTo>
                    <a:pt x="140" y="253"/>
                  </a:lnTo>
                  <a:lnTo>
                    <a:pt x="140" y="258"/>
                  </a:lnTo>
                  <a:lnTo>
                    <a:pt x="140" y="264"/>
                  </a:lnTo>
                  <a:lnTo>
                    <a:pt x="140" y="268"/>
                  </a:lnTo>
                  <a:lnTo>
                    <a:pt x="140" y="272"/>
                  </a:lnTo>
                  <a:lnTo>
                    <a:pt x="140" y="276"/>
                  </a:lnTo>
                  <a:lnTo>
                    <a:pt x="140" y="277"/>
                  </a:lnTo>
                  <a:lnTo>
                    <a:pt x="140" y="279"/>
                  </a:lnTo>
                  <a:lnTo>
                    <a:pt x="140" y="281"/>
                  </a:lnTo>
                  <a:lnTo>
                    <a:pt x="140" y="283"/>
                  </a:lnTo>
                  <a:lnTo>
                    <a:pt x="140" y="283"/>
                  </a:lnTo>
                  <a:lnTo>
                    <a:pt x="140" y="283"/>
                  </a:lnTo>
                  <a:lnTo>
                    <a:pt x="132" y="285"/>
                  </a:lnTo>
                  <a:lnTo>
                    <a:pt x="127" y="285"/>
                  </a:lnTo>
                  <a:lnTo>
                    <a:pt x="121" y="287"/>
                  </a:lnTo>
                  <a:lnTo>
                    <a:pt x="115" y="289"/>
                  </a:lnTo>
                  <a:lnTo>
                    <a:pt x="113" y="289"/>
                  </a:lnTo>
                  <a:lnTo>
                    <a:pt x="111" y="293"/>
                  </a:lnTo>
                  <a:lnTo>
                    <a:pt x="111" y="295"/>
                  </a:lnTo>
                  <a:lnTo>
                    <a:pt x="111" y="297"/>
                  </a:lnTo>
                  <a:lnTo>
                    <a:pt x="113" y="299"/>
                  </a:lnTo>
                  <a:lnTo>
                    <a:pt x="115" y="300"/>
                  </a:lnTo>
                  <a:lnTo>
                    <a:pt x="117" y="302"/>
                  </a:lnTo>
                  <a:lnTo>
                    <a:pt x="119" y="300"/>
                  </a:lnTo>
                  <a:lnTo>
                    <a:pt x="119" y="300"/>
                  </a:lnTo>
                  <a:lnTo>
                    <a:pt x="127" y="299"/>
                  </a:lnTo>
                  <a:lnTo>
                    <a:pt x="134" y="297"/>
                  </a:lnTo>
                  <a:lnTo>
                    <a:pt x="144" y="297"/>
                  </a:lnTo>
                  <a:lnTo>
                    <a:pt x="153" y="297"/>
                  </a:lnTo>
                  <a:lnTo>
                    <a:pt x="163" y="297"/>
                  </a:lnTo>
                  <a:lnTo>
                    <a:pt x="173" y="297"/>
                  </a:lnTo>
                  <a:lnTo>
                    <a:pt x="180" y="299"/>
                  </a:lnTo>
                  <a:lnTo>
                    <a:pt x="188" y="300"/>
                  </a:lnTo>
                  <a:lnTo>
                    <a:pt x="190" y="300"/>
                  </a:lnTo>
                  <a:lnTo>
                    <a:pt x="192" y="300"/>
                  </a:lnTo>
                  <a:lnTo>
                    <a:pt x="194" y="300"/>
                  </a:lnTo>
                  <a:lnTo>
                    <a:pt x="194" y="299"/>
                  </a:lnTo>
                  <a:lnTo>
                    <a:pt x="196" y="297"/>
                  </a:lnTo>
                  <a:lnTo>
                    <a:pt x="205" y="299"/>
                  </a:lnTo>
                  <a:lnTo>
                    <a:pt x="209" y="300"/>
                  </a:lnTo>
                  <a:lnTo>
                    <a:pt x="213" y="300"/>
                  </a:lnTo>
                  <a:lnTo>
                    <a:pt x="217" y="300"/>
                  </a:lnTo>
                  <a:lnTo>
                    <a:pt x="219" y="300"/>
                  </a:lnTo>
                  <a:lnTo>
                    <a:pt x="221" y="300"/>
                  </a:lnTo>
                  <a:lnTo>
                    <a:pt x="221" y="299"/>
                  </a:lnTo>
                  <a:lnTo>
                    <a:pt x="222" y="297"/>
                  </a:lnTo>
                  <a:lnTo>
                    <a:pt x="222" y="295"/>
                  </a:lnTo>
                  <a:lnTo>
                    <a:pt x="222" y="293"/>
                  </a:lnTo>
                  <a:lnTo>
                    <a:pt x="221" y="289"/>
                  </a:lnTo>
                  <a:lnTo>
                    <a:pt x="219" y="289"/>
                  </a:lnTo>
                  <a:lnTo>
                    <a:pt x="209" y="287"/>
                  </a:lnTo>
                  <a:lnTo>
                    <a:pt x="201" y="285"/>
                  </a:lnTo>
                  <a:lnTo>
                    <a:pt x="192" y="283"/>
                  </a:lnTo>
                  <a:lnTo>
                    <a:pt x="180" y="283"/>
                  </a:lnTo>
                  <a:lnTo>
                    <a:pt x="180" y="274"/>
                  </a:lnTo>
                  <a:lnTo>
                    <a:pt x="180" y="266"/>
                  </a:lnTo>
                  <a:lnTo>
                    <a:pt x="180" y="258"/>
                  </a:lnTo>
                  <a:lnTo>
                    <a:pt x="180" y="253"/>
                  </a:lnTo>
                  <a:lnTo>
                    <a:pt x="180" y="249"/>
                  </a:lnTo>
                  <a:lnTo>
                    <a:pt x="180" y="243"/>
                  </a:lnTo>
                  <a:lnTo>
                    <a:pt x="180" y="239"/>
                  </a:lnTo>
                  <a:lnTo>
                    <a:pt x="180" y="237"/>
                  </a:lnTo>
                  <a:lnTo>
                    <a:pt x="180" y="235"/>
                  </a:lnTo>
                  <a:lnTo>
                    <a:pt x="180" y="233"/>
                  </a:lnTo>
                  <a:lnTo>
                    <a:pt x="180" y="232"/>
                  </a:lnTo>
                  <a:lnTo>
                    <a:pt x="180" y="232"/>
                  </a:lnTo>
                  <a:lnTo>
                    <a:pt x="180" y="232"/>
                  </a:lnTo>
                  <a:lnTo>
                    <a:pt x="192" y="228"/>
                  </a:lnTo>
                  <a:lnTo>
                    <a:pt x="203" y="222"/>
                  </a:lnTo>
                  <a:lnTo>
                    <a:pt x="215" y="216"/>
                  </a:lnTo>
                  <a:lnTo>
                    <a:pt x="224" y="210"/>
                  </a:lnTo>
                  <a:lnTo>
                    <a:pt x="234" y="205"/>
                  </a:lnTo>
                  <a:lnTo>
                    <a:pt x="242" y="197"/>
                  </a:lnTo>
                  <a:lnTo>
                    <a:pt x="251" y="188"/>
                  </a:lnTo>
                  <a:lnTo>
                    <a:pt x="257" y="180"/>
                  </a:lnTo>
                  <a:lnTo>
                    <a:pt x="265" y="170"/>
                  </a:lnTo>
                  <a:lnTo>
                    <a:pt x="270" y="161"/>
                  </a:lnTo>
                  <a:lnTo>
                    <a:pt x="276" y="149"/>
                  </a:lnTo>
                  <a:lnTo>
                    <a:pt x="282" y="138"/>
                  </a:lnTo>
                  <a:lnTo>
                    <a:pt x="288" y="128"/>
                  </a:lnTo>
                  <a:lnTo>
                    <a:pt x="291" y="117"/>
                  </a:lnTo>
                  <a:lnTo>
                    <a:pt x="299" y="94"/>
                  </a:lnTo>
                  <a:lnTo>
                    <a:pt x="309" y="88"/>
                  </a:lnTo>
                  <a:lnTo>
                    <a:pt x="318" y="84"/>
                  </a:lnTo>
                  <a:lnTo>
                    <a:pt x="328" y="80"/>
                  </a:lnTo>
                  <a:lnTo>
                    <a:pt x="334" y="78"/>
                  </a:lnTo>
                  <a:lnTo>
                    <a:pt x="341" y="77"/>
                  </a:lnTo>
                  <a:lnTo>
                    <a:pt x="345" y="75"/>
                  </a:lnTo>
                  <a:lnTo>
                    <a:pt x="349" y="73"/>
                  </a:lnTo>
                  <a:lnTo>
                    <a:pt x="353" y="71"/>
                  </a:lnTo>
                  <a:lnTo>
                    <a:pt x="355" y="69"/>
                  </a:lnTo>
                  <a:lnTo>
                    <a:pt x="357" y="69"/>
                  </a:lnTo>
                  <a:lnTo>
                    <a:pt x="359" y="69"/>
                  </a:lnTo>
                  <a:lnTo>
                    <a:pt x="360" y="69"/>
                  </a:lnTo>
                  <a:lnTo>
                    <a:pt x="360" y="67"/>
                  </a:lnTo>
                  <a:lnTo>
                    <a:pt x="360" y="67"/>
                  </a:lnTo>
                  <a:lnTo>
                    <a:pt x="299" y="44"/>
                  </a:lnTo>
                  <a:lnTo>
                    <a:pt x="299" y="44"/>
                  </a:lnTo>
                  <a:close/>
                  <a:moveTo>
                    <a:pt x="167" y="283"/>
                  </a:moveTo>
                  <a:lnTo>
                    <a:pt x="167" y="283"/>
                  </a:lnTo>
                  <a:lnTo>
                    <a:pt x="167" y="283"/>
                  </a:lnTo>
                  <a:lnTo>
                    <a:pt x="167" y="283"/>
                  </a:lnTo>
                  <a:lnTo>
                    <a:pt x="163" y="283"/>
                  </a:lnTo>
                  <a:lnTo>
                    <a:pt x="159" y="283"/>
                  </a:lnTo>
                  <a:lnTo>
                    <a:pt x="153" y="283"/>
                  </a:lnTo>
                  <a:lnTo>
                    <a:pt x="153" y="283"/>
                  </a:lnTo>
                  <a:lnTo>
                    <a:pt x="152" y="283"/>
                  </a:lnTo>
                  <a:lnTo>
                    <a:pt x="152" y="276"/>
                  </a:lnTo>
                  <a:lnTo>
                    <a:pt x="152" y="268"/>
                  </a:lnTo>
                  <a:lnTo>
                    <a:pt x="152" y="262"/>
                  </a:lnTo>
                  <a:lnTo>
                    <a:pt x="152" y="256"/>
                  </a:lnTo>
                  <a:lnTo>
                    <a:pt x="152" y="251"/>
                  </a:lnTo>
                  <a:lnTo>
                    <a:pt x="152" y="247"/>
                  </a:lnTo>
                  <a:lnTo>
                    <a:pt x="152" y="245"/>
                  </a:lnTo>
                  <a:lnTo>
                    <a:pt x="152" y="241"/>
                  </a:lnTo>
                  <a:lnTo>
                    <a:pt x="152" y="239"/>
                  </a:lnTo>
                  <a:lnTo>
                    <a:pt x="152" y="239"/>
                  </a:lnTo>
                  <a:lnTo>
                    <a:pt x="152" y="237"/>
                  </a:lnTo>
                  <a:lnTo>
                    <a:pt x="152" y="235"/>
                  </a:lnTo>
                  <a:lnTo>
                    <a:pt x="152" y="235"/>
                  </a:lnTo>
                  <a:lnTo>
                    <a:pt x="159" y="235"/>
                  </a:lnTo>
                  <a:lnTo>
                    <a:pt x="167" y="233"/>
                  </a:lnTo>
                  <a:lnTo>
                    <a:pt x="167" y="283"/>
                  </a:lnTo>
                  <a:lnTo>
                    <a:pt x="167" y="283"/>
                  </a:lnTo>
                  <a:close/>
                  <a:moveTo>
                    <a:pt x="249" y="67"/>
                  </a:moveTo>
                  <a:lnTo>
                    <a:pt x="247" y="67"/>
                  </a:lnTo>
                  <a:lnTo>
                    <a:pt x="244" y="65"/>
                  </a:lnTo>
                  <a:lnTo>
                    <a:pt x="240" y="63"/>
                  </a:lnTo>
                  <a:lnTo>
                    <a:pt x="238" y="59"/>
                  </a:lnTo>
                  <a:lnTo>
                    <a:pt x="236" y="55"/>
                  </a:lnTo>
                  <a:lnTo>
                    <a:pt x="236" y="54"/>
                  </a:lnTo>
                  <a:lnTo>
                    <a:pt x="236" y="52"/>
                  </a:lnTo>
                  <a:lnTo>
                    <a:pt x="238" y="50"/>
                  </a:lnTo>
                  <a:lnTo>
                    <a:pt x="240" y="44"/>
                  </a:lnTo>
                  <a:lnTo>
                    <a:pt x="244" y="42"/>
                  </a:lnTo>
                  <a:lnTo>
                    <a:pt x="247" y="40"/>
                  </a:lnTo>
                  <a:lnTo>
                    <a:pt x="249" y="40"/>
                  </a:lnTo>
                  <a:lnTo>
                    <a:pt x="251" y="40"/>
                  </a:lnTo>
                  <a:lnTo>
                    <a:pt x="253" y="42"/>
                  </a:lnTo>
                  <a:lnTo>
                    <a:pt x="259" y="44"/>
                  </a:lnTo>
                  <a:lnTo>
                    <a:pt x="261" y="50"/>
                  </a:lnTo>
                  <a:lnTo>
                    <a:pt x="263" y="52"/>
                  </a:lnTo>
                  <a:lnTo>
                    <a:pt x="263" y="54"/>
                  </a:lnTo>
                  <a:lnTo>
                    <a:pt x="263" y="55"/>
                  </a:lnTo>
                  <a:lnTo>
                    <a:pt x="261" y="59"/>
                  </a:lnTo>
                  <a:lnTo>
                    <a:pt x="259" y="63"/>
                  </a:lnTo>
                  <a:lnTo>
                    <a:pt x="253" y="65"/>
                  </a:lnTo>
                  <a:lnTo>
                    <a:pt x="251" y="67"/>
                  </a:lnTo>
                  <a:lnTo>
                    <a:pt x="249" y="67"/>
                  </a:lnTo>
                  <a:lnTo>
                    <a:pt x="249" y="67"/>
                  </a:lnTo>
                  <a:close/>
                </a:path>
              </a:pathLst>
            </a:custGeom>
            <a:solidFill>
              <a:schemeClr val="bg1"/>
            </a:solidFill>
            <a:ln>
              <a:noFill/>
            </a:ln>
          </p:spPr>
          <p:txBody>
            <a:bodyPr vert="horz" wrap="square" lIns="67212" tIns="33606" rIns="67212" bIns="33606" numCol="1" anchor="t" anchorCtr="0" compatLnSpc="1">
              <a:prstTxWarp prst="textNoShape">
                <a:avLst/>
              </a:prstTxWarp>
            </a:bodyPr>
            <a:lstStyle/>
            <a:p>
              <a:pPr defTabSz="685565">
                <a:defRPr/>
              </a:pPr>
              <a:endParaRPr lang="en-US" sz="588" kern="0">
                <a:latin typeface="Segoe UI"/>
              </a:endParaRPr>
            </a:p>
          </p:txBody>
        </p:sp>
      </p:grpSp>
      <p:grpSp>
        <p:nvGrpSpPr>
          <p:cNvPr id="49" name="Group 48">
            <a:extLst>
              <a:ext uri="{FF2B5EF4-FFF2-40B4-BE49-F238E27FC236}">
                <a16:creationId xmlns:a16="http://schemas.microsoft.com/office/drawing/2014/main" id="{D77346BA-7E19-4985-9F84-CF7FA9BBE40B}"/>
              </a:ext>
            </a:extLst>
          </p:cNvPr>
          <p:cNvGrpSpPr/>
          <p:nvPr/>
        </p:nvGrpSpPr>
        <p:grpSpPr>
          <a:xfrm>
            <a:off x="3166711" y="4698867"/>
            <a:ext cx="508492" cy="508492"/>
            <a:chOff x="2551230" y="3187789"/>
            <a:chExt cx="691781" cy="691781"/>
          </a:xfrm>
          <a:solidFill>
            <a:srgbClr val="002050"/>
          </a:solidFill>
        </p:grpSpPr>
        <p:sp>
          <p:nvSpPr>
            <p:cNvPr id="50" name="Rectangle 49">
              <a:extLst>
                <a:ext uri="{FF2B5EF4-FFF2-40B4-BE49-F238E27FC236}">
                  <a16:creationId xmlns:a16="http://schemas.microsoft.com/office/drawing/2014/main" id="{80C8AFB5-D085-4A27-9C23-519B66279DE1}"/>
                </a:ext>
              </a:extLst>
            </p:cNvPr>
            <p:cNvSpPr/>
            <p:nvPr>
              <p:custDataLst>
                <p:tags r:id="rId9"/>
              </p:custDataLst>
            </p:nvPr>
          </p:nvSpPr>
          <p:spPr bwMode="auto">
            <a:xfrm>
              <a:off x="2551230" y="3187789"/>
              <a:ext cx="691781" cy="69178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0410" tIns="33606" rIns="50410" bIns="33606" numCol="1" spcCol="0" rtlCol="0" fromWordArt="0" anchor="b" anchorCtr="0" forceAA="0" compatLnSpc="1">
              <a:prstTxWarp prst="textNoShape">
                <a:avLst/>
              </a:prstTxWarp>
              <a:noAutofit/>
            </a:bodyPr>
            <a:lstStyle/>
            <a:p>
              <a:pPr defTabSz="685367">
                <a:lnSpc>
                  <a:spcPct val="90000"/>
                </a:lnSpc>
                <a:defRPr/>
              </a:pPr>
              <a:r>
                <a:rPr lang="en-US" sz="588" kern="0">
                  <a:ln>
                    <a:solidFill>
                      <a:srgbClr val="000000">
                        <a:alpha val="0"/>
                      </a:srgbClr>
                    </a:solidFill>
                  </a:ln>
                  <a:solidFill>
                    <a:schemeClr val="tx1"/>
                  </a:solidFill>
                  <a:latin typeface="Segoe UI"/>
                </a:rPr>
                <a:t>Clickstream</a:t>
              </a:r>
              <a:endParaRPr lang="en-US" sz="588" kern="0">
                <a:solidFill>
                  <a:schemeClr val="tx1"/>
                </a:solidFill>
                <a:latin typeface="Segoe UI"/>
                <a:ea typeface="Segoe UI" pitchFamily="34" charset="0"/>
                <a:cs typeface="Segoe UI" pitchFamily="34" charset="0"/>
              </a:endParaRPr>
            </a:p>
          </p:txBody>
        </p:sp>
        <p:sp>
          <p:nvSpPr>
            <p:cNvPr id="51" name="Freeform 219">
              <a:extLst>
                <a:ext uri="{FF2B5EF4-FFF2-40B4-BE49-F238E27FC236}">
                  <a16:creationId xmlns:a16="http://schemas.microsoft.com/office/drawing/2014/main" id="{244E4F83-B4B8-4F30-9596-DA833FD9A2AA}"/>
                </a:ext>
              </a:extLst>
            </p:cNvPr>
            <p:cNvSpPr>
              <a:spLocks noChangeAspect="1"/>
            </p:cNvSpPr>
            <p:nvPr/>
          </p:nvSpPr>
          <p:spPr bwMode="auto">
            <a:xfrm>
              <a:off x="2746121" y="3280505"/>
              <a:ext cx="301998" cy="304393"/>
            </a:xfrm>
            <a:custGeom>
              <a:avLst/>
              <a:gdLst>
                <a:gd name="connsiteX0" fmla="*/ 938222 w 2721566"/>
                <a:gd name="connsiteY0" fmla="*/ 1618192 h 2743150"/>
                <a:gd name="connsiteX1" fmla="*/ 920717 w 2721566"/>
                <a:gd name="connsiteY1" fmla="*/ 1627693 h 2743150"/>
                <a:gd name="connsiteX2" fmla="*/ 857026 w 2721566"/>
                <a:gd name="connsiteY2" fmla="*/ 1647464 h 2743150"/>
                <a:gd name="connsiteX3" fmla="*/ 847920 w 2721566"/>
                <a:gd name="connsiteY3" fmla="*/ 1648382 h 2743150"/>
                <a:gd name="connsiteX4" fmla="*/ 837756 w 2721566"/>
                <a:gd name="connsiteY4" fmla="*/ 1715659 h 2743150"/>
                <a:gd name="connsiteX5" fmla="*/ 832560 w 2721566"/>
                <a:gd name="connsiteY5" fmla="*/ 1819620 h 2743150"/>
                <a:gd name="connsiteX6" fmla="*/ 1127348 w 2721566"/>
                <a:gd name="connsiteY6" fmla="*/ 2538605 h 2743150"/>
                <a:gd name="connsiteX7" fmla="*/ 1128948 w 2721566"/>
                <a:gd name="connsiteY7" fmla="*/ 2540074 h 2743150"/>
                <a:gd name="connsiteX8" fmla="*/ 1240036 w 2721566"/>
                <a:gd name="connsiteY8" fmla="*/ 2557183 h 2743150"/>
                <a:gd name="connsiteX9" fmla="*/ 1360783 w 2721566"/>
                <a:gd name="connsiteY9" fmla="*/ 2563336 h 2743150"/>
                <a:gd name="connsiteX10" fmla="*/ 2448946 w 2721566"/>
                <a:gd name="connsiteY10" fmla="*/ 1835462 h 2743150"/>
                <a:gd name="connsiteX11" fmla="*/ 2454283 w 2721566"/>
                <a:gd name="connsiteY11" fmla="*/ 1820747 h 2743150"/>
                <a:gd name="connsiteX12" fmla="*/ 2454163 w 2721566"/>
                <a:gd name="connsiteY12" fmla="*/ 1820820 h 2743150"/>
                <a:gd name="connsiteX13" fmla="*/ 2315755 w 2721566"/>
                <a:gd name="connsiteY13" fmla="*/ 1885930 h 2743150"/>
                <a:gd name="connsiteX14" fmla="*/ 2314668 w 2721566"/>
                <a:gd name="connsiteY14" fmla="*/ 1896707 h 2743150"/>
                <a:gd name="connsiteX15" fmla="*/ 2121262 w 2721566"/>
                <a:gd name="connsiteY15" fmla="*/ 2054337 h 2743150"/>
                <a:gd name="connsiteX16" fmla="*/ 1981667 w 2721566"/>
                <a:gd name="connsiteY16" fmla="*/ 1996515 h 2743150"/>
                <a:gd name="connsiteX17" fmla="*/ 1964402 w 2721566"/>
                <a:gd name="connsiteY17" fmla="*/ 1970907 h 2743150"/>
                <a:gd name="connsiteX18" fmla="*/ 1833472 w 2721566"/>
                <a:gd name="connsiteY18" fmla="*/ 1979231 h 2743150"/>
                <a:gd name="connsiteX19" fmla="*/ 1005171 w 2721566"/>
                <a:gd name="connsiteY19" fmla="*/ 1679521 h 2743150"/>
                <a:gd name="connsiteX20" fmla="*/ 1275943 w 2721566"/>
                <a:gd name="connsiteY20" fmla="*/ 976747 h 2743150"/>
                <a:gd name="connsiteX21" fmla="*/ 1198822 w 2721566"/>
                <a:gd name="connsiteY21" fmla="*/ 1035009 h 2743150"/>
                <a:gd name="connsiteX22" fmla="*/ 1083955 w 2721566"/>
                <a:gd name="connsiteY22" fmla="*/ 1151055 h 2743150"/>
                <a:gd name="connsiteX23" fmla="*/ 1101284 w 2721566"/>
                <a:gd name="connsiteY23" fmla="*/ 1182982 h 2743150"/>
                <a:gd name="connsiteX24" fmla="*/ 1127948 w 2721566"/>
                <a:gd name="connsiteY24" fmla="*/ 1315054 h 2743150"/>
                <a:gd name="connsiteX25" fmla="*/ 1070000 w 2721566"/>
                <a:gd name="connsiteY25" fmla="*/ 1504762 h 2743150"/>
                <a:gd name="connsiteX26" fmla="*/ 1069531 w 2721566"/>
                <a:gd name="connsiteY26" fmla="*/ 1505330 h 2743150"/>
                <a:gd name="connsiteX27" fmla="*/ 1135763 w 2721566"/>
                <a:gd name="connsiteY27" fmla="*/ 1563925 h 2743150"/>
                <a:gd name="connsiteX28" fmla="*/ 1833472 w 2721566"/>
                <a:gd name="connsiteY28" fmla="*/ 1807163 h 2743150"/>
                <a:gd name="connsiteX29" fmla="*/ 1933016 w 2721566"/>
                <a:gd name="connsiteY29" fmla="*/ 1800511 h 2743150"/>
                <a:gd name="connsiteX30" fmla="*/ 1939359 w 2721566"/>
                <a:gd name="connsiteY30" fmla="*/ 1780077 h 2743150"/>
                <a:gd name="connsiteX31" fmla="*/ 2121262 w 2721566"/>
                <a:gd name="connsiteY31" fmla="*/ 1659503 h 2743150"/>
                <a:gd name="connsiteX32" fmla="*/ 2260857 w 2721566"/>
                <a:gd name="connsiteY32" fmla="*/ 1717325 h 2743150"/>
                <a:gd name="connsiteX33" fmla="*/ 2263606 w 2721566"/>
                <a:gd name="connsiteY33" fmla="*/ 1721402 h 2743150"/>
                <a:gd name="connsiteX34" fmla="*/ 2267011 w 2721566"/>
                <a:gd name="connsiteY34" fmla="*/ 1720229 h 2743150"/>
                <a:gd name="connsiteX35" fmla="*/ 2395987 w 2721566"/>
                <a:gd name="connsiteY35" fmla="*/ 1656069 h 2743150"/>
                <a:gd name="connsiteX36" fmla="*/ 2524667 w 2721566"/>
                <a:gd name="connsiteY36" fmla="*/ 1566083 h 2743150"/>
                <a:gd name="connsiteX37" fmla="*/ 2528847 w 2721566"/>
                <a:gd name="connsiteY37" fmla="*/ 1538444 h 2743150"/>
                <a:gd name="connsiteX38" fmla="*/ 2391754 w 2721566"/>
                <a:gd name="connsiteY38" fmla="*/ 1531467 h 2743150"/>
                <a:gd name="connsiteX39" fmla="*/ 2095342 w 2721566"/>
                <a:gd name="connsiteY39" fmla="*/ 1475341 h 2743150"/>
                <a:gd name="connsiteX40" fmla="*/ 1956122 w 2721566"/>
                <a:gd name="connsiteY40" fmla="*/ 1430037 h 2743150"/>
                <a:gd name="connsiteX41" fmla="*/ 1947455 w 2721566"/>
                <a:gd name="connsiteY41" fmla="*/ 1435880 h 2743150"/>
                <a:gd name="connsiteX42" fmla="*/ 1867644 w 2721566"/>
                <a:gd name="connsiteY42" fmla="*/ 1451993 h 2743150"/>
                <a:gd name="connsiteX43" fmla="*/ 1678717 w 2721566"/>
                <a:gd name="connsiteY43" fmla="*/ 1326764 h 2743150"/>
                <a:gd name="connsiteX44" fmla="*/ 1667734 w 2721566"/>
                <a:gd name="connsiteY44" fmla="*/ 1291381 h 2743150"/>
                <a:gd name="connsiteX45" fmla="*/ 1564981 w 2721566"/>
                <a:gd name="connsiteY45" fmla="*/ 1226519 h 2743150"/>
                <a:gd name="connsiteX46" fmla="*/ 1339681 w 2721566"/>
                <a:gd name="connsiteY46" fmla="*/ 1042541 h 2743150"/>
                <a:gd name="connsiteX47" fmla="*/ 1839031 w 2721566"/>
                <a:gd name="connsiteY47" fmla="*/ 802822 h 2743150"/>
                <a:gd name="connsiteX48" fmla="*/ 1539738 w 2721566"/>
                <a:gd name="connsiteY48" fmla="*/ 848536 h 2743150"/>
                <a:gd name="connsiteX49" fmla="*/ 1497492 w 2721566"/>
                <a:gd name="connsiteY49" fmla="*/ 864156 h 2743150"/>
                <a:gd name="connsiteX50" fmla="*/ 1530174 w 2721566"/>
                <a:gd name="connsiteY50" fmla="*/ 896941 h 2743150"/>
                <a:gd name="connsiteX51" fmla="*/ 1723667 w 2721566"/>
                <a:gd name="connsiteY51" fmla="*/ 1048242 h 2743150"/>
                <a:gd name="connsiteX52" fmla="*/ 1765091 w 2721566"/>
                <a:gd name="connsiteY52" fmla="*/ 1073360 h 2743150"/>
                <a:gd name="connsiteX53" fmla="*/ 1787834 w 2721566"/>
                <a:gd name="connsiteY53" fmla="*/ 1058026 h 2743150"/>
                <a:gd name="connsiteX54" fmla="*/ 1867644 w 2721566"/>
                <a:gd name="connsiteY54" fmla="*/ 1041913 h 2743150"/>
                <a:gd name="connsiteX55" fmla="*/ 2068519 w 2721566"/>
                <a:gd name="connsiteY55" fmla="*/ 1205631 h 2743150"/>
                <a:gd name="connsiteX56" fmla="*/ 2069865 w 2721566"/>
                <a:gd name="connsiteY56" fmla="*/ 1218984 h 2743150"/>
                <a:gd name="connsiteX57" fmla="*/ 2174899 w 2721566"/>
                <a:gd name="connsiteY57" fmla="*/ 1251806 h 2743150"/>
                <a:gd name="connsiteX58" fmla="*/ 2425742 w 2721566"/>
                <a:gd name="connsiteY58" fmla="*/ 1297108 h 2743150"/>
                <a:gd name="connsiteX59" fmla="*/ 2538295 w 2721566"/>
                <a:gd name="connsiteY59" fmla="*/ 1302486 h 2743150"/>
                <a:gd name="connsiteX60" fmla="*/ 2535655 w 2721566"/>
                <a:gd name="connsiteY60" fmla="*/ 1249725 h 2743150"/>
                <a:gd name="connsiteX61" fmla="*/ 2517759 w 2721566"/>
                <a:gd name="connsiteY61" fmla="*/ 1131394 h 2743150"/>
                <a:gd name="connsiteX62" fmla="*/ 2497854 w 2721566"/>
                <a:gd name="connsiteY62" fmla="*/ 1053274 h 2743150"/>
                <a:gd name="connsiteX63" fmla="*/ 2371258 w 2721566"/>
                <a:gd name="connsiteY63" fmla="*/ 956458 h 2743150"/>
                <a:gd name="connsiteX64" fmla="*/ 1839031 w 2721566"/>
                <a:gd name="connsiteY64" fmla="*/ 802822 h 2743150"/>
                <a:gd name="connsiteX65" fmla="*/ 540853 w 2721566"/>
                <a:gd name="connsiteY65" fmla="*/ 514986 h 2743150"/>
                <a:gd name="connsiteX66" fmla="*/ 525712 w 2721566"/>
                <a:gd name="connsiteY66" fmla="*/ 528873 h 2743150"/>
                <a:gd name="connsiteX67" fmla="*/ 179814 w 2721566"/>
                <a:gd name="connsiteY67" fmla="*/ 1371575 h 2743150"/>
                <a:gd name="connsiteX68" fmla="*/ 609577 w 2721566"/>
                <a:gd name="connsiteY68" fmla="*/ 2291196 h 2743150"/>
                <a:gd name="connsiteX69" fmla="*/ 629751 w 2721566"/>
                <a:gd name="connsiteY69" fmla="*/ 2306419 h 2743150"/>
                <a:gd name="connsiteX70" fmla="*/ 627186 w 2721566"/>
                <a:gd name="connsiteY70" fmla="*/ 2300879 h 2743150"/>
                <a:gd name="connsiteX71" fmla="*/ 536863 w 2721566"/>
                <a:gd name="connsiteY71" fmla="*/ 1819620 h 2743150"/>
                <a:gd name="connsiteX72" fmla="*/ 543586 w 2721566"/>
                <a:gd name="connsiteY72" fmla="*/ 1685426 h 2743150"/>
                <a:gd name="connsiteX73" fmla="*/ 561714 w 2721566"/>
                <a:gd name="connsiteY73" fmla="*/ 1565698 h 2743150"/>
                <a:gd name="connsiteX74" fmla="*/ 548721 w 2721566"/>
                <a:gd name="connsiteY74" fmla="*/ 1554978 h 2743150"/>
                <a:gd name="connsiteX75" fmla="*/ 449342 w 2721566"/>
                <a:gd name="connsiteY75" fmla="*/ 1315054 h 2743150"/>
                <a:gd name="connsiteX76" fmla="*/ 548721 w 2721566"/>
                <a:gd name="connsiteY76" fmla="*/ 1075131 h 2743150"/>
                <a:gd name="connsiteX77" fmla="*/ 586510 w 2721566"/>
                <a:gd name="connsiteY77" fmla="*/ 1043953 h 2743150"/>
                <a:gd name="connsiteX78" fmla="*/ 557759 w 2721566"/>
                <a:gd name="connsiteY78" fmla="*/ 931249 h 2743150"/>
                <a:gd name="connsiteX79" fmla="*/ 531303 w 2721566"/>
                <a:gd name="connsiteY79" fmla="*/ 666735 h 2743150"/>
                <a:gd name="connsiteX80" fmla="*/ 535100 w 2721566"/>
                <a:gd name="connsiteY80" fmla="*/ 565752 h 2743150"/>
                <a:gd name="connsiteX81" fmla="*/ 870476 w 2721566"/>
                <a:gd name="connsiteY81" fmla="*/ 288355 h 2743150"/>
                <a:gd name="connsiteX82" fmla="*/ 797863 w 2721566"/>
                <a:gd name="connsiteY82" fmla="*/ 323653 h 2743150"/>
                <a:gd name="connsiteX83" fmla="*/ 747285 w 2721566"/>
                <a:gd name="connsiteY83" fmla="*/ 354661 h 2743150"/>
                <a:gd name="connsiteX84" fmla="*/ 726331 w 2721566"/>
                <a:gd name="connsiteY84" fmla="*/ 436900 h 2743150"/>
                <a:gd name="connsiteX85" fmla="*/ 703371 w 2721566"/>
                <a:gd name="connsiteY85" fmla="*/ 666735 h 2743150"/>
                <a:gd name="connsiteX86" fmla="*/ 716392 w 2721566"/>
                <a:gd name="connsiteY86" fmla="*/ 840411 h 2743150"/>
                <a:gd name="connsiteX87" fmla="*/ 748231 w 2721566"/>
                <a:gd name="connsiteY87" fmla="*/ 979825 h 2743150"/>
                <a:gd name="connsiteX88" fmla="*/ 788645 w 2721566"/>
                <a:gd name="connsiteY88" fmla="*/ 975751 h 2743150"/>
                <a:gd name="connsiteX89" fmla="*/ 837858 w 2721566"/>
                <a:gd name="connsiteY89" fmla="*/ 980712 h 2743150"/>
                <a:gd name="connsiteX90" fmla="*/ 918259 w 2721566"/>
                <a:gd name="connsiteY90" fmla="*/ 891546 h 2743150"/>
                <a:gd name="connsiteX91" fmla="*/ 1010731 w 2721566"/>
                <a:gd name="connsiteY91" fmla="*/ 806835 h 2743150"/>
                <a:gd name="connsiteX92" fmla="*/ 1091088 w 2721566"/>
                <a:gd name="connsiteY92" fmla="*/ 746269 h 2743150"/>
                <a:gd name="connsiteX93" fmla="*/ 1090355 w 2721566"/>
                <a:gd name="connsiteY93" fmla="*/ 745257 h 2743150"/>
                <a:gd name="connsiteX94" fmla="*/ 908795 w 2721566"/>
                <a:gd name="connsiteY94" fmla="*/ 398035 h 2743150"/>
                <a:gd name="connsiteX95" fmla="*/ 1360783 w 2721566"/>
                <a:gd name="connsiteY95" fmla="*/ 179814 h 2743150"/>
                <a:gd name="connsiteX96" fmla="*/ 1122777 w 2721566"/>
                <a:gd name="connsiteY96" fmla="*/ 204027 h 2743150"/>
                <a:gd name="connsiteX97" fmla="*/ 1095649 w 2721566"/>
                <a:gd name="connsiteY97" fmla="*/ 211066 h 2743150"/>
                <a:gd name="connsiteX98" fmla="*/ 1107447 w 2721566"/>
                <a:gd name="connsiteY98" fmla="*/ 252895 h 2743150"/>
                <a:gd name="connsiteX99" fmla="*/ 1260905 w 2721566"/>
                <a:gd name="connsiteY99" fmla="*/ 573486 h 2743150"/>
                <a:gd name="connsiteX100" fmla="*/ 1297851 w 2721566"/>
                <a:gd name="connsiteY100" fmla="*/ 626931 h 2743150"/>
                <a:gd name="connsiteX101" fmla="*/ 1332168 w 2721566"/>
                <a:gd name="connsiteY101" fmla="*/ 610267 h 2743150"/>
                <a:gd name="connsiteX102" fmla="*/ 1839031 w 2721566"/>
                <a:gd name="connsiteY102" fmla="*/ 507125 h 2743150"/>
                <a:gd name="connsiteX103" fmla="*/ 2203231 w 2721566"/>
                <a:gd name="connsiteY103" fmla="*/ 559150 h 2743150"/>
                <a:gd name="connsiteX104" fmla="*/ 2233085 w 2721566"/>
                <a:gd name="connsiteY104" fmla="*/ 570212 h 2743150"/>
                <a:gd name="connsiteX105" fmla="*/ 2195854 w 2721566"/>
                <a:gd name="connsiteY105" fmla="*/ 528873 h 2743150"/>
                <a:gd name="connsiteX106" fmla="*/ 1360783 w 2721566"/>
                <a:gd name="connsiteY106" fmla="*/ 179814 h 2743150"/>
                <a:gd name="connsiteX107" fmla="*/ 1360783 w 2721566"/>
                <a:gd name="connsiteY107" fmla="*/ 0 h 2743150"/>
                <a:gd name="connsiteX108" fmla="*/ 2721566 w 2721566"/>
                <a:gd name="connsiteY108" fmla="*/ 1371575 h 2743150"/>
                <a:gd name="connsiteX109" fmla="*/ 1360783 w 2721566"/>
                <a:gd name="connsiteY109" fmla="*/ 2743150 h 2743150"/>
                <a:gd name="connsiteX110" fmla="*/ 0 w 2721566"/>
                <a:gd name="connsiteY110" fmla="*/ 1371575 h 2743150"/>
                <a:gd name="connsiteX111" fmla="*/ 599956 w 2721566"/>
                <a:gd name="connsiteY111" fmla="*/ 234244 h 2743150"/>
                <a:gd name="connsiteX112" fmla="*/ 605849 w 2721566"/>
                <a:gd name="connsiteY112" fmla="*/ 230636 h 2743150"/>
                <a:gd name="connsiteX113" fmla="*/ 664406 w 2721566"/>
                <a:gd name="connsiteY113" fmla="*/ 194779 h 2743150"/>
                <a:gd name="connsiteX114" fmla="*/ 712153 w 2721566"/>
                <a:gd name="connsiteY114" fmla="*/ 165541 h 2743150"/>
                <a:gd name="connsiteX115" fmla="*/ 1360783 w 2721566"/>
                <a:gd name="connsiteY115" fmla="*/ 0 h 2743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2721566" h="2743150">
                  <a:moveTo>
                    <a:pt x="938222" y="1618192"/>
                  </a:moveTo>
                  <a:lnTo>
                    <a:pt x="920717" y="1627693"/>
                  </a:lnTo>
                  <a:cubicBezTo>
                    <a:pt x="900420" y="1636278"/>
                    <a:pt x="879114" y="1642944"/>
                    <a:pt x="857026" y="1647464"/>
                  </a:cubicBezTo>
                  <a:lnTo>
                    <a:pt x="847920" y="1648382"/>
                  </a:lnTo>
                  <a:lnTo>
                    <a:pt x="837756" y="1715659"/>
                  </a:lnTo>
                  <a:cubicBezTo>
                    <a:pt x="834320" y="1749840"/>
                    <a:pt x="832560" y="1784523"/>
                    <a:pt x="832560" y="1819620"/>
                  </a:cubicBezTo>
                  <a:cubicBezTo>
                    <a:pt x="832560" y="2100401"/>
                    <a:pt x="945213" y="2354601"/>
                    <a:pt x="1127348" y="2538605"/>
                  </a:cubicBezTo>
                  <a:lnTo>
                    <a:pt x="1128948" y="2540074"/>
                  </a:lnTo>
                  <a:lnTo>
                    <a:pt x="1240036" y="2557183"/>
                  </a:lnTo>
                  <a:cubicBezTo>
                    <a:pt x="1279737" y="2561252"/>
                    <a:pt x="1320019" y="2563336"/>
                    <a:pt x="1360783" y="2563336"/>
                  </a:cubicBezTo>
                  <a:cubicBezTo>
                    <a:pt x="1849956" y="2563336"/>
                    <a:pt x="2269665" y="2263203"/>
                    <a:pt x="2448946" y="1835462"/>
                  </a:cubicBezTo>
                  <a:lnTo>
                    <a:pt x="2454283" y="1820747"/>
                  </a:lnTo>
                  <a:lnTo>
                    <a:pt x="2454163" y="1820820"/>
                  </a:lnTo>
                  <a:lnTo>
                    <a:pt x="2315755" y="1885930"/>
                  </a:lnTo>
                  <a:lnTo>
                    <a:pt x="2314668" y="1896707"/>
                  </a:lnTo>
                  <a:cubicBezTo>
                    <a:pt x="2296260" y="1986666"/>
                    <a:pt x="2216663" y="2054337"/>
                    <a:pt x="2121262" y="2054337"/>
                  </a:cubicBezTo>
                  <a:cubicBezTo>
                    <a:pt x="2066747" y="2054337"/>
                    <a:pt x="2017393" y="2032241"/>
                    <a:pt x="1981667" y="1996515"/>
                  </a:cubicBezTo>
                  <a:lnTo>
                    <a:pt x="1964402" y="1970907"/>
                  </a:lnTo>
                  <a:lnTo>
                    <a:pt x="1833472" y="1979231"/>
                  </a:lnTo>
                  <a:cubicBezTo>
                    <a:pt x="1518836" y="1979231"/>
                    <a:pt x="1230263" y="1866756"/>
                    <a:pt x="1005171" y="1679521"/>
                  </a:cubicBezTo>
                  <a:close/>
                  <a:moveTo>
                    <a:pt x="1275943" y="976747"/>
                  </a:moveTo>
                  <a:lnTo>
                    <a:pt x="1198822" y="1035009"/>
                  </a:lnTo>
                  <a:lnTo>
                    <a:pt x="1083955" y="1151055"/>
                  </a:lnTo>
                  <a:lnTo>
                    <a:pt x="1101284" y="1182982"/>
                  </a:lnTo>
                  <a:cubicBezTo>
                    <a:pt x="1118453" y="1223576"/>
                    <a:pt x="1127948" y="1268206"/>
                    <a:pt x="1127948" y="1315054"/>
                  </a:cubicBezTo>
                  <a:cubicBezTo>
                    <a:pt x="1127948" y="1385326"/>
                    <a:pt x="1106585" y="1450609"/>
                    <a:pt x="1070000" y="1504762"/>
                  </a:cubicBezTo>
                  <a:lnTo>
                    <a:pt x="1069531" y="1505330"/>
                  </a:lnTo>
                  <a:lnTo>
                    <a:pt x="1135763" y="1563925"/>
                  </a:lnTo>
                  <a:cubicBezTo>
                    <a:pt x="1327889" y="1716289"/>
                    <a:pt x="1570164" y="1807163"/>
                    <a:pt x="1833472" y="1807163"/>
                  </a:cubicBezTo>
                  <a:lnTo>
                    <a:pt x="1933016" y="1800511"/>
                  </a:lnTo>
                  <a:lnTo>
                    <a:pt x="1939359" y="1780077"/>
                  </a:lnTo>
                  <a:cubicBezTo>
                    <a:pt x="1969329" y="1709221"/>
                    <a:pt x="2039490" y="1659503"/>
                    <a:pt x="2121262" y="1659503"/>
                  </a:cubicBezTo>
                  <a:cubicBezTo>
                    <a:pt x="2175777" y="1659503"/>
                    <a:pt x="2225132" y="1681600"/>
                    <a:pt x="2260857" y="1717325"/>
                  </a:cubicBezTo>
                  <a:lnTo>
                    <a:pt x="2263606" y="1721402"/>
                  </a:lnTo>
                  <a:lnTo>
                    <a:pt x="2267011" y="1720229"/>
                  </a:lnTo>
                  <a:cubicBezTo>
                    <a:pt x="2311512" y="1701558"/>
                    <a:pt x="2354575" y="1680099"/>
                    <a:pt x="2395987" y="1656069"/>
                  </a:cubicBezTo>
                  <a:lnTo>
                    <a:pt x="2524667" y="1566083"/>
                  </a:lnTo>
                  <a:lnTo>
                    <a:pt x="2528847" y="1538444"/>
                  </a:lnTo>
                  <a:lnTo>
                    <a:pt x="2391754" y="1531467"/>
                  </a:lnTo>
                  <a:cubicBezTo>
                    <a:pt x="2290200" y="1521072"/>
                    <a:pt x="2191156" y="1502121"/>
                    <a:pt x="2095342" y="1475341"/>
                  </a:cubicBezTo>
                  <a:lnTo>
                    <a:pt x="1956122" y="1430037"/>
                  </a:lnTo>
                  <a:lnTo>
                    <a:pt x="1947455" y="1435880"/>
                  </a:lnTo>
                  <a:cubicBezTo>
                    <a:pt x="1922924" y="1446256"/>
                    <a:pt x="1895954" y="1451993"/>
                    <a:pt x="1867644" y="1451993"/>
                  </a:cubicBezTo>
                  <a:cubicBezTo>
                    <a:pt x="1782714" y="1451993"/>
                    <a:pt x="1709844" y="1400356"/>
                    <a:pt x="1678717" y="1326764"/>
                  </a:cubicBezTo>
                  <a:lnTo>
                    <a:pt x="1667734" y="1291381"/>
                  </a:lnTo>
                  <a:lnTo>
                    <a:pt x="1564981" y="1226519"/>
                  </a:lnTo>
                  <a:cubicBezTo>
                    <a:pt x="1484969" y="1171328"/>
                    <a:pt x="1409629" y="1109760"/>
                    <a:pt x="1339681" y="1042541"/>
                  </a:cubicBezTo>
                  <a:close/>
                  <a:moveTo>
                    <a:pt x="1839031" y="802822"/>
                  </a:moveTo>
                  <a:cubicBezTo>
                    <a:pt x="1734808" y="802822"/>
                    <a:pt x="1634285" y="818826"/>
                    <a:pt x="1539738" y="848536"/>
                  </a:cubicBezTo>
                  <a:lnTo>
                    <a:pt x="1497492" y="864156"/>
                  </a:lnTo>
                  <a:lnTo>
                    <a:pt x="1530174" y="896941"/>
                  </a:lnTo>
                  <a:cubicBezTo>
                    <a:pt x="1590527" y="952297"/>
                    <a:pt x="1655217" y="1002924"/>
                    <a:pt x="1723667" y="1048242"/>
                  </a:cubicBezTo>
                  <a:lnTo>
                    <a:pt x="1765091" y="1073360"/>
                  </a:lnTo>
                  <a:lnTo>
                    <a:pt x="1787834" y="1058026"/>
                  </a:lnTo>
                  <a:cubicBezTo>
                    <a:pt x="1812364" y="1047651"/>
                    <a:pt x="1839334" y="1041913"/>
                    <a:pt x="1867644" y="1041913"/>
                  </a:cubicBezTo>
                  <a:cubicBezTo>
                    <a:pt x="1966729" y="1041913"/>
                    <a:pt x="2049399" y="1112198"/>
                    <a:pt x="2068519" y="1205631"/>
                  </a:cubicBezTo>
                  <a:lnTo>
                    <a:pt x="2069865" y="1218984"/>
                  </a:lnTo>
                  <a:lnTo>
                    <a:pt x="2174899" y="1251806"/>
                  </a:lnTo>
                  <a:cubicBezTo>
                    <a:pt x="2256094" y="1273569"/>
                    <a:pt x="2339900" y="1288863"/>
                    <a:pt x="2425742" y="1297108"/>
                  </a:cubicBezTo>
                  <a:lnTo>
                    <a:pt x="2538295" y="1302486"/>
                  </a:lnTo>
                  <a:lnTo>
                    <a:pt x="2535655" y="1249725"/>
                  </a:lnTo>
                  <a:cubicBezTo>
                    <a:pt x="2531623" y="1209661"/>
                    <a:pt x="2525625" y="1170184"/>
                    <a:pt x="2517759" y="1131394"/>
                  </a:cubicBezTo>
                  <a:lnTo>
                    <a:pt x="2497854" y="1053274"/>
                  </a:lnTo>
                  <a:lnTo>
                    <a:pt x="2371258" y="956458"/>
                  </a:lnTo>
                  <a:cubicBezTo>
                    <a:pt x="2216862" y="859087"/>
                    <a:pt x="2034451" y="802822"/>
                    <a:pt x="1839031" y="802822"/>
                  </a:cubicBezTo>
                  <a:close/>
                  <a:moveTo>
                    <a:pt x="540853" y="514986"/>
                  </a:moveTo>
                  <a:lnTo>
                    <a:pt x="525712" y="528873"/>
                  </a:lnTo>
                  <a:cubicBezTo>
                    <a:pt x="311998" y="744539"/>
                    <a:pt x="179814" y="1042480"/>
                    <a:pt x="179814" y="1371575"/>
                  </a:cubicBezTo>
                  <a:cubicBezTo>
                    <a:pt x="179814" y="1741808"/>
                    <a:pt x="347110" y="2072609"/>
                    <a:pt x="609577" y="2291196"/>
                  </a:cubicBezTo>
                  <a:lnTo>
                    <a:pt x="629751" y="2306419"/>
                  </a:lnTo>
                  <a:lnTo>
                    <a:pt x="627186" y="2300879"/>
                  </a:lnTo>
                  <a:cubicBezTo>
                    <a:pt x="568888" y="2151864"/>
                    <a:pt x="536863" y="1989512"/>
                    <a:pt x="536863" y="1819620"/>
                  </a:cubicBezTo>
                  <a:cubicBezTo>
                    <a:pt x="536863" y="1774316"/>
                    <a:pt x="539140" y="1729548"/>
                    <a:pt x="543586" y="1685426"/>
                  </a:cubicBezTo>
                  <a:lnTo>
                    <a:pt x="561714" y="1565698"/>
                  </a:lnTo>
                  <a:lnTo>
                    <a:pt x="548721" y="1554978"/>
                  </a:lnTo>
                  <a:cubicBezTo>
                    <a:pt x="487320" y="1493576"/>
                    <a:pt x="449342" y="1408750"/>
                    <a:pt x="449342" y="1315054"/>
                  </a:cubicBezTo>
                  <a:cubicBezTo>
                    <a:pt x="449342" y="1221358"/>
                    <a:pt x="487320" y="1136533"/>
                    <a:pt x="548721" y="1075131"/>
                  </a:cubicBezTo>
                  <a:lnTo>
                    <a:pt x="586510" y="1043953"/>
                  </a:lnTo>
                  <a:lnTo>
                    <a:pt x="557759" y="931249"/>
                  </a:lnTo>
                  <a:cubicBezTo>
                    <a:pt x="540412" y="845808"/>
                    <a:pt x="531303" y="757344"/>
                    <a:pt x="531303" y="666735"/>
                  </a:cubicBezTo>
                  <a:cubicBezTo>
                    <a:pt x="531303" y="632757"/>
                    <a:pt x="532584" y="599081"/>
                    <a:pt x="535100" y="565752"/>
                  </a:cubicBezTo>
                  <a:close/>
                  <a:moveTo>
                    <a:pt x="870476" y="288355"/>
                  </a:moveTo>
                  <a:lnTo>
                    <a:pt x="797863" y="323653"/>
                  </a:lnTo>
                  <a:lnTo>
                    <a:pt x="747285" y="354661"/>
                  </a:lnTo>
                  <a:lnTo>
                    <a:pt x="726331" y="436900"/>
                  </a:lnTo>
                  <a:cubicBezTo>
                    <a:pt x="711277" y="511139"/>
                    <a:pt x="703371" y="588006"/>
                    <a:pt x="703371" y="666735"/>
                  </a:cubicBezTo>
                  <a:cubicBezTo>
                    <a:pt x="703371" y="725782"/>
                    <a:pt x="707818" y="783782"/>
                    <a:pt x="716392" y="840411"/>
                  </a:cubicBezTo>
                  <a:lnTo>
                    <a:pt x="748231" y="979825"/>
                  </a:lnTo>
                  <a:lnTo>
                    <a:pt x="788645" y="975751"/>
                  </a:lnTo>
                  <a:lnTo>
                    <a:pt x="837858" y="980712"/>
                  </a:lnTo>
                  <a:lnTo>
                    <a:pt x="918259" y="891546"/>
                  </a:lnTo>
                  <a:cubicBezTo>
                    <a:pt x="947715" y="861857"/>
                    <a:pt x="978575" y="833583"/>
                    <a:pt x="1010731" y="806835"/>
                  </a:cubicBezTo>
                  <a:lnTo>
                    <a:pt x="1091088" y="746269"/>
                  </a:lnTo>
                  <a:lnTo>
                    <a:pt x="1090355" y="745257"/>
                  </a:lnTo>
                  <a:cubicBezTo>
                    <a:pt x="1017972" y="637265"/>
                    <a:pt x="956882" y="520950"/>
                    <a:pt x="908795" y="398035"/>
                  </a:cubicBezTo>
                  <a:close/>
                  <a:moveTo>
                    <a:pt x="1360783" y="179814"/>
                  </a:moveTo>
                  <a:cubicBezTo>
                    <a:pt x="1279254" y="179814"/>
                    <a:pt x="1199655" y="188151"/>
                    <a:pt x="1122777" y="204027"/>
                  </a:cubicBezTo>
                  <a:lnTo>
                    <a:pt x="1095649" y="211066"/>
                  </a:lnTo>
                  <a:lnTo>
                    <a:pt x="1107447" y="252895"/>
                  </a:lnTo>
                  <a:cubicBezTo>
                    <a:pt x="1146623" y="366253"/>
                    <a:pt x="1198334" y="473680"/>
                    <a:pt x="1260905" y="573486"/>
                  </a:cubicBezTo>
                  <a:lnTo>
                    <a:pt x="1297851" y="626931"/>
                  </a:lnTo>
                  <a:lnTo>
                    <a:pt x="1332168" y="610267"/>
                  </a:lnTo>
                  <a:cubicBezTo>
                    <a:pt x="1487958" y="543852"/>
                    <a:pt x="1659240" y="507125"/>
                    <a:pt x="1839031" y="507125"/>
                  </a:cubicBezTo>
                  <a:cubicBezTo>
                    <a:pt x="1965448" y="507125"/>
                    <a:pt x="2087657" y="525282"/>
                    <a:pt x="2203231" y="559150"/>
                  </a:cubicBezTo>
                  <a:lnTo>
                    <a:pt x="2233085" y="570212"/>
                  </a:lnTo>
                  <a:lnTo>
                    <a:pt x="2195854" y="528873"/>
                  </a:lnTo>
                  <a:cubicBezTo>
                    <a:pt x="1982141" y="313207"/>
                    <a:pt x="1686899" y="179814"/>
                    <a:pt x="1360783" y="179814"/>
                  </a:cubicBezTo>
                  <a:close/>
                  <a:moveTo>
                    <a:pt x="1360783" y="0"/>
                  </a:moveTo>
                  <a:cubicBezTo>
                    <a:pt x="2112323" y="0"/>
                    <a:pt x="2721566" y="614075"/>
                    <a:pt x="2721566" y="1371575"/>
                  </a:cubicBezTo>
                  <a:cubicBezTo>
                    <a:pt x="2721566" y="2129075"/>
                    <a:pt x="2112323" y="2743150"/>
                    <a:pt x="1360783" y="2743150"/>
                  </a:cubicBezTo>
                  <a:cubicBezTo>
                    <a:pt x="609243" y="2743150"/>
                    <a:pt x="0" y="2129075"/>
                    <a:pt x="0" y="1371575"/>
                  </a:cubicBezTo>
                  <a:cubicBezTo>
                    <a:pt x="0" y="898138"/>
                    <a:pt x="237985" y="480726"/>
                    <a:pt x="599956" y="234244"/>
                  </a:cubicBezTo>
                  <a:lnTo>
                    <a:pt x="605849" y="230636"/>
                  </a:lnTo>
                  <a:lnTo>
                    <a:pt x="664406" y="194779"/>
                  </a:lnTo>
                  <a:lnTo>
                    <a:pt x="712153" y="165541"/>
                  </a:lnTo>
                  <a:cubicBezTo>
                    <a:pt x="904967" y="59968"/>
                    <a:pt x="1125927" y="0"/>
                    <a:pt x="1360783"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26" tIns="107541" rIns="134426" bIns="107541" numCol="1" spcCol="0" rtlCol="0" fromWordArt="0" anchor="t" anchorCtr="0" forceAA="0" compatLnSpc="1">
              <a:prstTxWarp prst="textNoShape">
                <a:avLst/>
              </a:prstTxWarp>
              <a:noAutofit/>
            </a:bodyPr>
            <a:lstStyle/>
            <a:p>
              <a:pPr defTabSz="685367" fontAlgn="base">
                <a:lnSpc>
                  <a:spcPct val="90000"/>
                </a:lnSpc>
                <a:spcBef>
                  <a:spcPct val="0"/>
                </a:spcBef>
                <a:spcAft>
                  <a:spcPct val="0"/>
                </a:spcAft>
                <a:defRPr/>
              </a:pPr>
              <a:endParaRPr lang="en-US" sz="588" kern="0" err="1">
                <a:solidFill>
                  <a:schemeClr val="tx1"/>
                </a:solidFill>
                <a:latin typeface="Segoe UI"/>
                <a:ea typeface="Segoe UI" pitchFamily="34" charset="0"/>
                <a:cs typeface="Segoe UI" pitchFamily="34" charset="0"/>
              </a:endParaRPr>
            </a:p>
          </p:txBody>
        </p:sp>
      </p:grpSp>
      <p:grpSp>
        <p:nvGrpSpPr>
          <p:cNvPr id="52" name="Group 51">
            <a:extLst>
              <a:ext uri="{FF2B5EF4-FFF2-40B4-BE49-F238E27FC236}">
                <a16:creationId xmlns:a16="http://schemas.microsoft.com/office/drawing/2014/main" id="{905BBFED-A940-4CAD-9EC5-AAB5ACEF97EB}"/>
              </a:ext>
            </a:extLst>
          </p:cNvPr>
          <p:cNvGrpSpPr/>
          <p:nvPr/>
        </p:nvGrpSpPr>
        <p:grpSpPr>
          <a:xfrm>
            <a:off x="5902984" y="3572056"/>
            <a:ext cx="409328" cy="409328"/>
            <a:chOff x="372628" y="2473035"/>
            <a:chExt cx="691781" cy="691781"/>
          </a:xfrm>
          <a:solidFill>
            <a:schemeClr val="accent2"/>
          </a:solidFill>
        </p:grpSpPr>
        <p:sp>
          <p:nvSpPr>
            <p:cNvPr id="53" name="Rectangle 52">
              <a:extLst>
                <a:ext uri="{FF2B5EF4-FFF2-40B4-BE49-F238E27FC236}">
                  <a16:creationId xmlns:a16="http://schemas.microsoft.com/office/drawing/2014/main" id="{741E4895-D789-444A-81AD-D2DCD1B97FBB}"/>
                </a:ext>
              </a:extLst>
            </p:cNvPr>
            <p:cNvSpPr/>
            <p:nvPr>
              <p:custDataLst>
                <p:tags r:id="rId8"/>
              </p:custDataLst>
            </p:nvPr>
          </p:nvSpPr>
          <p:spPr bwMode="auto">
            <a:xfrm>
              <a:off x="372628" y="2473035"/>
              <a:ext cx="691781" cy="691781"/>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0410" tIns="33606" rIns="50410" bIns="33606" numCol="1" spcCol="0" rtlCol="0" fromWordArt="0" anchor="b" anchorCtr="0" forceAA="0" compatLnSpc="1">
              <a:prstTxWarp prst="textNoShape">
                <a:avLst/>
              </a:prstTxWarp>
              <a:noAutofit/>
            </a:bodyPr>
            <a:lstStyle/>
            <a:p>
              <a:pPr defTabSz="685367">
                <a:lnSpc>
                  <a:spcPct val="90000"/>
                </a:lnSpc>
                <a:defRPr/>
              </a:pPr>
              <a:r>
                <a:rPr lang="en-US" sz="441" kern="0">
                  <a:ln>
                    <a:solidFill>
                      <a:srgbClr val="000000">
                        <a:alpha val="0"/>
                      </a:srgbClr>
                    </a:solidFill>
                  </a:ln>
                  <a:solidFill>
                    <a:schemeClr val="tx1"/>
                  </a:solidFill>
                  <a:latin typeface="Segoe UI"/>
                </a:rPr>
                <a:t>Devices</a:t>
              </a:r>
            </a:p>
          </p:txBody>
        </p:sp>
        <p:grpSp>
          <p:nvGrpSpPr>
            <p:cNvPr id="54" name="Group 53">
              <a:extLst>
                <a:ext uri="{FF2B5EF4-FFF2-40B4-BE49-F238E27FC236}">
                  <a16:creationId xmlns:a16="http://schemas.microsoft.com/office/drawing/2014/main" id="{0B7BAA1E-7879-423B-87AE-6FDB53CC60AA}"/>
                </a:ext>
              </a:extLst>
            </p:cNvPr>
            <p:cNvGrpSpPr/>
            <p:nvPr/>
          </p:nvGrpSpPr>
          <p:grpSpPr>
            <a:xfrm>
              <a:off x="476130" y="2594121"/>
              <a:ext cx="496449" cy="266646"/>
              <a:chOff x="2769908" y="1409697"/>
              <a:chExt cx="1965320" cy="1055586"/>
            </a:xfrm>
            <a:grpFill/>
          </p:grpSpPr>
          <p:sp>
            <p:nvSpPr>
              <p:cNvPr id="55" name="Round Same Side Corner Rectangle 11">
                <a:extLst>
                  <a:ext uri="{FF2B5EF4-FFF2-40B4-BE49-F238E27FC236}">
                    <a16:creationId xmlns:a16="http://schemas.microsoft.com/office/drawing/2014/main" id="{C964C18C-D978-4C74-8AAE-282EE6223F49}"/>
                  </a:ext>
                </a:extLst>
              </p:cNvPr>
              <p:cNvSpPr/>
              <p:nvPr/>
            </p:nvSpPr>
            <p:spPr>
              <a:xfrm>
                <a:off x="3138523" y="1744049"/>
                <a:ext cx="998085" cy="721234"/>
              </a:xfrm>
              <a:custGeom>
                <a:avLst/>
                <a:gdLst/>
                <a:ahLst/>
                <a:cxnLst/>
                <a:rect l="l" t="t" r="r" b="b"/>
                <a:pathLst>
                  <a:path w="997825" h="721233">
                    <a:moveTo>
                      <a:pt x="386303" y="632863"/>
                    </a:moveTo>
                    <a:lnTo>
                      <a:pt x="361994" y="673949"/>
                    </a:lnTo>
                    <a:lnTo>
                      <a:pt x="635830" y="673949"/>
                    </a:lnTo>
                    <a:lnTo>
                      <a:pt x="611521" y="632863"/>
                    </a:lnTo>
                    <a:close/>
                    <a:moveTo>
                      <a:pt x="74549" y="554146"/>
                    </a:moveTo>
                    <a:lnTo>
                      <a:pt x="923276" y="554146"/>
                    </a:lnTo>
                    <a:lnTo>
                      <a:pt x="997825" y="680147"/>
                    </a:lnTo>
                    <a:lnTo>
                      <a:pt x="997380" y="680147"/>
                    </a:lnTo>
                    <a:lnTo>
                      <a:pt x="997380" y="721233"/>
                    </a:lnTo>
                    <a:lnTo>
                      <a:pt x="443" y="721233"/>
                    </a:lnTo>
                    <a:lnTo>
                      <a:pt x="443" y="680147"/>
                    </a:lnTo>
                    <a:lnTo>
                      <a:pt x="0" y="680147"/>
                    </a:lnTo>
                    <a:close/>
                    <a:moveTo>
                      <a:pt x="107888" y="28997"/>
                    </a:moveTo>
                    <a:lnTo>
                      <a:pt x="107888" y="517611"/>
                    </a:lnTo>
                    <a:lnTo>
                      <a:pt x="889938" y="517611"/>
                    </a:lnTo>
                    <a:lnTo>
                      <a:pt x="889938" y="28997"/>
                    </a:lnTo>
                    <a:close/>
                    <a:moveTo>
                      <a:pt x="102530" y="0"/>
                    </a:moveTo>
                    <a:lnTo>
                      <a:pt x="895294" y="0"/>
                    </a:lnTo>
                    <a:cubicBezTo>
                      <a:pt x="909799" y="0"/>
                      <a:pt x="921556" y="11760"/>
                      <a:pt x="921556" y="26269"/>
                    </a:cubicBezTo>
                    <a:lnTo>
                      <a:pt x="921556" y="541850"/>
                    </a:lnTo>
                    <a:lnTo>
                      <a:pt x="76268" y="541850"/>
                    </a:lnTo>
                    <a:lnTo>
                      <a:pt x="76268" y="26269"/>
                    </a:lnTo>
                    <a:cubicBezTo>
                      <a:pt x="76268" y="11760"/>
                      <a:pt x="88025" y="0"/>
                      <a:pt x="102530" y="0"/>
                    </a:cubicBezTo>
                    <a:close/>
                  </a:path>
                </a:pathLst>
              </a:custGeom>
              <a:solidFill>
                <a:schemeClr val="bg1"/>
              </a:solidFill>
              <a:ln w="25400" cap="flat" cmpd="sng" algn="ctr">
                <a:noFill/>
                <a:prstDash val="solid"/>
              </a:ln>
              <a:effectLst/>
            </p:spPr>
            <p:txBody>
              <a:bodyPr rtlCol="0" anchor="ctr"/>
              <a:lstStyle/>
              <a:p>
                <a:pPr defTabSz="685590">
                  <a:defRPr/>
                </a:pPr>
                <a:endParaRPr lang="en-US" sz="441" kern="0">
                  <a:latin typeface="Segoe UI"/>
                </a:endParaRPr>
              </a:p>
            </p:txBody>
          </p:sp>
          <p:sp>
            <p:nvSpPr>
              <p:cNvPr id="56" name="Rounded Rectangle 223">
                <a:extLst>
                  <a:ext uri="{FF2B5EF4-FFF2-40B4-BE49-F238E27FC236}">
                    <a16:creationId xmlns:a16="http://schemas.microsoft.com/office/drawing/2014/main" id="{A7AAA748-C87A-4FBF-AF16-C4AE40A5D176}"/>
                  </a:ext>
                </a:extLst>
              </p:cNvPr>
              <p:cNvSpPr/>
              <p:nvPr/>
            </p:nvSpPr>
            <p:spPr bwMode="auto">
              <a:xfrm>
                <a:off x="2769908" y="1409697"/>
                <a:ext cx="368615" cy="648352"/>
              </a:xfrm>
              <a:custGeom>
                <a:avLst/>
                <a:gdLst/>
                <a:ahLst/>
                <a:cxnLst/>
                <a:rect l="l" t="t" r="r" b="b"/>
                <a:pathLst>
                  <a:path w="3657600" h="6434945">
                    <a:moveTo>
                      <a:pt x="1828801" y="5761924"/>
                    </a:moveTo>
                    <a:cubicBezTo>
                      <a:pt x="1694209" y="5761924"/>
                      <a:pt x="1585101" y="5871032"/>
                      <a:pt x="1585101" y="6005624"/>
                    </a:cubicBezTo>
                    <a:cubicBezTo>
                      <a:pt x="1585101" y="6140216"/>
                      <a:pt x="1694209" y="6249324"/>
                      <a:pt x="1828801" y="6249324"/>
                    </a:cubicBezTo>
                    <a:cubicBezTo>
                      <a:pt x="1963393" y="6249324"/>
                      <a:pt x="2072501" y="6140216"/>
                      <a:pt x="2072501" y="6005624"/>
                    </a:cubicBezTo>
                    <a:cubicBezTo>
                      <a:pt x="2072501" y="5871032"/>
                      <a:pt x="1963393" y="5761924"/>
                      <a:pt x="1828801" y="5761924"/>
                    </a:cubicBezTo>
                    <a:close/>
                    <a:moveTo>
                      <a:pt x="367260" y="607233"/>
                    </a:moveTo>
                    <a:lnTo>
                      <a:pt x="367260" y="5543030"/>
                    </a:lnTo>
                    <a:lnTo>
                      <a:pt x="3290341" y="5543030"/>
                    </a:lnTo>
                    <a:lnTo>
                      <a:pt x="3290341" y="607233"/>
                    </a:lnTo>
                    <a:close/>
                    <a:moveTo>
                      <a:pt x="1097280" y="257182"/>
                    </a:moveTo>
                    <a:cubicBezTo>
                      <a:pt x="1072030" y="257182"/>
                      <a:pt x="1051560" y="277652"/>
                      <a:pt x="1051560" y="302902"/>
                    </a:cubicBezTo>
                    <a:cubicBezTo>
                      <a:pt x="1051560" y="328152"/>
                      <a:pt x="1072030" y="348622"/>
                      <a:pt x="1097280" y="348622"/>
                    </a:cubicBezTo>
                    <a:lnTo>
                      <a:pt x="2560320" y="348622"/>
                    </a:lnTo>
                    <a:cubicBezTo>
                      <a:pt x="2585570" y="348622"/>
                      <a:pt x="2606040" y="328152"/>
                      <a:pt x="2606040" y="302902"/>
                    </a:cubicBezTo>
                    <a:cubicBezTo>
                      <a:pt x="2606040" y="277652"/>
                      <a:pt x="2585570" y="257182"/>
                      <a:pt x="2560320" y="257182"/>
                    </a:cubicBezTo>
                    <a:close/>
                    <a:moveTo>
                      <a:pt x="609612" y="0"/>
                    </a:moveTo>
                    <a:lnTo>
                      <a:pt x="3047988" y="0"/>
                    </a:lnTo>
                    <a:cubicBezTo>
                      <a:pt x="3384667" y="0"/>
                      <a:pt x="3657600" y="272933"/>
                      <a:pt x="3657600" y="609612"/>
                    </a:cubicBezTo>
                    <a:lnTo>
                      <a:pt x="3657600" y="5825333"/>
                    </a:lnTo>
                    <a:cubicBezTo>
                      <a:pt x="3657600" y="6162012"/>
                      <a:pt x="3384667" y="6434945"/>
                      <a:pt x="3047988" y="6434945"/>
                    </a:cubicBezTo>
                    <a:lnTo>
                      <a:pt x="609612" y="6434945"/>
                    </a:lnTo>
                    <a:cubicBezTo>
                      <a:pt x="272933" y="6434945"/>
                      <a:pt x="0" y="6162012"/>
                      <a:pt x="0" y="5825333"/>
                    </a:cubicBezTo>
                    <a:lnTo>
                      <a:pt x="0" y="609612"/>
                    </a:lnTo>
                    <a:cubicBezTo>
                      <a:pt x="0" y="272933"/>
                      <a:pt x="272933" y="0"/>
                      <a:pt x="609612"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12" tIns="33606" rIns="33606" bIns="67212" numCol="1" spcCol="0" rtlCol="0" fromWordArt="0" anchor="b" anchorCtr="0" forceAA="0" compatLnSpc="1">
                <a:prstTxWarp prst="textNoShape">
                  <a:avLst/>
                </a:prstTxWarp>
                <a:noAutofit/>
              </a:bodyPr>
              <a:lstStyle/>
              <a:p>
                <a:pPr defTabSz="671862" fontAlgn="base">
                  <a:spcBef>
                    <a:spcPct val="0"/>
                  </a:spcBef>
                  <a:spcAft>
                    <a:spcPct val="0"/>
                  </a:spcAft>
                  <a:defRPr/>
                </a:pPr>
                <a:endParaRPr lang="en-US" sz="441" kern="0" spc="-37" err="1">
                  <a:solidFill>
                    <a:schemeClr val="tx1"/>
                  </a:solidFill>
                  <a:latin typeface="Segoe UI"/>
                  <a:ea typeface="Segoe UI" pitchFamily="34" charset="0"/>
                  <a:cs typeface="Segoe UI" pitchFamily="34" charset="0"/>
                </a:endParaRPr>
              </a:p>
            </p:txBody>
          </p:sp>
          <p:sp>
            <p:nvSpPr>
              <p:cNvPr id="57" name="Rounded Rectangle 6">
                <a:extLst>
                  <a:ext uri="{FF2B5EF4-FFF2-40B4-BE49-F238E27FC236}">
                    <a16:creationId xmlns:a16="http://schemas.microsoft.com/office/drawing/2014/main" id="{62AF30C0-C4BE-4ECF-BA68-BD4CDEF3F6A4}"/>
                  </a:ext>
                </a:extLst>
              </p:cNvPr>
              <p:cNvSpPr/>
              <p:nvPr/>
            </p:nvSpPr>
            <p:spPr bwMode="auto">
              <a:xfrm rot="16200000">
                <a:off x="4229657" y="1440678"/>
                <a:ext cx="404402" cy="606741"/>
              </a:xfrm>
              <a:custGeom>
                <a:avLst/>
                <a:gdLst/>
                <a:ahLst/>
                <a:cxnLst/>
                <a:rect l="l" t="t" r="r" b="b"/>
                <a:pathLst>
                  <a:path w="3286897" h="4658497">
                    <a:moveTo>
                      <a:pt x="1600200" y="4382531"/>
                    </a:moveTo>
                    <a:cubicBezTo>
                      <a:pt x="1600200" y="4367744"/>
                      <a:pt x="1588213" y="4355757"/>
                      <a:pt x="1573426" y="4355757"/>
                    </a:cubicBezTo>
                    <a:lnTo>
                      <a:pt x="811428" y="4355757"/>
                    </a:lnTo>
                    <a:cubicBezTo>
                      <a:pt x="796641" y="4355757"/>
                      <a:pt x="784654" y="4367744"/>
                      <a:pt x="784654" y="4382531"/>
                    </a:cubicBezTo>
                    <a:lnTo>
                      <a:pt x="784654" y="4489621"/>
                    </a:lnTo>
                    <a:cubicBezTo>
                      <a:pt x="784654" y="4504408"/>
                      <a:pt x="796641" y="4516395"/>
                      <a:pt x="811428" y="4516395"/>
                    </a:cubicBezTo>
                    <a:lnTo>
                      <a:pt x="1573426" y="4516395"/>
                    </a:lnTo>
                    <a:cubicBezTo>
                      <a:pt x="1588213" y="4516395"/>
                      <a:pt x="1600200" y="4504408"/>
                      <a:pt x="1600200" y="4489621"/>
                    </a:cubicBezTo>
                    <a:close/>
                    <a:moveTo>
                      <a:pt x="2502243" y="4382531"/>
                    </a:moveTo>
                    <a:cubicBezTo>
                      <a:pt x="2502243" y="4367744"/>
                      <a:pt x="2490256" y="4355757"/>
                      <a:pt x="2475469" y="4355757"/>
                    </a:cubicBezTo>
                    <a:lnTo>
                      <a:pt x="1713471" y="4355757"/>
                    </a:lnTo>
                    <a:cubicBezTo>
                      <a:pt x="1698684" y="4355757"/>
                      <a:pt x="1686697" y="4367744"/>
                      <a:pt x="1686697" y="4382531"/>
                    </a:cubicBezTo>
                    <a:lnTo>
                      <a:pt x="1686697" y="4489621"/>
                    </a:lnTo>
                    <a:cubicBezTo>
                      <a:pt x="1686697" y="4504408"/>
                      <a:pt x="1698684" y="4516395"/>
                      <a:pt x="1713471" y="4516395"/>
                    </a:cubicBezTo>
                    <a:lnTo>
                      <a:pt x="2475469" y="4516395"/>
                    </a:lnTo>
                    <a:cubicBezTo>
                      <a:pt x="2490256" y="4516395"/>
                      <a:pt x="2502243" y="4504408"/>
                      <a:pt x="2502243" y="4489621"/>
                    </a:cubicBezTo>
                    <a:close/>
                    <a:moveTo>
                      <a:pt x="3021231" y="480896"/>
                    </a:moveTo>
                    <a:cubicBezTo>
                      <a:pt x="3021231" y="375524"/>
                      <a:pt x="2935811" y="290104"/>
                      <a:pt x="2830439" y="290104"/>
                    </a:cubicBezTo>
                    <a:lnTo>
                      <a:pt x="444108" y="290104"/>
                    </a:lnTo>
                    <a:cubicBezTo>
                      <a:pt x="338736" y="290104"/>
                      <a:pt x="253316" y="375524"/>
                      <a:pt x="253316" y="480896"/>
                    </a:cubicBezTo>
                    <a:lnTo>
                      <a:pt x="253316" y="4029043"/>
                    </a:lnTo>
                    <a:cubicBezTo>
                      <a:pt x="253316" y="4134415"/>
                      <a:pt x="338736" y="4219835"/>
                      <a:pt x="444108" y="4219835"/>
                    </a:cubicBezTo>
                    <a:lnTo>
                      <a:pt x="2830439" y="4219835"/>
                    </a:lnTo>
                    <a:cubicBezTo>
                      <a:pt x="2935811" y="4219835"/>
                      <a:pt x="3021231" y="4134415"/>
                      <a:pt x="3021231" y="4029043"/>
                    </a:cubicBezTo>
                    <a:close/>
                    <a:moveTo>
                      <a:pt x="3286897" y="226566"/>
                    </a:moveTo>
                    <a:lnTo>
                      <a:pt x="3286897" y="4431931"/>
                    </a:lnTo>
                    <a:cubicBezTo>
                      <a:pt x="3286897" y="4557060"/>
                      <a:pt x="3185460" y="4658497"/>
                      <a:pt x="3060331" y="4658497"/>
                    </a:cubicBezTo>
                    <a:lnTo>
                      <a:pt x="226566" y="4658497"/>
                    </a:lnTo>
                    <a:cubicBezTo>
                      <a:pt x="101437" y="4658497"/>
                      <a:pt x="0" y="4557060"/>
                      <a:pt x="0" y="4431931"/>
                    </a:cubicBezTo>
                    <a:lnTo>
                      <a:pt x="0" y="226566"/>
                    </a:lnTo>
                    <a:cubicBezTo>
                      <a:pt x="0" y="101437"/>
                      <a:pt x="101437" y="0"/>
                      <a:pt x="226566" y="0"/>
                    </a:cubicBezTo>
                    <a:lnTo>
                      <a:pt x="3060331" y="0"/>
                    </a:lnTo>
                    <a:cubicBezTo>
                      <a:pt x="3185460" y="0"/>
                      <a:pt x="3286897" y="101437"/>
                      <a:pt x="3286897" y="226566"/>
                    </a:cubicBezTo>
                    <a:close/>
                  </a:path>
                </a:pathLst>
              </a:custGeom>
              <a:solidFill>
                <a:schemeClr val="bg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67209" tIns="33605" rIns="67209" bIns="33605" numCol="1" rtlCol="0" anchor="ctr" anchorCtr="0" compatLnSpc="1">
                <a:prstTxWarp prst="textNoShape">
                  <a:avLst/>
                </a:prstTxWarp>
              </a:bodyPr>
              <a:lstStyle/>
              <a:p>
                <a:pPr defTabSz="604870">
                  <a:defRPr/>
                </a:pPr>
                <a:endParaRPr lang="en-US" sz="441" kern="0" spc="-99">
                  <a:solidFill>
                    <a:schemeClr val="tx1"/>
                  </a:solidFill>
                  <a:latin typeface="Segoe UI"/>
                </a:endParaRPr>
              </a:p>
            </p:txBody>
          </p:sp>
        </p:grpSp>
      </p:grpSp>
      <p:grpSp>
        <p:nvGrpSpPr>
          <p:cNvPr id="58" name="Group 57">
            <a:extLst>
              <a:ext uri="{FF2B5EF4-FFF2-40B4-BE49-F238E27FC236}">
                <a16:creationId xmlns:a16="http://schemas.microsoft.com/office/drawing/2014/main" id="{2C812D4A-CED9-4201-92DD-16AA67F70DA1}"/>
              </a:ext>
            </a:extLst>
          </p:cNvPr>
          <p:cNvGrpSpPr/>
          <p:nvPr/>
        </p:nvGrpSpPr>
        <p:grpSpPr>
          <a:xfrm>
            <a:off x="5053774" y="4320415"/>
            <a:ext cx="409328" cy="409328"/>
            <a:chOff x="1103397" y="3187789"/>
            <a:chExt cx="691781" cy="691781"/>
          </a:xfrm>
          <a:solidFill>
            <a:schemeClr val="accent2"/>
          </a:solidFill>
        </p:grpSpPr>
        <p:sp>
          <p:nvSpPr>
            <p:cNvPr id="59" name="Rectangle 58">
              <a:extLst>
                <a:ext uri="{FF2B5EF4-FFF2-40B4-BE49-F238E27FC236}">
                  <a16:creationId xmlns:a16="http://schemas.microsoft.com/office/drawing/2014/main" id="{56799AFE-31C2-48E1-B20E-BC7D84E3C79E}"/>
                </a:ext>
              </a:extLst>
            </p:cNvPr>
            <p:cNvSpPr/>
            <p:nvPr>
              <p:custDataLst>
                <p:tags r:id="rId7"/>
              </p:custDataLst>
            </p:nvPr>
          </p:nvSpPr>
          <p:spPr bwMode="auto">
            <a:xfrm>
              <a:off x="1103397" y="3187789"/>
              <a:ext cx="691781" cy="691781"/>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0410" tIns="33606" rIns="50410" bIns="33606" numCol="1" spcCol="0" rtlCol="0" fromWordArt="0" anchor="b" anchorCtr="0" forceAA="0" compatLnSpc="1">
              <a:prstTxWarp prst="textNoShape">
                <a:avLst/>
              </a:prstTxWarp>
              <a:noAutofit/>
            </a:bodyPr>
            <a:lstStyle/>
            <a:p>
              <a:pPr defTabSz="685367">
                <a:lnSpc>
                  <a:spcPct val="90000"/>
                </a:lnSpc>
                <a:defRPr/>
              </a:pPr>
              <a:r>
                <a:rPr lang="en-US" sz="441" kern="0">
                  <a:ln>
                    <a:solidFill>
                      <a:srgbClr val="000000">
                        <a:alpha val="0"/>
                      </a:srgbClr>
                    </a:solidFill>
                  </a:ln>
                  <a:solidFill>
                    <a:schemeClr val="tx1"/>
                  </a:solidFill>
                  <a:latin typeface="Segoe UI"/>
                </a:rPr>
                <a:t>Relational</a:t>
              </a:r>
              <a:endParaRPr lang="en-US" sz="441" kern="0">
                <a:solidFill>
                  <a:schemeClr val="tx1"/>
                </a:solidFill>
                <a:latin typeface="Segoe UI"/>
                <a:ea typeface="Segoe UI" pitchFamily="34" charset="0"/>
                <a:cs typeface="Segoe UI" pitchFamily="34" charset="0"/>
              </a:endParaRPr>
            </a:p>
          </p:txBody>
        </p:sp>
        <p:grpSp>
          <p:nvGrpSpPr>
            <p:cNvPr id="60" name="Group 59">
              <a:extLst>
                <a:ext uri="{FF2B5EF4-FFF2-40B4-BE49-F238E27FC236}">
                  <a16:creationId xmlns:a16="http://schemas.microsoft.com/office/drawing/2014/main" id="{40988915-9C7D-4187-B747-8EFE40D76DE6}"/>
                </a:ext>
              </a:extLst>
            </p:cNvPr>
            <p:cNvGrpSpPr/>
            <p:nvPr/>
          </p:nvGrpSpPr>
          <p:grpSpPr>
            <a:xfrm>
              <a:off x="1304674" y="3262655"/>
              <a:ext cx="289229" cy="318346"/>
              <a:chOff x="9677938" y="4380341"/>
              <a:chExt cx="180750" cy="203154"/>
            </a:xfrm>
            <a:grpFill/>
          </p:grpSpPr>
          <p:sp>
            <p:nvSpPr>
              <p:cNvPr id="61" name="Freeform 259">
                <a:extLst>
                  <a:ext uri="{FF2B5EF4-FFF2-40B4-BE49-F238E27FC236}">
                    <a16:creationId xmlns:a16="http://schemas.microsoft.com/office/drawing/2014/main" id="{1DCFA3E4-15A7-4ACA-BA19-2FF71711996B}"/>
                  </a:ext>
                </a:extLst>
              </p:cNvPr>
              <p:cNvSpPr/>
              <p:nvPr/>
            </p:nvSpPr>
            <p:spPr>
              <a:xfrm>
                <a:off x="9677938" y="4380341"/>
                <a:ext cx="180750" cy="203154"/>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chemeClr val="bg1"/>
              </a:solidFill>
              <a:ln w="12700" cap="flat" cmpd="sng" algn="ctr">
                <a:noFill/>
                <a:prstDash val="solid"/>
                <a:miter lim="800000"/>
              </a:ln>
              <a:effectLst/>
            </p:spPr>
            <p:txBody>
              <a:bodyPr rtlCol="0" anchor="ctr"/>
              <a:lstStyle/>
              <a:p>
                <a:pPr defTabSz="685262">
                  <a:defRPr/>
                </a:pPr>
                <a:endParaRPr lang="en-US" sz="441" kern="0">
                  <a:latin typeface="Segoe UI"/>
                </a:endParaRPr>
              </a:p>
            </p:txBody>
          </p:sp>
          <p:sp>
            <p:nvSpPr>
              <p:cNvPr id="62" name="Oval 61">
                <a:extLst>
                  <a:ext uri="{FF2B5EF4-FFF2-40B4-BE49-F238E27FC236}">
                    <a16:creationId xmlns:a16="http://schemas.microsoft.com/office/drawing/2014/main" id="{CFF95C94-31BA-49BE-93DB-BDE0B115756D}"/>
                  </a:ext>
                </a:extLst>
              </p:cNvPr>
              <p:cNvSpPr/>
              <p:nvPr/>
            </p:nvSpPr>
            <p:spPr>
              <a:xfrm>
                <a:off x="9692924" y="4389921"/>
                <a:ext cx="146753" cy="40388"/>
              </a:xfrm>
              <a:prstGeom prst="ellipse">
                <a:avLst/>
              </a:prstGeom>
              <a:solidFill>
                <a:schemeClr val="accent3"/>
              </a:solidFill>
              <a:ln w="12700" cap="flat" cmpd="sng" algn="ctr">
                <a:noFill/>
                <a:prstDash val="solid"/>
                <a:miter lim="800000"/>
              </a:ln>
              <a:effectLst/>
            </p:spPr>
            <p:txBody>
              <a:bodyPr rtlCol="0" anchor="ctr"/>
              <a:lstStyle/>
              <a:p>
                <a:pPr defTabSz="685262">
                  <a:defRPr/>
                </a:pPr>
                <a:endParaRPr lang="en-US" sz="441" kern="0">
                  <a:latin typeface="Segoe UI"/>
                </a:endParaRPr>
              </a:p>
            </p:txBody>
          </p:sp>
        </p:grpSp>
      </p:grpSp>
      <p:grpSp>
        <p:nvGrpSpPr>
          <p:cNvPr id="63" name="Group 62">
            <a:extLst>
              <a:ext uri="{FF2B5EF4-FFF2-40B4-BE49-F238E27FC236}">
                <a16:creationId xmlns:a16="http://schemas.microsoft.com/office/drawing/2014/main" id="{2584C0F6-E7CB-4B7A-B8AE-4529ACECFBFE}"/>
              </a:ext>
            </a:extLst>
          </p:cNvPr>
          <p:cNvGrpSpPr/>
          <p:nvPr/>
        </p:nvGrpSpPr>
        <p:grpSpPr>
          <a:xfrm>
            <a:off x="5967429" y="4072789"/>
            <a:ext cx="409328" cy="409328"/>
            <a:chOff x="2551230" y="2464452"/>
            <a:chExt cx="691781" cy="691781"/>
          </a:xfrm>
          <a:solidFill>
            <a:schemeClr val="accent2"/>
          </a:solidFill>
        </p:grpSpPr>
        <p:sp>
          <p:nvSpPr>
            <p:cNvPr id="64" name="Rectangle 63">
              <a:extLst>
                <a:ext uri="{FF2B5EF4-FFF2-40B4-BE49-F238E27FC236}">
                  <a16:creationId xmlns:a16="http://schemas.microsoft.com/office/drawing/2014/main" id="{77EB6187-1469-4091-B602-5C3A6B24E139}"/>
                </a:ext>
              </a:extLst>
            </p:cNvPr>
            <p:cNvSpPr/>
            <p:nvPr>
              <p:custDataLst>
                <p:tags r:id="rId6"/>
              </p:custDataLst>
            </p:nvPr>
          </p:nvSpPr>
          <p:spPr bwMode="auto">
            <a:xfrm>
              <a:off x="2551230" y="2464452"/>
              <a:ext cx="691781" cy="691781"/>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0410" tIns="33606" rIns="50410" bIns="33606" numCol="1" spcCol="0" rtlCol="0" fromWordArt="0" anchor="b" anchorCtr="0" forceAA="0" compatLnSpc="1">
              <a:prstTxWarp prst="textNoShape">
                <a:avLst/>
              </a:prstTxWarp>
              <a:noAutofit/>
            </a:bodyPr>
            <a:lstStyle/>
            <a:p>
              <a:pPr defTabSz="685367">
                <a:lnSpc>
                  <a:spcPct val="90000"/>
                </a:lnSpc>
                <a:defRPr/>
              </a:pPr>
              <a:r>
                <a:rPr lang="en-US" sz="441" kern="0">
                  <a:ln>
                    <a:solidFill>
                      <a:srgbClr val="000000">
                        <a:alpha val="0"/>
                      </a:srgbClr>
                    </a:solidFill>
                  </a:ln>
                  <a:solidFill>
                    <a:schemeClr val="tx1"/>
                  </a:solidFill>
                  <a:latin typeface="Segoe UI"/>
                </a:rPr>
                <a:t>Sensors</a:t>
              </a:r>
              <a:endParaRPr lang="en-US" sz="441" kern="0">
                <a:solidFill>
                  <a:schemeClr val="tx1"/>
                </a:solidFill>
                <a:latin typeface="Segoe UI"/>
                <a:ea typeface="Segoe UI" pitchFamily="34" charset="0"/>
                <a:cs typeface="Segoe UI" pitchFamily="34" charset="0"/>
              </a:endParaRPr>
            </a:p>
          </p:txBody>
        </p:sp>
        <p:sp>
          <p:nvSpPr>
            <p:cNvPr id="65" name="Frame 5">
              <a:extLst>
                <a:ext uri="{FF2B5EF4-FFF2-40B4-BE49-F238E27FC236}">
                  <a16:creationId xmlns:a16="http://schemas.microsoft.com/office/drawing/2014/main" id="{5E94835C-4F72-4337-8015-50DAC52AD63C}"/>
                </a:ext>
              </a:extLst>
            </p:cNvPr>
            <p:cNvSpPr>
              <a:spLocks noChangeAspect="1"/>
            </p:cNvSpPr>
            <p:nvPr/>
          </p:nvSpPr>
          <p:spPr bwMode="auto">
            <a:xfrm>
              <a:off x="2761691" y="2548139"/>
              <a:ext cx="270860" cy="270787"/>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79058" tIns="39529" rIns="39529" bIns="79058" numCol="1" spcCol="0" rtlCol="0" fromWordArt="0" anchor="b" anchorCtr="0" forceAA="0" compatLnSpc="1">
              <a:prstTxWarp prst="textNoShape">
                <a:avLst/>
              </a:prstTxWarp>
              <a:noAutofit/>
            </a:bodyPr>
            <a:lstStyle/>
            <a:p>
              <a:pPr defTabSz="790200" fontAlgn="base">
                <a:spcBef>
                  <a:spcPct val="0"/>
                </a:spcBef>
                <a:spcAft>
                  <a:spcPct val="0"/>
                </a:spcAft>
                <a:defRPr/>
              </a:pPr>
              <a:endParaRPr lang="en-US" sz="441" kern="0" spc="-43" err="1">
                <a:latin typeface="Segoe UI"/>
                <a:ea typeface="Segoe UI" pitchFamily="34" charset="0"/>
                <a:cs typeface="Segoe UI" pitchFamily="34" charset="0"/>
              </a:endParaRPr>
            </a:p>
          </p:txBody>
        </p:sp>
      </p:grpSp>
      <p:grpSp>
        <p:nvGrpSpPr>
          <p:cNvPr id="66" name="Group 65">
            <a:extLst>
              <a:ext uri="{FF2B5EF4-FFF2-40B4-BE49-F238E27FC236}">
                <a16:creationId xmlns:a16="http://schemas.microsoft.com/office/drawing/2014/main" id="{8DB90F94-CAAA-4486-86E2-1A0D2D8A05C1}"/>
              </a:ext>
            </a:extLst>
          </p:cNvPr>
          <p:cNvGrpSpPr/>
          <p:nvPr/>
        </p:nvGrpSpPr>
        <p:grpSpPr>
          <a:xfrm>
            <a:off x="6843280" y="4181917"/>
            <a:ext cx="409328" cy="409328"/>
            <a:chOff x="1822857" y="3187789"/>
            <a:chExt cx="691781" cy="691781"/>
          </a:xfrm>
          <a:solidFill>
            <a:schemeClr val="accent2"/>
          </a:solidFill>
        </p:grpSpPr>
        <p:sp>
          <p:nvSpPr>
            <p:cNvPr id="67" name="Rectangle 66">
              <a:extLst>
                <a:ext uri="{FF2B5EF4-FFF2-40B4-BE49-F238E27FC236}">
                  <a16:creationId xmlns:a16="http://schemas.microsoft.com/office/drawing/2014/main" id="{BDCB8360-B7D7-4E99-A806-7A5FD73B9DC9}"/>
                </a:ext>
              </a:extLst>
            </p:cNvPr>
            <p:cNvSpPr/>
            <p:nvPr>
              <p:custDataLst>
                <p:tags r:id="rId5"/>
              </p:custDataLst>
            </p:nvPr>
          </p:nvSpPr>
          <p:spPr bwMode="auto">
            <a:xfrm>
              <a:off x="1822857" y="3187789"/>
              <a:ext cx="691781" cy="691781"/>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0410" tIns="33606" rIns="50410" bIns="33606" numCol="1" spcCol="0" rtlCol="0" fromWordArt="0" anchor="b" anchorCtr="0" forceAA="0" compatLnSpc="1">
              <a:prstTxWarp prst="textNoShape">
                <a:avLst/>
              </a:prstTxWarp>
              <a:noAutofit/>
            </a:bodyPr>
            <a:lstStyle/>
            <a:p>
              <a:pPr defTabSz="685367">
                <a:lnSpc>
                  <a:spcPct val="90000"/>
                </a:lnSpc>
                <a:defRPr/>
              </a:pPr>
              <a:r>
                <a:rPr lang="en-US" sz="441" kern="0">
                  <a:ln>
                    <a:solidFill>
                      <a:srgbClr val="000000">
                        <a:alpha val="0"/>
                      </a:srgbClr>
                    </a:solidFill>
                  </a:ln>
                  <a:solidFill>
                    <a:schemeClr val="tx1"/>
                  </a:solidFill>
                  <a:latin typeface="Segoe UI"/>
                </a:rPr>
                <a:t>Video</a:t>
              </a:r>
              <a:endParaRPr lang="en-US" sz="441" kern="0">
                <a:solidFill>
                  <a:schemeClr val="tx1"/>
                </a:solidFill>
                <a:latin typeface="Segoe UI"/>
                <a:ea typeface="Segoe UI" pitchFamily="34" charset="0"/>
                <a:cs typeface="Segoe UI" pitchFamily="34" charset="0"/>
              </a:endParaRPr>
            </a:p>
          </p:txBody>
        </p:sp>
        <p:sp>
          <p:nvSpPr>
            <p:cNvPr id="68" name="Freeform 7">
              <a:extLst>
                <a:ext uri="{FF2B5EF4-FFF2-40B4-BE49-F238E27FC236}">
                  <a16:creationId xmlns:a16="http://schemas.microsoft.com/office/drawing/2014/main" id="{C7A45304-91AF-4AC6-BD2D-1EE8851AB1D9}"/>
                </a:ext>
              </a:extLst>
            </p:cNvPr>
            <p:cNvSpPr>
              <a:spLocks noEditPoints="1"/>
            </p:cNvSpPr>
            <p:nvPr/>
          </p:nvSpPr>
          <p:spPr bwMode="auto">
            <a:xfrm>
              <a:off x="2019832" y="3275280"/>
              <a:ext cx="297830" cy="319992"/>
            </a:xfrm>
            <a:custGeom>
              <a:avLst/>
              <a:gdLst>
                <a:gd name="T0" fmla="*/ 278 w 306"/>
                <a:gd name="T1" fmla="*/ 15 h 329"/>
                <a:gd name="T2" fmla="*/ 256 w 306"/>
                <a:gd name="T3" fmla="*/ 22 h 329"/>
                <a:gd name="T4" fmla="*/ 248 w 306"/>
                <a:gd name="T5" fmla="*/ 0 h 329"/>
                <a:gd name="T6" fmla="*/ 56 w 306"/>
                <a:gd name="T7" fmla="*/ 15 h 329"/>
                <a:gd name="T8" fmla="*/ 34 w 306"/>
                <a:gd name="T9" fmla="*/ 22 h 329"/>
                <a:gd name="T10" fmla="*/ 26 w 306"/>
                <a:gd name="T11" fmla="*/ 0 h 329"/>
                <a:gd name="T12" fmla="*/ 0 w 306"/>
                <a:gd name="T13" fmla="*/ 329 h 329"/>
                <a:gd name="T14" fmla="*/ 25 w 306"/>
                <a:gd name="T15" fmla="*/ 314 h 329"/>
                <a:gd name="T16" fmla="*/ 48 w 306"/>
                <a:gd name="T17" fmla="*/ 306 h 329"/>
                <a:gd name="T18" fmla="*/ 55 w 306"/>
                <a:gd name="T19" fmla="*/ 329 h 329"/>
                <a:gd name="T20" fmla="*/ 249 w 306"/>
                <a:gd name="T21" fmla="*/ 314 h 329"/>
                <a:gd name="T22" fmla="*/ 271 w 306"/>
                <a:gd name="T23" fmla="*/ 306 h 329"/>
                <a:gd name="T24" fmla="*/ 279 w 306"/>
                <a:gd name="T25" fmla="*/ 329 h 329"/>
                <a:gd name="T26" fmla="*/ 306 w 306"/>
                <a:gd name="T27" fmla="*/ 0 h 329"/>
                <a:gd name="T28" fmla="*/ 56 w 306"/>
                <a:gd name="T29" fmla="*/ 250 h 329"/>
                <a:gd name="T30" fmla="*/ 34 w 306"/>
                <a:gd name="T31" fmla="*/ 258 h 329"/>
                <a:gd name="T32" fmla="*/ 26 w 306"/>
                <a:gd name="T33" fmla="*/ 236 h 329"/>
                <a:gd name="T34" fmla="*/ 49 w 306"/>
                <a:gd name="T35" fmla="*/ 228 h 329"/>
                <a:gd name="T36" fmla="*/ 56 w 306"/>
                <a:gd name="T37" fmla="*/ 250 h 329"/>
                <a:gd name="T38" fmla="*/ 49 w 306"/>
                <a:gd name="T39" fmla="*/ 179 h 329"/>
                <a:gd name="T40" fmla="*/ 26 w 306"/>
                <a:gd name="T41" fmla="*/ 172 h 329"/>
                <a:gd name="T42" fmla="*/ 34 w 306"/>
                <a:gd name="T43" fmla="*/ 150 h 329"/>
                <a:gd name="T44" fmla="*/ 56 w 306"/>
                <a:gd name="T45" fmla="*/ 157 h 329"/>
                <a:gd name="T46" fmla="*/ 56 w 306"/>
                <a:gd name="T47" fmla="*/ 93 h 329"/>
                <a:gd name="T48" fmla="*/ 34 w 306"/>
                <a:gd name="T49" fmla="*/ 101 h 329"/>
                <a:gd name="T50" fmla="*/ 26 w 306"/>
                <a:gd name="T51" fmla="*/ 79 h 329"/>
                <a:gd name="T52" fmla="*/ 49 w 306"/>
                <a:gd name="T53" fmla="*/ 71 h 329"/>
                <a:gd name="T54" fmla="*/ 56 w 306"/>
                <a:gd name="T55" fmla="*/ 93 h 329"/>
                <a:gd name="T56" fmla="*/ 83 w 306"/>
                <a:gd name="T57" fmla="*/ 295 h 329"/>
                <a:gd name="T58" fmla="*/ 222 w 306"/>
                <a:gd name="T59" fmla="*/ 183 h 329"/>
                <a:gd name="T60" fmla="*/ 222 w 306"/>
                <a:gd name="T61" fmla="*/ 146 h 329"/>
                <a:gd name="T62" fmla="*/ 83 w 306"/>
                <a:gd name="T63" fmla="*/ 34 h 329"/>
                <a:gd name="T64" fmla="*/ 222 w 306"/>
                <a:gd name="T65" fmla="*/ 146 h 329"/>
                <a:gd name="T66" fmla="*/ 270 w 306"/>
                <a:gd name="T67" fmla="*/ 258 h 329"/>
                <a:gd name="T68" fmla="*/ 248 w 306"/>
                <a:gd name="T69" fmla="*/ 250 h 329"/>
                <a:gd name="T70" fmla="*/ 256 w 306"/>
                <a:gd name="T71" fmla="*/ 228 h 329"/>
                <a:gd name="T72" fmla="*/ 278 w 306"/>
                <a:gd name="T73" fmla="*/ 236 h 329"/>
                <a:gd name="T74" fmla="*/ 278 w 306"/>
                <a:gd name="T75" fmla="*/ 172 h 329"/>
                <a:gd name="T76" fmla="*/ 256 w 306"/>
                <a:gd name="T77" fmla="*/ 179 h 329"/>
                <a:gd name="T78" fmla="*/ 248 w 306"/>
                <a:gd name="T79" fmla="*/ 157 h 329"/>
                <a:gd name="T80" fmla="*/ 270 w 306"/>
                <a:gd name="T81" fmla="*/ 150 h 329"/>
                <a:gd name="T82" fmla="*/ 278 w 306"/>
                <a:gd name="T83" fmla="*/ 172 h 329"/>
                <a:gd name="T84" fmla="*/ 270 w 306"/>
                <a:gd name="T85" fmla="*/ 101 h 329"/>
                <a:gd name="T86" fmla="*/ 248 w 306"/>
                <a:gd name="T87" fmla="*/ 93 h 329"/>
                <a:gd name="T88" fmla="*/ 256 w 306"/>
                <a:gd name="T89" fmla="*/ 71 h 329"/>
                <a:gd name="T90" fmla="*/ 278 w 306"/>
                <a:gd name="T91" fmla="*/ 7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6" h="329">
                  <a:moveTo>
                    <a:pt x="278" y="0"/>
                  </a:moveTo>
                  <a:cubicBezTo>
                    <a:pt x="278" y="15"/>
                    <a:pt x="278" y="15"/>
                    <a:pt x="278" y="15"/>
                  </a:cubicBezTo>
                  <a:cubicBezTo>
                    <a:pt x="278" y="19"/>
                    <a:pt x="275" y="22"/>
                    <a:pt x="270" y="22"/>
                  </a:cubicBezTo>
                  <a:cubicBezTo>
                    <a:pt x="256" y="22"/>
                    <a:pt x="256" y="22"/>
                    <a:pt x="256" y="22"/>
                  </a:cubicBezTo>
                  <a:cubicBezTo>
                    <a:pt x="252" y="22"/>
                    <a:pt x="248" y="19"/>
                    <a:pt x="248" y="15"/>
                  </a:cubicBezTo>
                  <a:cubicBezTo>
                    <a:pt x="248" y="0"/>
                    <a:pt x="248" y="0"/>
                    <a:pt x="248" y="0"/>
                  </a:cubicBezTo>
                  <a:cubicBezTo>
                    <a:pt x="56" y="0"/>
                    <a:pt x="56" y="0"/>
                    <a:pt x="56" y="0"/>
                  </a:cubicBezTo>
                  <a:cubicBezTo>
                    <a:pt x="56" y="15"/>
                    <a:pt x="56" y="15"/>
                    <a:pt x="56" y="15"/>
                  </a:cubicBezTo>
                  <a:cubicBezTo>
                    <a:pt x="56" y="19"/>
                    <a:pt x="53" y="22"/>
                    <a:pt x="49" y="22"/>
                  </a:cubicBezTo>
                  <a:cubicBezTo>
                    <a:pt x="34" y="22"/>
                    <a:pt x="34" y="22"/>
                    <a:pt x="34" y="22"/>
                  </a:cubicBezTo>
                  <a:cubicBezTo>
                    <a:pt x="30" y="22"/>
                    <a:pt x="26" y="19"/>
                    <a:pt x="26" y="15"/>
                  </a:cubicBezTo>
                  <a:cubicBezTo>
                    <a:pt x="26" y="0"/>
                    <a:pt x="26" y="0"/>
                    <a:pt x="26" y="0"/>
                  </a:cubicBezTo>
                  <a:cubicBezTo>
                    <a:pt x="0" y="0"/>
                    <a:pt x="0" y="0"/>
                    <a:pt x="0" y="0"/>
                  </a:cubicBezTo>
                  <a:cubicBezTo>
                    <a:pt x="0" y="329"/>
                    <a:pt x="0" y="329"/>
                    <a:pt x="0" y="329"/>
                  </a:cubicBezTo>
                  <a:cubicBezTo>
                    <a:pt x="25" y="329"/>
                    <a:pt x="25" y="329"/>
                    <a:pt x="25" y="329"/>
                  </a:cubicBezTo>
                  <a:cubicBezTo>
                    <a:pt x="25" y="314"/>
                    <a:pt x="25" y="314"/>
                    <a:pt x="25" y="314"/>
                  </a:cubicBezTo>
                  <a:cubicBezTo>
                    <a:pt x="25" y="310"/>
                    <a:pt x="29" y="306"/>
                    <a:pt x="33" y="306"/>
                  </a:cubicBezTo>
                  <a:cubicBezTo>
                    <a:pt x="48" y="306"/>
                    <a:pt x="48" y="306"/>
                    <a:pt x="48" y="306"/>
                  </a:cubicBezTo>
                  <a:cubicBezTo>
                    <a:pt x="52" y="306"/>
                    <a:pt x="55" y="310"/>
                    <a:pt x="55" y="314"/>
                  </a:cubicBezTo>
                  <a:cubicBezTo>
                    <a:pt x="55" y="329"/>
                    <a:pt x="55" y="329"/>
                    <a:pt x="55" y="329"/>
                  </a:cubicBezTo>
                  <a:cubicBezTo>
                    <a:pt x="249" y="329"/>
                    <a:pt x="249" y="329"/>
                    <a:pt x="249" y="329"/>
                  </a:cubicBezTo>
                  <a:cubicBezTo>
                    <a:pt x="249" y="314"/>
                    <a:pt x="249" y="314"/>
                    <a:pt x="249" y="314"/>
                  </a:cubicBezTo>
                  <a:cubicBezTo>
                    <a:pt x="249" y="310"/>
                    <a:pt x="253" y="306"/>
                    <a:pt x="257" y="306"/>
                  </a:cubicBezTo>
                  <a:cubicBezTo>
                    <a:pt x="271" y="306"/>
                    <a:pt x="271" y="306"/>
                    <a:pt x="271" y="306"/>
                  </a:cubicBezTo>
                  <a:cubicBezTo>
                    <a:pt x="276" y="306"/>
                    <a:pt x="279" y="310"/>
                    <a:pt x="279" y="314"/>
                  </a:cubicBezTo>
                  <a:cubicBezTo>
                    <a:pt x="279" y="329"/>
                    <a:pt x="279" y="329"/>
                    <a:pt x="279" y="329"/>
                  </a:cubicBezTo>
                  <a:cubicBezTo>
                    <a:pt x="306" y="329"/>
                    <a:pt x="306" y="329"/>
                    <a:pt x="306" y="329"/>
                  </a:cubicBezTo>
                  <a:cubicBezTo>
                    <a:pt x="306" y="0"/>
                    <a:pt x="306" y="0"/>
                    <a:pt x="306" y="0"/>
                  </a:cubicBezTo>
                  <a:lnTo>
                    <a:pt x="278" y="0"/>
                  </a:lnTo>
                  <a:close/>
                  <a:moveTo>
                    <a:pt x="56" y="250"/>
                  </a:moveTo>
                  <a:cubicBezTo>
                    <a:pt x="56" y="254"/>
                    <a:pt x="53" y="258"/>
                    <a:pt x="49" y="258"/>
                  </a:cubicBezTo>
                  <a:cubicBezTo>
                    <a:pt x="34" y="258"/>
                    <a:pt x="34" y="258"/>
                    <a:pt x="34" y="258"/>
                  </a:cubicBezTo>
                  <a:cubicBezTo>
                    <a:pt x="30" y="258"/>
                    <a:pt x="26" y="254"/>
                    <a:pt x="26" y="250"/>
                  </a:cubicBezTo>
                  <a:cubicBezTo>
                    <a:pt x="26" y="236"/>
                    <a:pt x="26" y="236"/>
                    <a:pt x="26" y="236"/>
                  </a:cubicBezTo>
                  <a:cubicBezTo>
                    <a:pt x="26" y="231"/>
                    <a:pt x="30" y="228"/>
                    <a:pt x="34" y="228"/>
                  </a:cubicBezTo>
                  <a:cubicBezTo>
                    <a:pt x="49" y="228"/>
                    <a:pt x="49" y="228"/>
                    <a:pt x="49" y="228"/>
                  </a:cubicBezTo>
                  <a:cubicBezTo>
                    <a:pt x="53" y="228"/>
                    <a:pt x="56" y="231"/>
                    <a:pt x="56" y="236"/>
                  </a:cubicBezTo>
                  <a:lnTo>
                    <a:pt x="56" y="250"/>
                  </a:lnTo>
                  <a:close/>
                  <a:moveTo>
                    <a:pt x="56" y="172"/>
                  </a:moveTo>
                  <a:cubicBezTo>
                    <a:pt x="56" y="176"/>
                    <a:pt x="53" y="179"/>
                    <a:pt x="49" y="179"/>
                  </a:cubicBezTo>
                  <a:cubicBezTo>
                    <a:pt x="34" y="179"/>
                    <a:pt x="34" y="179"/>
                    <a:pt x="34" y="179"/>
                  </a:cubicBezTo>
                  <a:cubicBezTo>
                    <a:pt x="30" y="179"/>
                    <a:pt x="26" y="176"/>
                    <a:pt x="26" y="172"/>
                  </a:cubicBezTo>
                  <a:cubicBezTo>
                    <a:pt x="26" y="157"/>
                    <a:pt x="26" y="157"/>
                    <a:pt x="26" y="157"/>
                  </a:cubicBezTo>
                  <a:cubicBezTo>
                    <a:pt x="26" y="153"/>
                    <a:pt x="30" y="150"/>
                    <a:pt x="34" y="150"/>
                  </a:cubicBezTo>
                  <a:cubicBezTo>
                    <a:pt x="49" y="150"/>
                    <a:pt x="49" y="150"/>
                    <a:pt x="49" y="150"/>
                  </a:cubicBezTo>
                  <a:cubicBezTo>
                    <a:pt x="53" y="150"/>
                    <a:pt x="56" y="153"/>
                    <a:pt x="56" y="157"/>
                  </a:cubicBezTo>
                  <a:lnTo>
                    <a:pt x="56" y="172"/>
                  </a:lnTo>
                  <a:close/>
                  <a:moveTo>
                    <a:pt x="56" y="93"/>
                  </a:moveTo>
                  <a:cubicBezTo>
                    <a:pt x="56" y="97"/>
                    <a:pt x="53" y="101"/>
                    <a:pt x="49" y="101"/>
                  </a:cubicBezTo>
                  <a:cubicBezTo>
                    <a:pt x="34" y="101"/>
                    <a:pt x="34" y="101"/>
                    <a:pt x="34" y="101"/>
                  </a:cubicBezTo>
                  <a:cubicBezTo>
                    <a:pt x="30" y="101"/>
                    <a:pt x="26" y="97"/>
                    <a:pt x="26" y="93"/>
                  </a:cubicBezTo>
                  <a:cubicBezTo>
                    <a:pt x="26" y="79"/>
                    <a:pt x="26" y="79"/>
                    <a:pt x="26" y="79"/>
                  </a:cubicBezTo>
                  <a:cubicBezTo>
                    <a:pt x="26" y="74"/>
                    <a:pt x="30" y="71"/>
                    <a:pt x="34" y="71"/>
                  </a:cubicBezTo>
                  <a:cubicBezTo>
                    <a:pt x="49" y="71"/>
                    <a:pt x="49" y="71"/>
                    <a:pt x="49" y="71"/>
                  </a:cubicBezTo>
                  <a:cubicBezTo>
                    <a:pt x="53" y="71"/>
                    <a:pt x="56" y="74"/>
                    <a:pt x="56" y="79"/>
                  </a:cubicBezTo>
                  <a:lnTo>
                    <a:pt x="56" y="93"/>
                  </a:lnTo>
                  <a:close/>
                  <a:moveTo>
                    <a:pt x="222" y="295"/>
                  </a:moveTo>
                  <a:cubicBezTo>
                    <a:pt x="83" y="295"/>
                    <a:pt x="83" y="295"/>
                    <a:pt x="83" y="295"/>
                  </a:cubicBezTo>
                  <a:cubicBezTo>
                    <a:pt x="83" y="183"/>
                    <a:pt x="83" y="183"/>
                    <a:pt x="83" y="183"/>
                  </a:cubicBezTo>
                  <a:cubicBezTo>
                    <a:pt x="222" y="183"/>
                    <a:pt x="222" y="183"/>
                    <a:pt x="222" y="183"/>
                  </a:cubicBezTo>
                  <a:lnTo>
                    <a:pt x="222" y="295"/>
                  </a:lnTo>
                  <a:close/>
                  <a:moveTo>
                    <a:pt x="222" y="146"/>
                  </a:moveTo>
                  <a:cubicBezTo>
                    <a:pt x="83" y="146"/>
                    <a:pt x="83" y="146"/>
                    <a:pt x="83" y="146"/>
                  </a:cubicBezTo>
                  <a:cubicBezTo>
                    <a:pt x="83" y="34"/>
                    <a:pt x="83" y="34"/>
                    <a:pt x="83" y="34"/>
                  </a:cubicBezTo>
                  <a:cubicBezTo>
                    <a:pt x="222" y="34"/>
                    <a:pt x="222" y="34"/>
                    <a:pt x="222" y="34"/>
                  </a:cubicBezTo>
                  <a:lnTo>
                    <a:pt x="222" y="146"/>
                  </a:lnTo>
                  <a:close/>
                  <a:moveTo>
                    <a:pt x="278" y="250"/>
                  </a:moveTo>
                  <a:cubicBezTo>
                    <a:pt x="278" y="254"/>
                    <a:pt x="275" y="258"/>
                    <a:pt x="270" y="258"/>
                  </a:cubicBezTo>
                  <a:cubicBezTo>
                    <a:pt x="256" y="258"/>
                    <a:pt x="256" y="258"/>
                    <a:pt x="256" y="258"/>
                  </a:cubicBezTo>
                  <a:cubicBezTo>
                    <a:pt x="252" y="258"/>
                    <a:pt x="248" y="254"/>
                    <a:pt x="248" y="250"/>
                  </a:cubicBezTo>
                  <a:cubicBezTo>
                    <a:pt x="248" y="236"/>
                    <a:pt x="248" y="236"/>
                    <a:pt x="248" y="236"/>
                  </a:cubicBezTo>
                  <a:cubicBezTo>
                    <a:pt x="248" y="231"/>
                    <a:pt x="252" y="228"/>
                    <a:pt x="256" y="228"/>
                  </a:cubicBezTo>
                  <a:cubicBezTo>
                    <a:pt x="270" y="228"/>
                    <a:pt x="270" y="228"/>
                    <a:pt x="270" y="228"/>
                  </a:cubicBezTo>
                  <a:cubicBezTo>
                    <a:pt x="275" y="228"/>
                    <a:pt x="278" y="231"/>
                    <a:pt x="278" y="236"/>
                  </a:cubicBezTo>
                  <a:lnTo>
                    <a:pt x="278" y="250"/>
                  </a:lnTo>
                  <a:close/>
                  <a:moveTo>
                    <a:pt x="278" y="172"/>
                  </a:moveTo>
                  <a:cubicBezTo>
                    <a:pt x="278" y="176"/>
                    <a:pt x="275" y="179"/>
                    <a:pt x="270" y="179"/>
                  </a:cubicBezTo>
                  <a:cubicBezTo>
                    <a:pt x="256" y="179"/>
                    <a:pt x="256" y="179"/>
                    <a:pt x="256" y="179"/>
                  </a:cubicBezTo>
                  <a:cubicBezTo>
                    <a:pt x="252" y="179"/>
                    <a:pt x="248" y="176"/>
                    <a:pt x="248" y="172"/>
                  </a:cubicBezTo>
                  <a:cubicBezTo>
                    <a:pt x="248" y="157"/>
                    <a:pt x="248" y="157"/>
                    <a:pt x="248" y="157"/>
                  </a:cubicBezTo>
                  <a:cubicBezTo>
                    <a:pt x="248" y="153"/>
                    <a:pt x="252" y="150"/>
                    <a:pt x="256" y="150"/>
                  </a:cubicBezTo>
                  <a:cubicBezTo>
                    <a:pt x="270" y="150"/>
                    <a:pt x="270" y="150"/>
                    <a:pt x="270" y="150"/>
                  </a:cubicBezTo>
                  <a:cubicBezTo>
                    <a:pt x="275" y="150"/>
                    <a:pt x="278" y="153"/>
                    <a:pt x="278" y="157"/>
                  </a:cubicBezTo>
                  <a:lnTo>
                    <a:pt x="278" y="172"/>
                  </a:lnTo>
                  <a:close/>
                  <a:moveTo>
                    <a:pt x="278" y="93"/>
                  </a:moveTo>
                  <a:cubicBezTo>
                    <a:pt x="278" y="97"/>
                    <a:pt x="275" y="101"/>
                    <a:pt x="270" y="101"/>
                  </a:cubicBezTo>
                  <a:cubicBezTo>
                    <a:pt x="256" y="101"/>
                    <a:pt x="256" y="101"/>
                    <a:pt x="256" y="101"/>
                  </a:cubicBezTo>
                  <a:cubicBezTo>
                    <a:pt x="252" y="101"/>
                    <a:pt x="248" y="97"/>
                    <a:pt x="248" y="93"/>
                  </a:cubicBezTo>
                  <a:cubicBezTo>
                    <a:pt x="248" y="79"/>
                    <a:pt x="248" y="79"/>
                    <a:pt x="248" y="79"/>
                  </a:cubicBezTo>
                  <a:cubicBezTo>
                    <a:pt x="248" y="74"/>
                    <a:pt x="252" y="71"/>
                    <a:pt x="256" y="71"/>
                  </a:cubicBezTo>
                  <a:cubicBezTo>
                    <a:pt x="270" y="71"/>
                    <a:pt x="270" y="71"/>
                    <a:pt x="270" y="71"/>
                  </a:cubicBezTo>
                  <a:cubicBezTo>
                    <a:pt x="275" y="71"/>
                    <a:pt x="278" y="74"/>
                    <a:pt x="278" y="79"/>
                  </a:cubicBezTo>
                  <a:lnTo>
                    <a:pt x="278" y="93"/>
                  </a:lnTo>
                  <a:close/>
                </a:path>
              </a:pathLst>
            </a:custGeom>
            <a:solidFill>
              <a:schemeClr val="bg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67209" tIns="33605" rIns="67209" bIns="33605" numCol="1" rtlCol="0" anchor="ctr" anchorCtr="0" compatLnSpc="1">
              <a:prstTxWarp prst="textNoShape">
                <a:avLst/>
              </a:prstTxWarp>
            </a:bodyPr>
            <a:lstStyle/>
            <a:p>
              <a:pPr defTabSz="604870">
                <a:defRPr/>
              </a:pPr>
              <a:endParaRPr lang="en-US" sz="441" kern="0" spc="-99">
                <a:solidFill>
                  <a:schemeClr val="tx1"/>
                </a:solidFill>
                <a:latin typeface="Segoe UI"/>
              </a:endParaRPr>
            </a:p>
          </p:txBody>
        </p:sp>
      </p:grpSp>
      <p:grpSp>
        <p:nvGrpSpPr>
          <p:cNvPr id="69" name="Group 68">
            <a:extLst>
              <a:ext uri="{FF2B5EF4-FFF2-40B4-BE49-F238E27FC236}">
                <a16:creationId xmlns:a16="http://schemas.microsoft.com/office/drawing/2014/main" id="{7D91E1E7-7D6B-40EB-8E3D-C7B5070C4108}"/>
              </a:ext>
            </a:extLst>
          </p:cNvPr>
          <p:cNvGrpSpPr/>
          <p:nvPr/>
        </p:nvGrpSpPr>
        <p:grpSpPr>
          <a:xfrm>
            <a:off x="5370973" y="3804483"/>
            <a:ext cx="409328" cy="409328"/>
            <a:chOff x="370109" y="3187789"/>
            <a:chExt cx="691781" cy="691781"/>
          </a:xfrm>
          <a:solidFill>
            <a:schemeClr val="accent2"/>
          </a:solidFill>
        </p:grpSpPr>
        <p:sp>
          <p:nvSpPr>
            <p:cNvPr id="70" name="Rectangle 69">
              <a:extLst>
                <a:ext uri="{FF2B5EF4-FFF2-40B4-BE49-F238E27FC236}">
                  <a16:creationId xmlns:a16="http://schemas.microsoft.com/office/drawing/2014/main" id="{23007C56-ED41-4FA9-AD9C-EDC778D36E10}"/>
                </a:ext>
              </a:extLst>
            </p:cNvPr>
            <p:cNvSpPr/>
            <p:nvPr>
              <p:custDataLst>
                <p:tags r:id="rId4"/>
              </p:custDataLst>
            </p:nvPr>
          </p:nvSpPr>
          <p:spPr bwMode="auto">
            <a:xfrm>
              <a:off x="370109" y="3187789"/>
              <a:ext cx="691781" cy="691781"/>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0410" tIns="33606" rIns="50410" bIns="33606" numCol="1" spcCol="0" rtlCol="0" fromWordArt="0" anchor="b" anchorCtr="0" forceAA="0" compatLnSpc="1">
              <a:prstTxWarp prst="textNoShape">
                <a:avLst/>
              </a:prstTxWarp>
              <a:noAutofit/>
            </a:bodyPr>
            <a:lstStyle/>
            <a:p>
              <a:pPr defTabSz="685262">
                <a:lnSpc>
                  <a:spcPct val="90000"/>
                </a:lnSpc>
                <a:defRPr/>
              </a:pPr>
              <a:r>
                <a:rPr lang="en-US" sz="441" kern="0">
                  <a:ln>
                    <a:solidFill>
                      <a:srgbClr val="000000">
                        <a:alpha val="0"/>
                      </a:srgbClr>
                    </a:solidFill>
                  </a:ln>
                  <a:solidFill>
                    <a:schemeClr val="tx1"/>
                  </a:solidFill>
                  <a:latin typeface="Segoe UI"/>
                </a:rPr>
                <a:t>LOB applications</a:t>
              </a:r>
            </a:p>
          </p:txBody>
        </p:sp>
        <p:sp>
          <p:nvSpPr>
            <p:cNvPr id="71" name="Donut 59">
              <a:extLst>
                <a:ext uri="{FF2B5EF4-FFF2-40B4-BE49-F238E27FC236}">
                  <a16:creationId xmlns:a16="http://schemas.microsoft.com/office/drawing/2014/main" id="{834BEA47-C852-4F90-A5A3-B1F1D9AAD85F}"/>
                </a:ext>
              </a:extLst>
            </p:cNvPr>
            <p:cNvSpPr>
              <a:spLocks noChangeAspect="1"/>
            </p:cNvSpPr>
            <p:nvPr/>
          </p:nvSpPr>
          <p:spPr bwMode="auto">
            <a:xfrm>
              <a:off x="587672" y="3258426"/>
              <a:ext cx="256656" cy="276958"/>
            </a:xfrm>
            <a:custGeom>
              <a:avLst/>
              <a:gdLst/>
              <a:ahLst/>
              <a:cxnLst/>
              <a:rect l="l" t="t" r="r" b="b"/>
              <a:pathLst>
                <a:path w="1872166" h="2020785">
                  <a:moveTo>
                    <a:pt x="930606" y="1257014"/>
                  </a:moveTo>
                  <a:cubicBezTo>
                    <a:pt x="968577" y="1257014"/>
                    <a:pt x="999359" y="1287795"/>
                    <a:pt x="999359" y="1325766"/>
                  </a:cubicBezTo>
                  <a:cubicBezTo>
                    <a:pt x="999359" y="1363737"/>
                    <a:pt x="968577" y="1394519"/>
                    <a:pt x="930606" y="1394519"/>
                  </a:cubicBezTo>
                  <a:cubicBezTo>
                    <a:pt x="892635" y="1394519"/>
                    <a:pt x="861853" y="1363737"/>
                    <a:pt x="861853" y="1325766"/>
                  </a:cubicBezTo>
                  <a:cubicBezTo>
                    <a:pt x="861853" y="1287795"/>
                    <a:pt x="892635" y="1257014"/>
                    <a:pt x="930606" y="1257014"/>
                  </a:cubicBezTo>
                  <a:close/>
                  <a:moveTo>
                    <a:pt x="930606" y="1188261"/>
                  </a:moveTo>
                  <a:cubicBezTo>
                    <a:pt x="854664" y="1188261"/>
                    <a:pt x="793100" y="1249824"/>
                    <a:pt x="793100" y="1325766"/>
                  </a:cubicBezTo>
                  <a:cubicBezTo>
                    <a:pt x="793100" y="1401709"/>
                    <a:pt x="854664" y="1463272"/>
                    <a:pt x="930606" y="1463272"/>
                  </a:cubicBezTo>
                  <a:cubicBezTo>
                    <a:pt x="1006548" y="1463272"/>
                    <a:pt x="1068111" y="1401709"/>
                    <a:pt x="1068111" y="1325766"/>
                  </a:cubicBezTo>
                  <a:cubicBezTo>
                    <a:pt x="1068111" y="1249824"/>
                    <a:pt x="1006548" y="1188261"/>
                    <a:pt x="930606" y="1188261"/>
                  </a:cubicBezTo>
                  <a:close/>
                  <a:moveTo>
                    <a:pt x="971250" y="956702"/>
                  </a:moveTo>
                  <a:lnTo>
                    <a:pt x="986880" y="1028990"/>
                  </a:lnTo>
                  <a:lnTo>
                    <a:pt x="1061122" y="1054389"/>
                  </a:lnTo>
                  <a:lnTo>
                    <a:pt x="1106057" y="1005545"/>
                  </a:lnTo>
                  <a:lnTo>
                    <a:pt x="1174438" y="1052435"/>
                  </a:lnTo>
                  <a:lnTo>
                    <a:pt x="1149040" y="1120816"/>
                  </a:lnTo>
                  <a:lnTo>
                    <a:pt x="1186160" y="1175520"/>
                  </a:lnTo>
                  <a:lnTo>
                    <a:pt x="1262356" y="1175520"/>
                  </a:lnTo>
                  <a:lnTo>
                    <a:pt x="1285801" y="1261484"/>
                  </a:lnTo>
                  <a:lnTo>
                    <a:pt x="1233050" y="1302513"/>
                  </a:lnTo>
                  <a:lnTo>
                    <a:pt x="1233050" y="1366986"/>
                  </a:lnTo>
                  <a:lnTo>
                    <a:pt x="1281894" y="1411922"/>
                  </a:lnTo>
                  <a:lnTo>
                    <a:pt x="1264310" y="1490071"/>
                  </a:lnTo>
                  <a:lnTo>
                    <a:pt x="1180299" y="1492025"/>
                  </a:lnTo>
                  <a:lnTo>
                    <a:pt x="1150993" y="1538914"/>
                  </a:lnTo>
                  <a:lnTo>
                    <a:pt x="1168577" y="1611202"/>
                  </a:lnTo>
                  <a:lnTo>
                    <a:pt x="1106057" y="1658092"/>
                  </a:lnTo>
                  <a:lnTo>
                    <a:pt x="1049399" y="1613156"/>
                  </a:lnTo>
                  <a:lnTo>
                    <a:pt x="986880" y="1640508"/>
                  </a:lnTo>
                  <a:lnTo>
                    <a:pt x="973203" y="1708889"/>
                  </a:lnTo>
                  <a:lnTo>
                    <a:pt x="893100" y="1716704"/>
                  </a:lnTo>
                  <a:lnTo>
                    <a:pt x="873563" y="1632694"/>
                  </a:lnTo>
                  <a:lnTo>
                    <a:pt x="809090" y="1613156"/>
                  </a:lnTo>
                  <a:lnTo>
                    <a:pt x="754385" y="1658092"/>
                  </a:lnTo>
                  <a:lnTo>
                    <a:pt x="699681" y="1609249"/>
                  </a:lnTo>
                  <a:lnTo>
                    <a:pt x="719218" y="1544776"/>
                  </a:lnTo>
                  <a:lnTo>
                    <a:pt x="678190" y="1490071"/>
                  </a:lnTo>
                  <a:lnTo>
                    <a:pt x="601994" y="1488117"/>
                  </a:lnTo>
                  <a:lnTo>
                    <a:pt x="586364" y="1411922"/>
                  </a:lnTo>
                  <a:lnTo>
                    <a:pt x="646930" y="1380662"/>
                  </a:lnTo>
                  <a:lnTo>
                    <a:pt x="644976" y="1304466"/>
                  </a:lnTo>
                  <a:lnTo>
                    <a:pt x="586364" y="1255623"/>
                  </a:lnTo>
                  <a:lnTo>
                    <a:pt x="607855" y="1183335"/>
                  </a:lnTo>
                  <a:lnTo>
                    <a:pt x="680143" y="1185289"/>
                  </a:lnTo>
                  <a:lnTo>
                    <a:pt x="721172" y="1140353"/>
                  </a:lnTo>
                  <a:lnTo>
                    <a:pt x="695773" y="1052435"/>
                  </a:lnTo>
                  <a:lnTo>
                    <a:pt x="752431" y="1007499"/>
                  </a:lnTo>
                  <a:lnTo>
                    <a:pt x="818858" y="1052435"/>
                  </a:lnTo>
                  <a:lnTo>
                    <a:pt x="873563" y="1032898"/>
                  </a:lnTo>
                  <a:lnTo>
                    <a:pt x="895054" y="958656"/>
                  </a:lnTo>
                  <a:close/>
                  <a:moveTo>
                    <a:pt x="966353" y="561544"/>
                  </a:moveTo>
                  <a:lnTo>
                    <a:pt x="1484176" y="561544"/>
                  </a:lnTo>
                  <a:cubicBezTo>
                    <a:pt x="1519876" y="561544"/>
                    <a:pt x="1548815" y="590484"/>
                    <a:pt x="1548815" y="626184"/>
                  </a:cubicBezTo>
                  <a:cubicBezTo>
                    <a:pt x="1548815" y="661883"/>
                    <a:pt x="1519875" y="690823"/>
                    <a:pt x="1484175" y="690823"/>
                  </a:cubicBezTo>
                  <a:lnTo>
                    <a:pt x="966353" y="690822"/>
                  </a:lnTo>
                  <a:cubicBezTo>
                    <a:pt x="930653" y="690822"/>
                    <a:pt x="901714" y="661883"/>
                    <a:pt x="901714" y="626184"/>
                  </a:cubicBezTo>
                  <a:cubicBezTo>
                    <a:pt x="901714" y="590484"/>
                    <a:pt x="930653" y="561544"/>
                    <a:pt x="966353" y="561544"/>
                  </a:cubicBezTo>
                  <a:close/>
                  <a:moveTo>
                    <a:pt x="590322" y="106687"/>
                  </a:moveTo>
                  <a:cubicBezTo>
                    <a:pt x="590332" y="226008"/>
                    <a:pt x="591688" y="375662"/>
                    <a:pt x="590317" y="464513"/>
                  </a:cubicBezTo>
                  <a:cubicBezTo>
                    <a:pt x="588940" y="553814"/>
                    <a:pt x="569467" y="576664"/>
                    <a:pt x="482849" y="576882"/>
                  </a:cubicBezTo>
                  <a:lnTo>
                    <a:pt x="101828" y="577428"/>
                  </a:lnTo>
                  <a:cubicBezTo>
                    <a:pt x="94937" y="958413"/>
                    <a:pt x="101760" y="1616638"/>
                    <a:pt x="104708" y="1753748"/>
                  </a:cubicBezTo>
                  <a:cubicBezTo>
                    <a:pt x="107681" y="1892031"/>
                    <a:pt x="168011" y="1914803"/>
                    <a:pt x="277215" y="1914081"/>
                  </a:cubicBezTo>
                  <a:lnTo>
                    <a:pt x="1773325" y="1910255"/>
                  </a:lnTo>
                  <a:cubicBezTo>
                    <a:pt x="1759000" y="1375795"/>
                    <a:pt x="1765208" y="446089"/>
                    <a:pt x="1768691" y="339408"/>
                  </a:cubicBezTo>
                  <a:cubicBezTo>
                    <a:pt x="1772174" y="232725"/>
                    <a:pt x="1746468" y="112940"/>
                    <a:pt x="1588386" y="110513"/>
                  </a:cubicBezTo>
                  <a:cubicBezTo>
                    <a:pt x="1430337" y="108086"/>
                    <a:pt x="851841" y="106688"/>
                    <a:pt x="590322" y="106687"/>
                  </a:cubicBezTo>
                  <a:close/>
                  <a:moveTo>
                    <a:pt x="549320" y="0"/>
                  </a:moveTo>
                  <a:cubicBezTo>
                    <a:pt x="841627" y="0"/>
                    <a:pt x="1488650" y="1563"/>
                    <a:pt x="1665394" y="4277"/>
                  </a:cubicBezTo>
                  <a:cubicBezTo>
                    <a:pt x="1842137" y="6992"/>
                    <a:pt x="1870878" y="140918"/>
                    <a:pt x="1866984" y="260194"/>
                  </a:cubicBezTo>
                  <a:cubicBezTo>
                    <a:pt x="1863090" y="379470"/>
                    <a:pt x="1856150" y="1418933"/>
                    <a:pt x="1872166" y="2016489"/>
                  </a:cubicBezTo>
                  <a:lnTo>
                    <a:pt x="199432" y="2020767"/>
                  </a:lnTo>
                  <a:cubicBezTo>
                    <a:pt x="77336" y="2021574"/>
                    <a:pt x="9884" y="1996114"/>
                    <a:pt x="6560" y="1841505"/>
                  </a:cubicBezTo>
                  <a:cubicBezTo>
                    <a:pt x="3235" y="1686896"/>
                    <a:pt x="-4497" y="939636"/>
                    <a:pt x="3513" y="515446"/>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12" tIns="33606" rIns="33606" bIns="67212" numCol="1" spcCol="0" rtlCol="0" fromWordArt="0" anchor="b" anchorCtr="0" forceAA="0" compatLnSpc="1">
              <a:prstTxWarp prst="textNoShape">
                <a:avLst/>
              </a:prstTxWarp>
              <a:noAutofit/>
            </a:bodyPr>
            <a:lstStyle/>
            <a:p>
              <a:pPr defTabSz="671862" fontAlgn="base">
                <a:spcBef>
                  <a:spcPct val="0"/>
                </a:spcBef>
                <a:spcAft>
                  <a:spcPct val="0"/>
                </a:spcAft>
                <a:defRPr/>
              </a:pPr>
              <a:endParaRPr lang="en-US" sz="441" kern="0" spc="-37" err="1">
                <a:solidFill>
                  <a:schemeClr val="tx1"/>
                </a:solidFill>
                <a:latin typeface="Segoe UI"/>
                <a:ea typeface="Segoe UI" pitchFamily="34" charset="0"/>
                <a:cs typeface="Segoe UI" pitchFamily="34" charset="0"/>
              </a:endParaRPr>
            </a:p>
          </p:txBody>
        </p:sp>
      </p:grpSp>
      <p:grpSp>
        <p:nvGrpSpPr>
          <p:cNvPr id="72" name="Group 71">
            <a:extLst>
              <a:ext uri="{FF2B5EF4-FFF2-40B4-BE49-F238E27FC236}">
                <a16:creationId xmlns:a16="http://schemas.microsoft.com/office/drawing/2014/main" id="{7851B730-5E51-4B9C-85E0-1A2346BFFB41}"/>
              </a:ext>
            </a:extLst>
          </p:cNvPr>
          <p:cNvGrpSpPr/>
          <p:nvPr/>
        </p:nvGrpSpPr>
        <p:grpSpPr>
          <a:xfrm>
            <a:off x="5585124" y="4533616"/>
            <a:ext cx="409328" cy="409328"/>
            <a:chOff x="1103397" y="2464452"/>
            <a:chExt cx="691781" cy="691781"/>
          </a:xfrm>
          <a:solidFill>
            <a:schemeClr val="accent2"/>
          </a:solidFill>
        </p:grpSpPr>
        <p:sp>
          <p:nvSpPr>
            <p:cNvPr id="73" name="Rectangle 72">
              <a:extLst>
                <a:ext uri="{FF2B5EF4-FFF2-40B4-BE49-F238E27FC236}">
                  <a16:creationId xmlns:a16="http://schemas.microsoft.com/office/drawing/2014/main" id="{72A28A16-0C77-44FC-A79E-188DA9322645}"/>
                </a:ext>
              </a:extLst>
            </p:cNvPr>
            <p:cNvSpPr/>
            <p:nvPr>
              <p:custDataLst>
                <p:tags r:id="rId3"/>
              </p:custDataLst>
            </p:nvPr>
          </p:nvSpPr>
          <p:spPr bwMode="auto">
            <a:xfrm>
              <a:off x="1103397" y="2464452"/>
              <a:ext cx="691781" cy="691781"/>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0410" tIns="33606" rIns="50410" bIns="33606" numCol="1" spcCol="0" rtlCol="0" fromWordArt="0" anchor="b" anchorCtr="0" forceAA="0" compatLnSpc="1">
              <a:prstTxWarp prst="textNoShape">
                <a:avLst/>
              </a:prstTxWarp>
              <a:noAutofit/>
            </a:bodyPr>
            <a:lstStyle/>
            <a:p>
              <a:pPr defTabSz="685367">
                <a:lnSpc>
                  <a:spcPct val="90000"/>
                </a:lnSpc>
                <a:defRPr/>
              </a:pPr>
              <a:r>
                <a:rPr lang="en-US" sz="441" kern="0">
                  <a:ln>
                    <a:solidFill>
                      <a:srgbClr val="000000">
                        <a:alpha val="0"/>
                      </a:srgbClr>
                    </a:solidFill>
                  </a:ln>
                  <a:solidFill>
                    <a:schemeClr val="tx1"/>
                  </a:solidFill>
                  <a:latin typeface="Segoe UI"/>
                </a:rPr>
                <a:t>Web</a:t>
              </a:r>
              <a:endParaRPr lang="en-US" sz="441" kern="0">
                <a:solidFill>
                  <a:schemeClr val="tx1"/>
                </a:solidFill>
                <a:latin typeface="Segoe UI"/>
                <a:ea typeface="Segoe UI" pitchFamily="34" charset="0"/>
                <a:cs typeface="Segoe UI" pitchFamily="34" charset="0"/>
              </a:endParaRPr>
            </a:p>
          </p:txBody>
        </p:sp>
        <p:sp>
          <p:nvSpPr>
            <p:cNvPr id="74" name="Rounded Rectangle 18">
              <a:extLst>
                <a:ext uri="{FF2B5EF4-FFF2-40B4-BE49-F238E27FC236}">
                  <a16:creationId xmlns:a16="http://schemas.microsoft.com/office/drawing/2014/main" id="{DFEF04D3-47A3-4221-A2AA-0AA12436C92C}"/>
                </a:ext>
              </a:extLst>
            </p:cNvPr>
            <p:cNvSpPr/>
            <p:nvPr/>
          </p:nvSpPr>
          <p:spPr bwMode="auto">
            <a:xfrm>
              <a:off x="1331186" y="2561849"/>
              <a:ext cx="236204" cy="243353"/>
            </a:xfrm>
            <a:custGeom>
              <a:avLst/>
              <a:gdLst/>
              <a:ahLst/>
              <a:cxnLst/>
              <a:rect l="l" t="t" r="r" b="b"/>
              <a:pathLst>
                <a:path w="759909" h="783113">
                  <a:moveTo>
                    <a:pt x="428313" y="198314"/>
                  </a:moveTo>
                  <a:cubicBezTo>
                    <a:pt x="508468" y="198313"/>
                    <a:pt x="573445" y="263292"/>
                    <a:pt x="573446" y="343446"/>
                  </a:cubicBezTo>
                  <a:cubicBezTo>
                    <a:pt x="573445" y="423600"/>
                    <a:pt x="508468" y="488578"/>
                    <a:pt x="428313" y="488578"/>
                  </a:cubicBezTo>
                  <a:cubicBezTo>
                    <a:pt x="348160" y="488577"/>
                    <a:pt x="283181" y="423600"/>
                    <a:pt x="283181" y="343446"/>
                  </a:cubicBezTo>
                  <a:cubicBezTo>
                    <a:pt x="283182" y="263291"/>
                    <a:pt x="348159" y="198314"/>
                    <a:pt x="428313" y="198314"/>
                  </a:cubicBezTo>
                  <a:close/>
                  <a:moveTo>
                    <a:pt x="428313" y="131753"/>
                  </a:moveTo>
                  <a:cubicBezTo>
                    <a:pt x="311398" y="131753"/>
                    <a:pt x="216620" y="226531"/>
                    <a:pt x="216620" y="343446"/>
                  </a:cubicBezTo>
                  <a:cubicBezTo>
                    <a:pt x="216620" y="384187"/>
                    <a:pt x="228129" y="422239"/>
                    <a:pt x="251266" y="452558"/>
                  </a:cubicBezTo>
                  <a:lnTo>
                    <a:pt x="128069" y="575549"/>
                  </a:lnTo>
                  <a:cubicBezTo>
                    <a:pt x="109922" y="593667"/>
                    <a:pt x="109898" y="623064"/>
                    <a:pt x="128015" y="641211"/>
                  </a:cubicBezTo>
                  <a:cubicBezTo>
                    <a:pt x="146132" y="659359"/>
                    <a:pt x="175529" y="659383"/>
                    <a:pt x="193677" y="641266"/>
                  </a:cubicBezTo>
                  <a:lnTo>
                    <a:pt x="316485" y="518662"/>
                  </a:lnTo>
                  <a:cubicBezTo>
                    <a:pt x="347293" y="542946"/>
                    <a:pt x="386379" y="555139"/>
                    <a:pt x="428313" y="555138"/>
                  </a:cubicBezTo>
                  <a:cubicBezTo>
                    <a:pt x="545229" y="555139"/>
                    <a:pt x="640006" y="460361"/>
                    <a:pt x="640007" y="343445"/>
                  </a:cubicBezTo>
                  <a:cubicBezTo>
                    <a:pt x="640006" y="226531"/>
                    <a:pt x="545229" y="131753"/>
                    <a:pt x="428313" y="131753"/>
                  </a:cubicBezTo>
                  <a:close/>
                  <a:moveTo>
                    <a:pt x="126654" y="0"/>
                  </a:moveTo>
                  <a:lnTo>
                    <a:pt x="633255" y="0"/>
                  </a:lnTo>
                  <a:cubicBezTo>
                    <a:pt x="703204" y="0"/>
                    <a:pt x="759909" y="56705"/>
                    <a:pt x="759909" y="126654"/>
                  </a:cubicBezTo>
                  <a:lnTo>
                    <a:pt x="759909" y="656459"/>
                  </a:lnTo>
                  <a:cubicBezTo>
                    <a:pt x="759909" y="726408"/>
                    <a:pt x="703204" y="783113"/>
                    <a:pt x="633255" y="783113"/>
                  </a:cubicBezTo>
                  <a:lnTo>
                    <a:pt x="126654" y="783113"/>
                  </a:lnTo>
                  <a:cubicBezTo>
                    <a:pt x="56705" y="783113"/>
                    <a:pt x="0" y="726408"/>
                    <a:pt x="0" y="656459"/>
                  </a:cubicBezTo>
                  <a:lnTo>
                    <a:pt x="0" y="126654"/>
                  </a:lnTo>
                  <a:cubicBezTo>
                    <a:pt x="0" y="56705"/>
                    <a:pt x="56705" y="0"/>
                    <a:pt x="126654"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12" tIns="33606" rIns="33606" bIns="67212" numCol="1" spcCol="0" rtlCol="0" fromWordArt="0" anchor="b" anchorCtr="0" forceAA="0" compatLnSpc="1">
              <a:prstTxWarp prst="textNoShape">
                <a:avLst/>
              </a:prstTxWarp>
              <a:noAutofit/>
            </a:bodyPr>
            <a:lstStyle/>
            <a:p>
              <a:pPr defTabSz="671862" fontAlgn="base">
                <a:spcBef>
                  <a:spcPct val="0"/>
                </a:spcBef>
                <a:spcAft>
                  <a:spcPct val="0"/>
                </a:spcAft>
                <a:defRPr/>
              </a:pPr>
              <a:endParaRPr lang="en-US" sz="441" kern="0" spc="-37" err="1">
                <a:solidFill>
                  <a:schemeClr val="tx1"/>
                </a:solidFill>
                <a:latin typeface="Segoe UI"/>
                <a:ea typeface="Segoe UI" pitchFamily="34" charset="0"/>
                <a:cs typeface="Segoe UI" pitchFamily="34" charset="0"/>
              </a:endParaRPr>
            </a:p>
          </p:txBody>
        </p:sp>
      </p:grpSp>
      <p:grpSp>
        <p:nvGrpSpPr>
          <p:cNvPr id="75" name="Group 74">
            <a:extLst>
              <a:ext uri="{FF2B5EF4-FFF2-40B4-BE49-F238E27FC236}">
                <a16:creationId xmlns:a16="http://schemas.microsoft.com/office/drawing/2014/main" id="{69CB9139-2413-49DA-94EA-8820CF0A300E}"/>
              </a:ext>
            </a:extLst>
          </p:cNvPr>
          <p:cNvGrpSpPr/>
          <p:nvPr/>
        </p:nvGrpSpPr>
        <p:grpSpPr>
          <a:xfrm>
            <a:off x="6549528" y="3713285"/>
            <a:ext cx="409328" cy="409328"/>
            <a:chOff x="1822857" y="2464452"/>
            <a:chExt cx="691781" cy="691781"/>
          </a:xfrm>
          <a:solidFill>
            <a:schemeClr val="accent2"/>
          </a:solidFill>
        </p:grpSpPr>
        <p:sp>
          <p:nvSpPr>
            <p:cNvPr id="76" name="Rectangle 75">
              <a:extLst>
                <a:ext uri="{FF2B5EF4-FFF2-40B4-BE49-F238E27FC236}">
                  <a16:creationId xmlns:a16="http://schemas.microsoft.com/office/drawing/2014/main" id="{387A97D2-E9E4-4B55-8F99-0DF037DA23D5}"/>
                </a:ext>
              </a:extLst>
            </p:cNvPr>
            <p:cNvSpPr/>
            <p:nvPr>
              <p:custDataLst>
                <p:tags r:id="rId2"/>
              </p:custDataLst>
            </p:nvPr>
          </p:nvSpPr>
          <p:spPr bwMode="auto">
            <a:xfrm>
              <a:off x="1822857" y="2464452"/>
              <a:ext cx="691781" cy="691781"/>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0410" tIns="33606" rIns="50410" bIns="33606" numCol="1" spcCol="0" rtlCol="0" fromWordArt="0" anchor="b" anchorCtr="0" forceAA="0" compatLnSpc="1">
              <a:prstTxWarp prst="textNoShape">
                <a:avLst/>
              </a:prstTxWarp>
              <a:noAutofit/>
            </a:bodyPr>
            <a:lstStyle/>
            <a:p>
              <a:pPr defTabSz="685367">
                <a:lnSpc>
                  <a:spcPct val="90000"/>
                </a:lnSpc>
                <a:defRPr/>
              </a:pPr>
              <a:r>
                <a:rPr lang="en-US" sz="441" kern="0">
                  <a:ln>
                    <a:solidFill>
                      <a:srgbClr val="000000">
                        <a:alpha val="0"/>
                      </a:srgbClr>
                    </a:solidFill>
                  </a:ln>
                  <a:solidFill>
                    <a:schemeClr val="tx1"/>
                  </a:solidFill>
                  <a:latin typeface="Segoe UI"/>
                </a:rPr>
                <a:t>Social</a:t>
              </a:r>
              <a:endParaRPr lang="en-US" sz="441" kern="0">
                <a:solidFill>
                  <a:schemeClr val="tx1"/>
                </a:solidFill>
                <a:latin typeface="Segoe UI"/>
                <a:ea typeface="Segoe UI" pitchFamily="34" charset="0"/>
                <a:cs typeface="Segoe UI" pitchFamily="34" charset="0"/>
              </a:endParaRPr>
            </a:p>
          </p:txBody>
        </p:sp>
        <p:sp>
          <p:nvSpPr>
            <p:cNvPr id="77" name="Freeform 5">
              <a:extLst>
                <a:ext uri="{FF2B5EF4-FFF2-40B4-BE49-F238E27FC236}">
                  <a16:creationId xmlns:a16="http://schemas.microsoft.com/office/drawing/2014/main" id="{FC3160B4-FD78-4CD6-BFE2-18846D2E7EB4}"/>
                </a:ext>
              </a:extLst>
            </p:cNvPr>
            <p:cNvSpPr>
              <a:spLocks noEditPoints="1"/>
            </p:cNvSpPr>
            <p:nvPr/>
          </p:nvSpPr>
          <p:spPr bwMode="auto">
            <a:xfrm>
              <a:off x="2039038" y="2574721"/>
              <a:ext cx="259418" cy="217623"/>
            </a:xfrm>
            <a:custGeom>
              <a:avLst/>
              <a:gdLst>
                <a:gd name="T0" fmla="*/ 290 w 360"/>
                <a:gd name="T1" fmla="*/ 23 h 302"/>
                <a:gd name="T2" fmla="*/ 265 w 360"/>
                <a:gd name="T3" fmla="*/ 6 h 302"/>
                <a:gd name="T4" fmla="*/ 226 w 360"/>
                <a:gd name="T5" fmla="*/ 2 h 302"/>
                <a:gd name="T6" fmla="*/ 188 w 360"/>
                <a:gd name="T7" fmla="*/ 25 h 302"/>
                <a:gd name="T8" fmla="*/ 148 w 360"/>
                <a:gd name="T9" fmla="*/ 78 h 302"/>
                <a:gd name="T10" fmla="*/ 104 w 360"/>
                <a:gd name="T11" fmla="*/ 122 h 302"/>
                <a:gd name="T12" fmla="*/ 58 w 360"/>
                <a:gd name="T13" fmla="*/ 147 h 302"/>
                <a:gd name="T14" fmla="*/ 12 w 360"/>
                <a:gd name="T15" fmla="*/ 149 h 302"/>
                <a:gd name="T16" fmla="*/ 2 w 360"/>
                <a:gd name="T17" fmla="*/ 151 h 302"/>
                <a:gd name="T18" fmla="*/ 19 w 360"/>
                <a:gd name="T19" fmla="*/ 176 h 302"/>
                <a:gd name="T20" fmla="*/ 52 w 360"/>
                <a:gd name="T21" fmla="*/ 209 h 302"/>
                <a:gd name="T22" fmla="*/ 106 w 360"/>
                <a:gd name="T23" fmla="*/ 233 h 302"/>
                <a:gd name="T24" fmla="*/ 138 w 360"/>
                <a:gd name="T25" fmla="*/ 237 h 302"/>
                <a:gd name="T26" fmla="*/ 140 w 360"/>
                <a:gd name="T27" fmla="*/ 258 h 302"/>
                <a:gd name="T28" fmla="*/ 140 w 360"/>
                <a:gd name="T29" fmla="*/ 276 h 302"/>
                <a:gd name="T30" fmla="*/ 140 w 360"/>
                <a:gd name="T31" fmla="*/ 283 h 302"/>
                <a:gd name="T32" fmla="*/ 127 w 360"/>
                <a:gd name="T33" fmla="*/ 285 h 302"/>
                <a:gd name="T34" fmla="*/ 111 w 360"/>
                <a:gd name="T35" fmla="*/ 293 h 302"/>
                <a:gd name="T36" fmla="*/ 115 w 360"/>
                <a:gd name="T37" fmla="*/ 300 h 302"/>
                <a:gd name="T38" fmla="*/ 127 w 360"/>
                <a:gd name="T39" fmla="*/ 299 h 302"/>
                <a:gd name="T40" fmla="*/ 163 w 360"/>
                <a:gd name="T41" fmla="*/ 297 h 302"/>
                <a:gd name="T42" fmla="*/ 190 w 360"/>
                <a:gd name="T43" fmla="*/ 300 h 302"/>
                <a:gd name="T44" fmla="*/ 196 w 360"/>
                <a:gd name="T45" fmla="*/ 297 h 302"/>
                <a:gd name="T46" fmla="*/ 217 w 360"/>
                <a:gd name="T47" fmla="*/ 300 h 302"/>
                <a:gd name="T48" fmla="*/ 222 w 360"/>
                <a:gd name="T49" fmla="*/ 297 h 302"/>
                <a:gd name="T50" fmla="*/ 219 w 360"/>
                <a:gd name="T51" fmla="*/ 289 h 302"/>
                <a:gd name="T52" fmla="*/ 180 w 360"/>
                <a:gd name="T53" fmla="*/ 283 h 302"/>
                <a:gd name="T54" fmla="*/ 180 w 360"/>
                <a:gd name="T55" fmla="*/ 253 h 302"/>
                <a:gd name="T56" fmla="*/ 180 w 360"/>
                <a:gd name="T57" fmla="*/ 237 h 302"/>
                <a:gd name="T58" fmla="*/ 180 w 360"/>
                <a:gd name="T59" fmla="*/ 232 h 302"/>
                <a:gd name="T60" fmla="*/ 215 w 360"/>
                <a:gd name="T61" fmla="*/ 216 h 302"/>
                <a:gd name="T62" fmla="*/ 251 w 360"/>
                <a:gd name="T63" fmla="*/ 188 h 302"/>
                <a:gd name="T64" fmla="*/ 276 w 360"/>
                <a:gd name="T65" fmla="*/ 149 h 302"/>
                <a:gd name="T66" fmla="*/ 299 w 360"/>
                <a:gd name="T67" fmla="*/ 94 h 302"/>
                <a:gd name="T68" fmla="*/ 334 w 360"/>
                <a:gd name="T69" fmla="*/ 78 h 302"/>
                <a:gd name="T70" fmla="*/ 353 w 360"/>
                <a:gd name="T71" fmla="*/ 71 h 302"/>
                <a:gd name="T72" fmla="*/ 360 w 360"/>
                <a:gd name="T73" fmla="*/ 69 h 302"/>
                <a:gd name="T74" fmla="*/ 299 w 360"/>
                <a:gd name="T75" fmla="*/ 44 h 302"/>
                <a:gd name="T76" fmla="*/ 167 w 360"/>
                <a:gd name="T77" fmla="*/ 283 h 302"/>
                <a:gd name="T78" fmla="*/ 153 w 360"/>
                <a:gd name="T79" fmla="*/ 283 h 302"/>
                <a:gd name="T80" fmla="*/ 152 w 360"/>
                <a:gd name="T81" fmla="*/ 262 h 302"/>
                <a:gd name="T82" fmla="*/ 152 w 360"/>
                <a:gd name="T83" fmla="*/ 245 h 302"/>
                <a:gd name="T84" fmla="*/ 152 w 360"/>
                <a:gd name="T85" fmla="*/ 237 h 302"/>
                <a:gd name="T86" fmla="*/ 167 w 360"/>
                <a:gd name="T87" fmla="*/ 233 h 302"/>
                <a:gd name="T88" fmla="*/ 247 w 360"/>
                <a:gd name="T89" fmla="*/ 67 h 302"/>
                <a:gd name="T90" fmla="*/ 236 w 360"/>
                <a:gd name="T91" fmla="*/ 55 h 302"/>
                <a:gd name="T92" fmla="*/ 240 w 360"/>
                <a:gd name="T93" fmla="*/ 44 h 302"/>
                <a:gd name="T94" fmla="*/ 251 w 360"/>
                <a:gd name="T95" fmla="*/ 40 h 302"/>
                <a:gd name="T96" fmla="*/ 263 w 360"/>
                <a:gd name="T97" fmla="*/ 52 h 302"/>
                <a:gd name="T98" fmla="*/ 259 w 360"/>
                <a:gd name="T99" fmla="*/ 63 h 302"/>
                <a:gd name="T100" fmla="*/ 249 w 360"/>
                <a:gd name="T101" fmla="*/ 67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60" h="302">
                  <a:moveTo>
                    <a:pt x="299" y="44"/>
                  </a:moveTo>
                  <a:lnTo>
                    <a:pt x="297" y="36"/>
                  </a:lnTo>
                  <a:lnTo>
                    <a:pt x="293" y="31"/>
                  </a:lnTo>
                  <a:lnTo>
                    <a:pt x="290" y="23"/>
                  </a:lnTo>
                  <a:lnTo>
                    <a:pt x="284" y="19"/>
                  </a:lnTo>
                  <a:lnTo>
                    <a:pt x="278" y="13"/>
                  </a:lnTo>
                  <a:lnTo>
                    <a:pt x="272" y="10"/>
                  </a:lnTo>
                  <a:lnTo>
                    <a:pt x="265" y="6"/>
                  </a:lnTo>
                  <a:lnTo>
                    <a:pt x="257" y="4"/>
                  </a:lnTo>
                  <a:lnTo>
                    <a:pt x="247" y="2"/>
                  </a:lnTo>
                  <a:lnTo>
                    <a:pt x="236" y="0"/>
                  </a:lnTo>
                  <a:lnTo>
                    <a:pt x="226" y="2"/>
                  </a:lnTo>
                  <a:lnTo>
                    <a:pt x="215" y="6"/>
                  </a:lnTo>
                  <a:lnTo>
                    <a:pt x="205" y="10"/>
                  </a:lnTo>
                  <a:lnTo>
                    <a:pt x="196" y="15"/>
                  </a:lnTo>
                  <a:lnTo>
                    <a:pt x="188" y="25"/>
                  </a:lnTo>
                  <a:lnTo>
                    <a:pt x="180" y="34"/>
                  </a:lnTo>
                  <a:lnTo>
                    <a:pt x="169" y="50"/>
                  </a:lnTo>
                  <a:lnTo>
                    <a:pt x="159" y="63"/>
                  </a:lnTo>
                  <a:lnTo>
                    <a:pt x="148" y="78"/>
                  </a:lnTo>
                  <a:lnTo>
                    <a:pt x="138" y="90"/>
                  </a:lnTo>
                  <a:lnTo>
                    <a:pt x="127" y="101"/>
                  </a:lnTo>
                  <a:lnTo>
                    <a:pt x="115" y="113"/>
                  </a:lnTo>
                  <a:lnTo>
                    <a:pt x="104" y="122"/>
                  </a:lnTo>
                  <a:lnTo>
                    <a:pt x="92" y="130"/>
                  </a:lnTo>
                  <a:lnTo>
                    <a:pt x="81" y="138"/>
                  </a:lnTo>
                  <a:lnTo>
                    <a:pt x="69" y="144"/>
                  </a:lnTo>
                  <a:lnTo>
                    <a:pt x="58" y="147"/>
                  </a:lnTo>
                  <a:lnTo>
                    <a:pt x="46" y="151"/>
                  </a:lnTo>
                  <a:lnTo>
                    <a:pt x="35" y="151"/>
                  </a:lnTo>
                  <a:lnTo>
                    <a:pt x="23" y="151"/>
                  </a:lnTo>
                  <a:lnTo>
                    <a:pt x="12" y="149"/>
                  </a:lnTo>
                  <a:lnTo>
                    <a:pt x="0" y="147"/>
                  </a:lnTo>
                  <a:lnTo>
                    <a:pt x="0" y="147"/>
                  </a:lnTo>
                  <a:lnTo>
                    <a:pt x="0" y="147"/>
                  </a:lnTo>
                  <a:lnTo>
                    <a:pt x="2" y="151"/>
                  </a:lnTo>
                  <a:lnTo>
                    <a:pt x="4" y="155"/>
                  </a:lnTo>
                  <a:lnTo>
                    <a:pt x="8" y="161"/>
                  </a:lnTo>
                  <a:lnTo>
                    <a:pt x="14" y="168"/>
                  </a:lnTo>
                  <a:lnTo>
                    <a:pt x="19" y="176"/>
                  </a:lnTo>
                  <a:lnTo>
                    <a:pt x="25" y="184"/>
                  </a:lnTo>
                  <a:lnTo>
                    <a:pt x="33" y="191"/>
                  </a:lnTo>
                  <a:lnTo>
                    <a:pt x="42" y="201"/>
                  </a:lnTo>
                  <a:lnTo>
                    <a:pt x="52" y="209"/>
                  </a:lnTo>
                  <a:lnTo>
                    <a:pt x="63" y="216"/>
                  </a:lnTo>
                  <a:lnTo>
                    <a:pt x="77" y="222"/>
                  </a:lnTo>
                  <a:lnTo>
                    <a:pt x="90" y="228"/>
                  </a:lnTo>
                  <a:lnTo>
                    <a:pt x="106" y="233"/>
                  </a:lnTo>
                  <a:lnTo>
                    <a:pt x="121" y="235"/>
                  </a:lnTo>
                  <a:lnTo>
                    <a:pt x="129" y="237"/>
                  </a:lnTo>
                  <a:lnTo>
                    <a:pt x="138" y="237"/>
                  </a:lnTo>
                  <a:lnTo>
                    <a:pt x="138" y="237"/>
                  </a:lnTo>
                  <a:lnTo>
                    <a:pt x="140" y="237"/>
                  </a:lnTo>
                  <a:lnTo>
                    <a:pt x="140" y="245"/>
                  </a:lnTo>
                  <a:lnTo>
                    <a:pt x="140" y="253"/>
                  </a:lnTo>
                  <a:lnTo>
                    <a:pt x="140" y="258"/>
                  </a:lnTo>
                  <a:lnTo>
                    <a:pt x="140" y="264"/>
                  </a:lnTo>
                  <a:lnTo>
                    <a:pt x="140" y="268"/>
                  </a:lnTo>
                  <a:lnTo>
                    <a:pt x="140" y="272"/>
                  </a:lnTo>
                  <a:lnTo>
                    <a:pt x="140" y="276"/>
                  </a:lnTo>
                  <a:lnTo>
                    <a:pt x="140" y="277"/>
                  </a:lnTo>
                  <a:lnTo>
                    <a:pt x="140" y="279"/>
                  </a:lnTo>
                  <a:lnTo>
                    <a:pt x="140" y="281"/>
                  </a:lnTo>
                  <a:lnTo>
                    <a:pt x="140" y="283"/>
                  </a:lnTo>
                  <a:lnTo>
                    <a:pt x="140" y="283"/>
                  </a:lnTo>
                  <a:lnTo>
                    <a:pt x="140" y="283"/>
                  </a:lnTo>
                  <a:lnTo>
                    <a:pt x="132" y="285"/>
                  </a:lnTo>
                  <a:lnTo>
                    <a:pt x="127" y="285"/>
                  </a:lnTo>
                  <a:lnTo>
                    <a:pt x="121" y="287"/>
                  </a:lnTo>
                  <a:lnTo>
                    <a:pt x="115" y="289"/>
                  </a:lnTo>
                  <a:lnTo>
                    <a:pt x="113" y="289"/>
                  </a:lnTo>
                  <a:lnTo>
                    <a:pt x="111" y="293"/>
                  </a:lnTo>
                  <a:lnTo>
                    <a:pt x="111" y="295"/>
                  </a:lnTo>
                  <a:lnTo>
                    <a:pt x="111" y="297"/>
                  </a:lnTo>
                  <a:lnTo>
                    <a:pt x="113" y="299"/>
                  </a:lnTo>
                  <a:lnTo>
                    <a:pt x="115" y="300"/>
                  </a:lnTo>
                  <a:lnTo>
                    <a:pt x="117" y="302"/>
                  </a:lnTo>
                  <a:lnTo>
                    <a:pt x="119" y="300"/>
                  </a:lnTo>
                  <a:lnTo>
                    <a:pt x="119" y="300"/>
                  </a:lnTo>
                  <a:lnTo>
                    <a:pt x="127" y="299"/>
                  </a:lnTo>
                  <a:lnTo>
                    <a:pt x="134" y="297"/>
                  </a:lnTo>
                  <a:lnTo>
                    <a:pt x="144" y="297"/>
                  </a:lnTo>
                  <a:lnTo>
                    <a:pt x="153" y="297"/>
                  </a:lnTo>
                  <a:lnTo>
                    <a:pt x="163" y="297"/>
                  </a:lnTo>
                  <a:lnTo>
                    <a:pt x="173" y="297"/>
                  </a:lnTo>
                  <a:lnTo>
                    <a:pt x="180" y="299"/>
                  </a:lnTo>
                  <a:lnTo>
                    <a:pt x="188" y="300"/>
                  </a:lnTo>
                  <a:lnTo>
                    <a:pt x="190" y="300"/>
                  </a:lnTo>
                  <a:lnTo>
                    <a:pt x="192" y="300"/>
                  </a:lnTo>
                  <a:lnTo>
                    <a:pt x="194" y="300"/>
                  </a:lnTo>
                  <a:lnTo>
                    <a:pt x="194" y="299"/>
                  </a:lnTo>
                  <a:lnTo>
                    <a:pt x="196" y="297"/>
                  </a:lnTo>
                  <a:lnTo>
                    <a:pt x="205" y="299"/>
                  </a:lnTo>
                  <a:lnTo>
                    <a:pt x="209" y="300"/>
                  </a:lnTo>
                  <a:lnTo>
                    <a:pt x="213" y="300"/>
                  </a:lnTo>
                  <a:lnTo>
                    <a:pt x="217" y="300"/>
                  </a:lnTo>
                  <a:lnTo>
                    <a:pt x="219" y="300"/>
                  </a:lnTo>
                  <a:lnTo>
                    <a:pt x="221" y="300"/>
                  </a:lnTo>
                  <a:lnTo>
                    <a:pt x="221" y="299"/>
                  </a:lnTo>
                  <a:lnTo>
                    <a:pt x="222" y="297"/>
                  </a:lnTo>
                  <a:lnTo>
                    <a:pt x="222" y="295"/>
                  </a:lnTo>
                  <a:lnTo>
                    <a:pt x="222" y="293"/>
                  </a:lnTo>
                  <a:lnTo>
                    <a:pt x="221" y="289"/>
                  </a:lnTo>
                  <a:lnTo>
                    <a:pt x="219" y="289"/>
                  </a:lnTo>
                  <a:lnTo>
                    <a:pt x="209" y="287"/>
                  </a:lnTo>
                  <a:lnTo>
                    <a:pt x="201" y="285"/>
                  </a:lnTo>
                  <a:lnTo>
                    <a:pt x="192" y="283"/>
                  </a:lnTo>
                  <a:lnTo>
                    <a:pt x="180" y="283"/>
                  </a:lnTo>
                  <a:lnTo>
                    <a:pt x="180" y="274"/>
                  </a:lnTo>
                  <a:lnTo>
                    <a:pt x="180" y="266"/>
                  </a:lnTo>
                  <a:lnTo>
                    <a:pt x="180" y="258"/>
                  </a:lnTo>
                  <a:lnTo>
                    <a:pt x="180" y="253"/>
                  </a:lnTo>
                  <a:lnTo>
                    <a:pt x="180" y="249"/>
                  </a:lnTo>
                  <a:lnTo>
                    <a:pt x="180" y="243"/>
                  </a:lnTo>
                  <a:lnTo>
                    <a:pt x="180" y="239"/>
                  </a:lnTo>
                  <a:lnTo>
                    <a:pt x="180" y="237"/>
                  </a:lnTo>
                  <a:lnTo>
                    <a:pt x="180" y="235"/>
                  </a:lnTo>
                  <a:lnTo>
                    <a:pt x="180" y="233"/>
                  </a:lnTo>
                  <a:lnTo>
                    <a:pt x="180" y="232"/>
                  </a:lnTo>
                  <a:lnTo>
                    <a:pt x="180" y="232"/>
                  </a:lnTo>
                  <a:lnTo>
                    <a:pt x="180" y="232"/>
                  </a:lnTo>
                  <a:lnTo>
                    <a:pt x="192" y="228"/>
                  </a:lnTo>
                  <a:lnTo>
                    <a:pt x="203" y="222"/>
                  </a:lnTo>
                  <a:lnTo>
                    <a:pt x="215" y="216"/>
                  </a:lnTo>
                  <a:lnTo>
                    <a:pt x="224" y="210"/>
                  </a:lnTo>
                  <a:lnTo>
                    <a:pt x="234" y="205"/>
                  </a:lnTo>
                  <a:lnTo>
                    <a:pt x="242" y="197"/>
                  </a:lnTo>
                  <a:lnTo>
                    <a:pt x="251" y="188"/>
                  </a:lnTo>
                  <a:lnTo>
                    <a:pt x="257" y="180"/>
                  </a:lnTo>
                  <a:lnTo>
                    <a:pt x="265" y="170"/>
                  </a:lnTo>
                  <a:lnTo>
                    <a:pt x="270" y="161"/>
                  </a:lnTo>
                  <a:lnTo>
                    <a:pt x="276" y="149"/>
                  </a:lnTo>
                  <a:lnTo>
                    <a:pt x="282" y="138"/>
                  </a:lnTo>
                  <a:lnTo>
                    <a:pt x="288" y="128"/>
                  </a:lnTo>
                  <a:lnTo>
                    <a:pt x="291" y="117"/>
                  </a:lnTo>
                  <a:lnTo>
                    <a:pt x="299" y="94"/>
                  </a:lnTo>
                  <a:lnTo>
                    <a:pt x="309" y="88"/>
                  </a:lnTo>
                  <a:lnTo>
                    <a:pt x="318" y="84"/>
                  </a:lnTo>
                  <a:lnTo>
                    <a:pt x="328" y="80"/>
                  </a:lnTo>
                  <a:lnTo>
                    <a:pt x="334" y="78"/>
                  </a:lnTo>
                  <a:lnTo>
                    <a:pt x="341" y="77"/>
                  </a:lnTo>
                  <a:lnTo>
                    <a:pt x="345" y="75"/>
                  </a:lnTo>
                  <a:lnTo>
                    <a:pt x="349" y="73"/>
                  </a:lnTo>
                  <a:lnTo>
                    <a:pt x="353" y="71"/>
                  </a:lnTo>
                  <a:lnTo>
                    <a:pt x="355" y="69"/>
                  </a:lnTo>
                  <a:lnTo>
                    <a:pt x="357" y="69"/>
                  </a:lnTo>
                  <a:lnTo>
                    <a:pt x="359" y="69"/>
                  </a:lnTo>
                  <a:lnTo>
                    <a:pt x="360" y="69"/>
                  </a:lnTo>
                  <a:lnTo>
                    <a:pt x="360" y="67"/>
                  </a:lnTo>
                  <a:lnTo>
                    <a:pt x="360" y="67"/>
                  </a:lnTo>
                  <a:lnTo>
                    <a:pt x="299" y="44"/>
                  </a:lnTo>
                  <a:lnTo>
                    <a:pt x="299" y="44"/>
                  </a:lnTo>
                  <a:close/>
                  <a:moveTo>
                    <a:pt x="167" y="283"/>
                  </a:moveTo>
                  <a:lnTo>
                    <a:pt x="167" y="283"/>
                  </a:lnTo>
                  <a:lnTo>
                    <a:pt x="167" y="283"/>
                  </a:lnTo>
                  <a:lnTo>
                    <a:pt x="167" y="283"/>
                  </a:lnTo>
                  <a:lnTo>
                    <a:pt x="163" y="283"/>
                  </a:lnTo>
                  <a:lnTo>
                    <a:pt x="159" y="283"/>
                  </a:lnTo>
                  <a:lnTo>
                    <a:pt x="153" y="283"/>
                  </a:lnTo>
                  <a:lnTo>
                    <a:pt x="153" y="283"/>
                  </a:lnTo>
                  <a:lnTo>
                    <a:pt x="152" y="283"/>
                  </a:lnTo>
                  <a:lnTo>
                    <a:pt x="152" y="276"/>
                  </a:lnTo>
                  <a:lnTo>
                    <a:pt x="152" y="268"/>
                  </a:lnTo>
                  <a:lnTo>
                    <a:pt x="152" y="262"/>
                  </a:lnTo>
                  <a:lnTo>
                    <a:pt x="152" y="256"/>
                  </a:lnTo>
                  <a:lnTo>
                    <a:pt x="152" y="251"/>
                  </a:lnTo>
                  <a:lnTo>
                    <a:pt x="152" y="247"/>
                  </a:lnTo>
                  <a:lnTo>
                    <a:pt x="152" y="245"/>
                  </a:lnTo>
                  <a:lnTo>
                    <a:pt x="152" y="241"/>
                  </a:lnTo>
                  <a:lnTo>
                    <a:pt x="152" y="239"/>
                  </a:lnTo>
                  <a:lnTo>
                    <a:pt x="152" y="239"/>
                  </a:lnTo>
                  <a:lnTo>
                    <a:pt x="152" y="237"/>
                  </a:lnTo>
                  <a:lnTo>
                    <a:pt x="152" y="235"/>
                  </a:lnTo>
                  <a:lnTo>
                    <a:pt x="152" y="235"/>
                  </a:lnTo>
                  <a:lnTo>
                    <a:pt x="159" y="235"/>
                  </a:lnTo>
                  <a:lnTo>
                    <a:pt x="167" y="233"/>
                  </a:lnTo>
                  <a:lnTo>
                    <a:pt x="167" y="283"/>
                  </a:lnTo>
                  <a:lnTo>
                    <a:pt x="167" y="283"/>
                  </a:lnTo>
                  <a:close/>
                  <a:moveTo>
                    <a:pt x="249" y="67"/>
                  </a:moveTo>
                  <a:lnTo>
                    <a:pt x="247" y="67"/>
                  </a:lnTo>
                  <a:lnTo>
                    <a:pt x="244" y="65"/>
                  </a:lnTo>
                  <a:lnTo>
                    <a:pt x="240" y="63"/>
                  </a:lnTo>
                  <a:lnTo>
                    <a:pt x="238" y="59"/>
                  </a:lnTo>
                  <a:lnTo>
                    <a:pt x="236" y="55"/>
                  </a:lnTo>
                  <a:lnTo>
                    <a:pt x="236" y="54"/>
                  </a:lnTo>
                  <a:lnTo>
                    <a:pt x="236" y="52"/>
                  </a:lnTo>
                  <a:lnTo>
                    <a:pt x="238" y="50"/>
                  </a:lnTo>
                  <a:lnTo>
                    <a:pt x="240" y="44"/>
                  </a:lnTo>
                  <a:lnTo>
                    <a:pt x="244" y="42"/>
                  </a:lnTo>
                  <a:lnTo>
                    <a:pt x="247" y="40"/>
                  </a:lnTo>
                  <a:lnTo>
                    <a:pt x="249" y="40"/>
                  </a:lnTo>
                  <a:lnTo>
                    <a:pt x="251" y="40"/>
                  </a:lnTo>
                  <a:lnTo>
                    <a:pt x="253" y="42"/>
                  </a:lnTo>
                  <a:lnTo>
                    <a:pt x="259" y="44"/>
                  </a:lnTo>
                  <a:lnTo>
                    <a:pt x="261" y="50"/>
                  </a:lnTo>
                  <a:lnTo>
                    <a:pt x="263" y="52"/>
                  </a:lnTo>
                  <a:lnTo>
                    <a:pt x="263" y="54"/>
                  </a:lnTo>
                  <a:lnTo>
                    <a:pt x="263" y="55"/>
                  </a:lnTo>
                  <a:lnTo>
                    <a:pt x="261" y="59"/>
                  </a:lnTo>
                  <a:lnTo>
                    <a:pt x="259" y="63"/>
                  </a:lnTo>
                  <a:lnTo>
                    <a:pt x="253" y="65"/>
                  </a:lnTo>
                  <a:lnTo>
                    <a:pt x="251" y="67"/>
                  </a:lnTo>
                  <a:lnTo>
                    <a:pt x="249" y="67"/>
                  </a:lnTo>
                  <a:lnTo>
                    <a:pt x="249" y="67"/>
                  </a:lnTo>
                  <a:close/>
                </a:path>
              </a:pathLst>
            </a:custGeom>
            <a:solidFill>
              <a:schemeClr val="bg1"/>
            </a:solidFill>
            <a:ln>
              <a:noFill/>
            </a:ln>
          </p:spPr>
          <p:txBody>
            <a:bodyPr vert="horz" wrap="square" lIns="67212" tIns="33606" rIns="67212" bIns="33606" numCol="1" anchor="t" anchorCtr="0" compatLnSpc="1">
              <a:prstTxWarp prst="textNoShape">
                <a:avLst/>
              </a:prstTxWarp>
            </a:bodyPr>
            <a:lstStyle/>
            <a:p>
              <a:pPr defTabSz="685565">
                <a:defRPr/>
              </a:pPr>
              <a:endParaRPr lang="en-US" sz="441" kern="0">
                <a:latin typeface="Segoe UI"/>
              </a:endParaRPr>
            </a:p>
          </p:txBody>
        </p:sp>
      </p:grpSp>
      <p:grpSp>
        <p:nvGrpSpPr>
          <p:cNvPr id="78" name="Group 77">
            <a:extLst>
              <a:ext uri="{FF2B5EF4-FFF2-40B4-BE49-F238E27FC236}">
                <a16:creationId xmlns:a16="http://schemas.microsoft.com/office/drawing/2014/main" id="{2F60A268-ABC0-48D6-AC53-93E619AAA973}"/>
              </a:ext>
            </a:extLst>
          </p:cNvPr>
          <p:cNvGrpSpPr/>
          <p:nvPr/>
        </p:nvGrpSpPr>
        <p:grpSpPr>
          <a:xfrm>
            <a:off x="6374029" y="4506823"/>
            <a:ext cx="409328" cy="409328"/>
            <a:chOff x="2551230" y="3187789"/>
            <a:chExt cx="691781" cy="691781"/>
          </a:xfrm>
          <a:solidFill>
            <a:schemeClr val="accent2"/>
          </a:solidFill>
        </p:grpSpPr>
        <p:sp>
          <p:nvSpPr>
            <p:cNvPr id="79" name="Rectangle 78">
              <a:extLst>
                <a:ext uri="{FF2B5EF4-FFF2-40B4-BE49-F238E27FC236}">
                  <a16:creationId xmlns:a16="http://schemas.microsoft.com/office/drawing/2014/main" id="{7CE24C02-04A6-4DA6-8A55-4308FF00A3EF}"/>
                </a:ext>
              </a:extLst>
            </p:cNvPr>
            <p:cNvSpPr/>
            <p:nvPr>
              <p:custDataLst>
                <p:tags r:id="rId1"/>
              </p:custDataLst>
            </p:nvPr>
          </p:nvSpPr>
          <p:spPr bwMode="auto">
            <a:xfrm>
              <a:off x="2551230" y="3187789"/>
              <a:ext cx="691781" cy="691781"/>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0410" tIns="33606" rIns="50410" bIns="33606" numCol="1" spcCol="0" rtlCol="0" fromWordArt="0" anchor="b" anchorCtr="0" forceAA="0" compatLnSpc="1">
              <a:prstTxWarp prst="textNoShape">
                <a:avLst/>
              </a:prstTxWarp>
              <a:noAutofit/>
            </a:bodyPr>
            <a:lstStyle/>
            <a:p>
              <a:pPr defTabSz="685367">
                <a:lnSpc>
                  <a:spcPct val="90000"/>
                </a:lnSpc>
                <a:defRPr/>
              </a:pPr>
              <a:r>
                <a:rPr lang="en-US" sz="441" kern="0">
                  <a:ln>
                    <a:solidFill>
                      <a:srgbClr val="000000">
                        <a:alpha val="0"/>
                      </a:srgbClr>
                    </a:solidFill>
                  </a:ln>
                  <a:solidFill>
                    <a:schemeClr val="tx1"/>
                  </a:solidFill>
                  <a:latin typeface="Segoe UI"/>
                </a:rPr>
                <a:t>Clickstream</a:t>
              </a:r>
              <a:endParaRPr lang="en-US" sz="441" kern="0">
                <a:solidFill>
                  <a:schemeClr val="tx1"/>
                </a:solidFill>
                <a:latin typeface="Segoe UI"/>
                <a:ea typeface="Segoe UI" pitchFamily="34" charset="0"/>
                <a:cs typeface="Segoe UI" pitchFamily="34" charset="0"/>
              </a:endParaRPr>
            </a:p>
          </p:txBody>
        </p:sp>
        <p:sp>
          <p:nvSpPr>
            <p:cNvPr id="80" name="Freeform 278">
              <a:extLst>
                <a:ext uri="{FF2B5EF4-FFF2-40B4-BE49-F238E27FC236}">
                  <a16:creationId xmlns:a16="http://schemas.microsoft.com/office/drawing/2014/main" id="{4D3C84E6-56C2-40F3-8759-C0F1CE2AE13D}"/>
                </a:ext>
              </a:extLst>
            </p:cNvPr>
            <p:cNvSpPr>
              <a:spLocks noChangeAspect="1"/>
            </p:cNvSpPr>
            <p:nvPr/>
          </p:nvSpPr>
          <p:spPr bwMode="auto">
            <a:xfrm>
              <a:off x="2746121" y="3280505"/>
              <a:ext cx="301998" cy="304393"/>
            </a:xfrm>
            <a:custGeom>
              <a:avLst/>
              <a:gdLst>
                <a:gd name="connsiteX0" fmla="*/ 938222 w 2721566"/>
                <a:gd name="connsiteY0" fmla="*/ 1618192 h 2743150"/>
                <a:gd name="connsiteX1" fmla="*/ 920717 w 2721566"/>
                <a:gd name="connsiteY1" fmla="*/ 1627693 h 2743150"/>
                <a:gd name="connsiteX2" fmla="*/ 857026 w 2721566"/>
                <a:gd name="connsiteY2" fmla="*/ 1647464 h 2743150"/>
                <a:gd name="connsiteX3" fmla="*/ 847920 w 2721566"/>
                <a:gd name="connsiteY3" fmla="*/ 1648382 h 2743150"/>
                <a:gd name="connsiteX4" fmla="*/ 837756 w 2721566"/>
                <a:gd name="connsiteY4" fmla="*/ 1715659 h 2743150"/>
                <a:gd name="connsiteX5" fmla="*/ 832560 w 2721566"/>
                <a:gd name="connsiteY5" fmla="*/ 1819620 h 2743150"/>
                <a:gd name="connsiteX6" fmla="*/ 1127348 w 2721566"/>
                <a:gd name="connsiteY6" fmla="*/ 2538605 h 2743150"/>
                <a:gd name="connsiteX7" fmla="*/ 1128948 w 2721566"/>
                <a:gd name="connsiteY7" fmla="*/ 2540074 h 2743150"/>
                <a:gd name="connsiteX8" fmla="*/ 1240036 w 2721566"/>
                <a:gd name="connsiteY8" fmla="*/ 2557183 h 2743150"/>
                <a:gd name="connsiteX9" fmla="*/ 1360783 w 2721566"/>
                <a:gd name="connsiteY9" fmla="*/ 2563336 h 2743150"/>
                <a:gd name="connsiteX10" fmla="*/ 2448946 w 2721566"/>
                <a:gd name="connsiteY10" fmla="*/ 1835462 h 2743150"/>
                <a:gd name="connsiteX11" fmla="*/ 2454283 w 2721566"/>
                <a:gd name="connsiteY11" fmla="*/ 1820747 h 2743150"/>
                <a:gd name="connsiteX12" fmla="*/ 2454163 w 2721566"/>
                <a:gd name="connsiteY12" fmla="*/ 1820820 h 2743150"/>
                <a:gd name="connsiteX13" fmla="*/ 2315755 w 2721566"/>
                <a:gd name="connsiteY13" fmla="*/ 1885930 h 2743150"/>
                <a:gd name="connsiteX14" fmla="*/ 2314668 w 2721566"/>
                <a:gd name="connsiteY14" fmla="*/ 1896707 h 2743150"/>
                <a:gd name="connsiteX15" fmla="*/ 2121262 w 2721566"/>
                <a:gd name="connsiteY15" fmla="*/ 2054337 h 2743150"/>
                <a:gd name="connsiteX16" fmla="*/ 1981667 w 2721566"/>
                <a:gd name="connsiteY16" fmla="*/ 1996515 h 2743150"/>
                <a:gd name="connsiteX17" fmla="*/ 1964402 w 2721566"/>
                <a:gd name="connsiteY17" fmla="*/ 1970907 h 2743150"/>
                <a:gd name="connsiteX18" fmla="*/ 1833472 w 2721566"/>
                <a:gd name="connsiteY18" fmla="*/ 1979231 h 2743150"/>
                <a:gd name="connsiteX19" fmla="*/ 1005171 w 2721566"/>
                <a:gd name="connsiteY19" fmla="*/ 1679521 h 2743150"/>
                <a:gd name="connsiteX20" fmla="*/ 1275943 w 2721566"/>
                <a:gd name="connsiteY20" fmla="*/ 976747 h 2743150"/>
                <a:gd name="connsiteX21" fmla="*/ 1198822 w 2721566"/>
                <a:gd name="connsiteY21" fmla="*/ 1035009 h 2743150"/>
                <a:gd name="connsiteX22" fmla="*/ 1083955 w 2721566"/>
                <a:gd name="connsiteY22" fmla="*/ 1151055 h 2743150"/>
                <a:gd name="connsiteX23" fmla="*/ 1101284 w 2721566"/>
                <a:gd name="connsiteY23" fmla="*/ 1182982 h 2743150"/>
                <a:gd name="connsiteX24" fmla="*/ 1127948 w 2721566"/>
                <a:gd name="connsiteY24" fmla="*/ 1315054 h 2743150"/>
                <a:gd name="connsiteX25" fmla="*/ 1070000 w 2721566"/>
                <a:gd name="connsiteY25" fmla="*/ 1504762 h 2743150"/>
                <a:gd name="connsiteX26" fmla="*/ 1069531 w 2721566"/>
                <a:gd name="connsiteY26" fmla="*/ 1505330 h 2743150"/>
                <a:gd name="connsiteX27" fmla="*/ 1135763 w 2721566"/>
                <a:gd name="connsiteY27" fmla="*/ 1563925 h 2743150"/>
                <a:gd name="connsiteX28" fmla="*/ 1833472 w 2721566"/>
                <a:gd name="connsiteY28" fmla="*/ 1807163 h 2743150"/>
                <a:gd name="connsiteX29" fmla="*/ 1933016 w 2721566"/>
                <a:gd name="connsiteY29" fmla="*/ 1800511 h 2743150"/>
                <a:gd name="connsiteX30" fmla="*/ 1939359 w 2721566"/>
                <a:gd name="connsiteY30" fmla="*/ 1780077 h 2743150"/>
                <a:gd name="connsiteX31" fmla="*/ 2121262 w 2721566"/>
                <a:gd name="connsiteY31" fmla="*/ 1659503 h 2743150"/>
                <a:gd name="connsiteX32" fmla="*/ 2260857 w 2721566"/>
                <a:gd name="connsiteY32" fmla="*/ 1717325 h 2743150"/>
                <a:gd name="connsiteX33" fmla="*/ 2263606 w 2721566"/>
                <a:gd name="connsiteY33" fmla="*/ 1721402 h 2743150"/>
                <a:gd name="connsiteX34" fmla="*/ 2267011 w 2721566"/>
                <a:gd name="connsiteY34" fmla="*/ 1720229 h 2743150"/>
                <a:gd name="connsiteX35" fmla="*/ 2395987 w 2721566"/>
                <a:gd name="connsiteY35" fmla="*/ 1656069 h 2743150"/>
                <a:gd name="connsiteX36" fmla="*/ 2524667 w 2721566"/>
                <a:gd name="connsiteY36" fmla="*/ 1566083 h 2743150"/>
                <a:gd name="connsiteX37" fmla="*/ 2528847 w 2721566"/>
                <a:gd name="connsiteY37" fmla="*/ 1538444 h 2743150"/>
                <a:gd name="connsiteX38" fmla="*/ 2391754 w 2721566"/>
                <a:gd name="connsiteY38" fmla="*/ 1531467 h 2743150"/>
                <a:gd name="connsiteX39" fmla="*/ 2095342 w 2721566"/>
                <a:gd name="connsiteY39" fmla="*/ 1475341 h 2743150"/>
                <a:gd name="connsiteX40" fmla="*/ 1956122 w 2721566"/>
                <a:gd name="connsiteY40" fmla="*/ 1430037 h 2743150"/>
                <a:gd name="connsiteX41" fmla="*/ 1947455 w 2721566"/>
                <a:gd name="connsiteY41" fmla="*/ 1435880 h 2743150"/>
                <a:gd name="connsiteX42" fmla="*/ 1867644 w 2721566"/>
                <a:gd name="connsiteY42" fmla="*/ 1451993 h 2743150"/>
                <a:gd name="connsiteX43" fmla="*/ 1678717 w 2721566"/>
                <a:gd name="connsiteY43" fmla="*/ 1326764 h 2743150"/>
                <a:gd name="connsiteX44" fmla="*/ 1667734 w 2721566"/>
                <a:gd name="connsiteY44" fmla="*/ 1291381 h 2743150"/>
                <a:gd name="connsiteX45" fmla="*/ 1564981 w 2721566"/>
                <a:gd name="connsiteY45" fmla="*/ 1226519 h 2743150"/>
                <a:gd name="connsiteX46" fmla="*/ 1339681 w 2721566"/>
                <a:gd name="connsiteY46" fmla="*/ 1042541 h 2743150"/>
                <a:gd name="connsiteX47" fmla="*/ 1839031 w 2721566"/>
                <a:gd name="connsiteY47" fmla="*/ 802822 h 2743150"/>
                <a:gd name="connsiteX48" fmla="*/ 1539738 w 2721566"/>
                <a:gd name="connsiteY48" fmla="*/ 848536 h 2743150"/>
                <a:gd name="connsiteX49" fmla="*/ 1497492 w 2721566"/>
                <a:gd name="connsiteY49" fmla="*/ 864156 h 2743150"/>
                <a:gd name="connsiteX50" fmla="*/ 1530174 w 2721566"/>
                <a:gd name="connsiteY50" fmla="*/ 896941 h 2743150"/>
                <a:gd name="connsiteX51" fmla="*/ 1723667 w 2721566"/>
                <a:gd name="connsiteY51" fmla="*/ 1048242 h 2743150"/>
                <a:gd name="connsiteX52" fmla="*/ 1765091 w 2721566"/>
                <a:gd name="connsiteY52" fmla="*/ 1073360 h 2743150"/>
                <a:gd name="connsiteX53" fmla="*/ 1787834 w 2721566"/>
                <a:gd name="connsiteY53" fmla="*/ 1058026 h 2743150"/>
                <a:gd name="connsiteX54" fmla="*/ 1867644 w 2721566"/>
                <a:gd name="connsiteY54" fmla="*/ 1041913 h 2743150"/>
                <a:gd name="connsiteX55" fmla="*/ 2068519 w 2721566"/>
                <a:gd name="connsiteY55" fmla="*/ 1205631 h 2743150"/>
                <a:gd name="connsiteX56" fmla="*/ 2069865 w 2721566"/>
                <a:gd name="connsiteY56" fmla="*/ 1218984 h 2743150"/>
                <a:gd name="connsiteX57" fmla="*/ 2174899 w 2721566"/>
                <a:gd name="connsiteY57" fmla="*/ 1251806 h 2743150"/>
                <a:gd name="connsiteX58" fmla="*/ 2425742 w 2721566"/>
                <a:gd name="connsiteY58" fmla="*/ 1297108 h 2743150"/>
                <a:gd name="connsiteX59" fmla="*/ 2538295 w 2721566"/>
                <a:gd name="connsiteY59" fmla="*/ 1302486 h 2743150"/>
                <a:gd name="connsiteX60" fmla="*/ 2535655 w 2721566"/>
                <a:gd name="connsiteY60" fmla="*/ 1249725 h 2743150"/>
                <a:gd name="connsiteX61" fmla="*/ 2517759 w 2721566"/>
                <a:gd name="connsiteY61" fmla="*/ 1131394 h 2743150"/>
                <a:gd name="connsiteX62" fmla="*/ 2497854 w 2721566"/>
                <a:gd name="connsiteY62" fmla="*/ 1053274 h 2743150"/>
                <a:gd name="connsiteX63" fmla="*/ 2371258 w 2721566"/>
                <a:gd name="connsiteY63" fmla="*/ 956458 h 2743150"/>
                <a:gd name="connsiteX64" fmla="*/ 1839031 w 2721566"/>
                <a:gd name="connsiteY64" fmla="*/ 802822 h 2743150"/>
                <a:gd name="connsiteX65" fmla="*/ 540853 w 2721566"/>
                <a:gd name="connsiteY65" fmla="*/ 514986 h 2743150"/>
                <a:gd name="connsiteX66" fmla="*/ 525712 w 2721566"/>
                <a:gd name="connsiteY66" fmla="*/ 528873 h 2743150"/>
                <a:gd name="connsiteX67" fmla="*/ 179814 w 2721566"/>
                <a:gd name="connsiteY67" fmla="*/ 1371575 h 2743150"/>
                <a:gd name="connsiteX68" fmla="*/ 609577 w 2721566"/>
                <a:gd name="connsiteY68" fmla="*/ 2291196 h 2743150"/>
                <a:gd name="connsiteX69" fmla="*/ 629751 w 2721566"/>
                <a:gd name="connsiteY69" fmla="*/ 2306419 h 2743150"/>
                <a:gd name="connsiteX70" fmla="*/ 627186 w 2721566"/>
                <a:gd name="connsiteY70" fmla="*/ 2300879 h 2743150"/>
                <a:gd name="connsiteX71" fmla="*/ 536863 w 2721566"/>
                <a:gd name="connsiteY71" fmla="*/ 1819620 h 2743150"/>
                <a:gd name="connsiteX72" fmla="*/ 543586 w 2721566"/>
                <a:gd name="connsiteY72" fmla="*/ 1685426 h 2743150"/>
                <a:gd name="connsiteX73" fmla="*/ 561714 w 2721566"/>
                <a:gd name="connsiteY73" fmla="*/ 1565698 h 2743150"/>
                <a:gd name="connsiteX74" fmla="*/ 548721 w 2721566"/>
                <a:gd name="connsiteY74" fmla="*/ 1554978 h 2743150"/>
                <a:gd name="connsiteX75" fmla="*/ 449342 w 2721566"/>
                <a:gd name="connsiteY75" fmla="*/ 1315054 h 2743150"/>
                <a:gd name="connsiteX76" fmla="*/ 548721 w 2721566"/>
                <a:gd name="connsiteY76" fmla="*/ 1075131 h 2743150"/>
                <a:gd name="connsiteX77" fmla="*/ 586510 w 2721566"/>
                <a:gd name="connsiteY77" fmla="*/ 1043953 h 2743150"/>
                <a:gd name="connsiteX78" fmla="*/ 557759 w 2721566"/>
                <a:gd name="connsiteY78" fmla="*/ 931249 h 2743150"/>
                <a:gd name="connsiteX79" fmla="*/ 531303 w 2721566"/>
                <a:gd name="connsiteY79" fmla="*/ 666735 h 2743150"/>
                <a:gd name="connsiteX80" fmla="*/ 535100 w 2721566"/>
                <a:gd name="connsiteY80" fmla="*/ 565752 h 2743150"/>
                <a:gd name="connsiteX81" fmla="*/ 870476 w 2721566"/>
                <a:gd name="connsiteY81" fmla="*/ 288355 h 2743150"/>
                <a:gd name="connsiteX82" fmla="*/ 797863 w 2721566"/>
                <a:gd name="connsiteY82" fmla="*/ 323653 h 2743150"/>
                <a:gd name="connsiteX83" fmla="*/ 747285 w 2721566"/>
                <a:gd name="connsiteY83" fmla="*/ 354661 h 2743150"/>
                <a:gd name="connsiteX84" fmla="*/ 726331 w 2721566"/>
                <a:gd name="connsiteY84" fmla="*/ 436900 h 2743150"/>
                <a:gd name="connsiteX85" fmla="*/ 703371 w 2721566"/>
                <a:gd name="connsiteY85" fmla="*/ 666735 h 2743150"/>
                <a:gd name="connsiteX86" fmla="*/ 716392 w 2721566"/>
                <a:gd name="connsiteY86" fmla="*/ 840411 h 2743150"/>
                <a:gd name="connsiteX87" fmla="*/ 748231 w 2721566"/>
                <a:gd name="connsiteY87" fmla="*/ 979825 h 2743150"/>
                <a:gd name="connsiteX88" fmla="*/ 788645 w 2721566"/>
                <a:gd name="connsiteY88" fmla="*/ 975751 h 2743150"/>
                <a:gd name="connsiteX89" fmla="*/ 837858 w 2721566"/>
                <a:gd name="connsiteY89" fmla="*/ 980712 h 2743150"/>
                <a:gd name="connsiteX90" fmla="*/ 918259 w 2721566"/>
                <a:gd name="connsiteY90" fmla="*/ 891546 h 2743150"/>
                <a:gd name="connsiteX91" fmla="*/ 1010731 w 2721566"/>
                <a:gd name="connsiteY91" fmla="*/ 806835 h 2743150"/>
                <a:gd name="connsiteX92" fmla="*/ 1091088 w 2721566"/>
                <a:gd name="connsiteY92" fmla="*/ 746269 h 2743150"/>
                <a:gd name="connsiteX93" fmla="*/ 1090355 w 2721566"/>
                <a:gd name="connsiteY93" fmla="*/ 745257 h 2743150"/>
                <a:gd name="connsiteX94" fmla="*/ 908795 w 2721566"/>
                <a:gd name="connsiteY94" fmla="*/ 398035 h 2743150"/>
                <a:gd name="connsiteX95" fmla="*/ 1360783 w 2721566"/>
                <a:gd name="connsiteY95" fmla="*/ 179814 h 2743150"/>
                <a:gd name="connsiteX96" fmla="*/ 1122777 w 2721566"/>
                <a:gd name="connsiteY96" fmla="*/ 204027 h 2743150"/>
                <a:gd name="connsiteX97" fmla="*/ 1095649 w 2721566"/>
                <a:gd name="connsiteY97" fmla="*/ 211066 h 2743150"/>
                <a:gd name="connsiteX98" fmla="*/ 1107447 w 2721566"/>
                <a:gd name="connsiteY98" fmla="*/ 252895 h 2743150"/>
                <a:gd name="connsiteX99" fmla="*/ 1260905 w 2721566"/>
                <a:gd name="connsiteY99" fmla="*/ 573486 h 2743150"/>
                <a:gd name="connsiteX100" fmla="*/ 1297851 w 2721566"/>
                <a:gd name="connsiteY100" fmla="*/ 626931 h 2743150"/>
                <a:gd name="connsiteX101" fmla="*/ 1332168 w 2721566"/>
                <a:gd name="connsiteY101" fmla="*/ 610267 h 2743150"/>
                <a:gd name="connsiteX102" fmla="*/ 1839031 w 2721566"/>
                <a:gd name="connsiteY102" fmla="*/ 507125 h 2743150"/>
                <a:gd name="connsiteX103" fmla="*/ 2203231 w 2721566"/>
                <a:gd name="connsiteY103" fmla="*/ 559150 h 2743150"/>
                <a:gd name="connsiteX104" fmla="*/ 2233085 w 2721566"/>
                <a:gd name="connsiteY104" fmla="*/ 570212 h 2743150"/>
                <a:gd name="connsiteX105" fmla="*/ 2195854 w 2721566"/>
                <a:gd name="connsiteY105" fmla="*/ 528873 h 2743150"/>
                <a:gd name="connsiteX106" fmla="*/ 1360783 w 2721566"/>
                <a:gd name="connsiteY106" fmla="*/ 179814 h 2743150"/>
                <a:gd name="connsiteX107" fmla="*/ 1360783 w 2721566"/>
                <a:gd name="connsiteY107" fmla="*/ 0 h 2743150"/>
                <a:gd name="connsiteX108" fmla="*/ 2721566 w 2721566"/>
                <a:gd name="connsiteY108" fmla="*/ 1371575 h 2743150"/>
                <a:gd name="connsiteX109" fmla="*/ 1360783 w 2721566"/>
                <a:gd name="connsiteY109" fmla="*/ 2743150 h 2743150"/>
                <a:gd name="connsiteX110" fmla="*/ 0 w 2721566"/>
                <a:gd name="connsiteY110" fmla="*/ 1371575 h 2743150"/>
                <a:gd name="connsiteX111" fmla="*/ 599956 w 2721566"/>
                <a:gd name="connsiteY111" fmla="*/ 234244 h 2743150"/>
                <a:gd name="connsiteX112" fmla="*/ 605849 w 2721566"/>
                <a:gd name="connsiteY112" fmla="*/ 230636 h 2743150"/>
                <a:gd name="connsiteX113" fmla="*/ 664406 w 2721566"/>
                <a:gd name="connsiteY113" fmla="*/ 194779 h 2743150"/>
                <a:gd name="connsiteX114" fmla="*/ 712153 w 2721566"/>
                <a:gd name="connsiteY114" fmla="*/ 165541 h 2743150"/>
                <a:gd name="connsiteX115" fmla="*/ 1360783 w 2721566"/>
                <a:gd name="connsiteY115" fmla="*/ 0 h 2743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2721566" h="2743150">
                  <a:moveTo>
                    <a:pt x="938222" y="1618192"/>
                  </a:moveTo>
                  <a:lnTo>
                    <a:pt x="920717" y="1627693"/>
                  </a:lnTo>
                  <a:cubicBezTo>
                    <a:pt x="900420" y="1636278"/>
                    <a:pt x="879114" y="1642944"/>
                    <a:pt x="857026" y="1647464"/>
                  </a:cubicBezTo>
                  <a:lnTo>
                    <a:pt x="847920" y="1648382"/>
                  </a:lnTo>
                  <a:lnTo>
                    <a:pt x="837756" y="1715659"/>
                  </a:lnTo>
                  <a:cubicBezTo>
                    <a:pt x="834320" y="1749840"/>
                    <a:pt x="832560" y="1784523"/>
                    <a:pt x="832560" y="1819620"/>
                  </a:cubicBezTo>
                  <a:cubicBezTo>
                    <a:pt x="832560" y="2100401"/>
                    <a:pt x="945213" y="2354601"/>
                    <a:pt x="1127348" y="2538605"/>
                  </a:cubicBezTo>
                  <a:lnTo>
                    <a:pt x="1128948" y="2540074"/>
                  </a:lnTo>
                  <a:lnTo>
                    <a:pt x="1240036" y="2557183"/>
                  </a:lnTo>
                  <a:cubicBezTo>
                    <a:pt x="1279737" y="2561252"/>
                    <a:pt x="1320019" y="2563336"/>
                    <a:pt x="1360783" y="2563336"/>
                  </a:cubicBezTo>
                  <a:cubicBezTo>
                    <a:pt x="1849956" y="2563336"/>
                    <a:pt x="2269665" y="2263203"/>
                    <a:pt x="2448946" y="1835462"/>
                  </a:cubicBezTo>
                  <a:lnTo>
                    <a:pt x="2454283" y="1820747"/>
                  </a:lnTo>
                  <a:lnTo>
                    <a:pt x="2454163" y="1820820"/>
                  </a:lnTo>
                  <a:lnTo>
                    <a:pt x="2315755" y="1885930"/>
                  </a:lnTo>
                  <a:lnTo>
                    <a:pt x="2314668" y="1896707"/>
                  </a:lnTo>
                  <a:cubicBezTo>
                    <a:pt x="2296260" y="1986666"/>
                    <a:pt x="2216663" y="2054337"/>
                    <a:pt x="2121262" y="2054337"/>
                  </a:cubicBezTo>
                  <a:cubicBezTo>
                    <a:pt x="2066747" y="2054337"/>
                    <a:pt x="2017393" y="2032241"/>
                    <a:pt x="1981667" y="1996515"/>
                  </a:cubicBezTo>
                  <a:lnTo>
                    <a:pt x="1964402" y="1970907"/>
                  </a:lnTo>
                  <a:lnTo>
                    <a:pt x="1833472" y="1979231"/>
                  </a:lnTo>
                  <a:cubicBezTo>
                    <a:pt x="1518836" y="1979231"/>
                    <a:pt x="1230263" y="1866756"/>
                    <a:pt x="1005171" y="1679521"/>
                  </a:cubicBezTo>
                  <a:close/>
                  <a:moveTo>
                    <a:pt x="1275943" y="976747"/>
                  </a:moveTo>
                  <a:lnTo>
                    <a:pt x="1198822" y="1035009"/>
                  </a:lnTo>
                  <a:lnTo>
                    <a:pt x="1083955" y="1151055"/>
                  </a:lnTo>
                  <a:lnTo>
                    <a:pt x="1101284" y="1182982"/>
                  </a:lnTo>
                  <a:cubicBezTo>
                    <a:pt x="1118453" y="1223576"/>
                    <a:pt x="1127948" y="1268206"/>
                    <a:pt x="1127948" y="1315054"/>
                  </a:cubicBezTo>
                  <a:cubicBezTo>
                    <a:pt x="1127948" y="1385326"/>
                    <a:pt x="1106585" y="1450609"/>
                    <a:pt x="1070000" y="1504762"/>
                  </a:cubicBezTo>
                  <a:lnTo>
                    <a:pt x="1069531" y="1505330"/>
                  </a:lnTo>
                  <a:lnTo>
                    <a:pt x="1135763" y="1563925"/>
                  </a:lnTo>
                  <a:cubicBezTo>
                    <a:pt x="1327889" y="1716289"/>
                    <a:pt x="1570164" y="1807163"/>
                    <a:pt x="1833472" y="1807163"/>
                  </a:cubicBezTo>
                  <a:lnTo>
                    <a:pt x="1933016" y="1800511"/>
                  </a:lnTo>
                  <a:lnTo>
                    <a:pt x="1939359" y="1780077"/>
                  </a:lnTo>
                  <a:cubicBezTo>
                    <a:pt x="1969329" y="1709221"/>
                    <a:pt x="2039490" y="1659503"/>
                    <a:pt x="2121262" y="1659503"/>
                  </a:cubicBezTo>
                  <a:cubicBezTo>
                    <a:pt x="2175777" y="1659503"/>
                    <a:pt x="2225132" y="1681600"/>
                    <a:pt x="2260857" y="1717325"/>
                  </a:cubicBezTo>
                  <a:lnTo>
                    <a:pt x="2263606" y="1721402"/>
                  </a:lnTo>
                  <a:lnTo>
                    <a:pt x="2267011" y="1720229"/>
                  </a:lnTo>
                  <a:cubicBezTo>
                    <a:pt x="2311512" y="1701558"/>
                    <a:pt x="2354575" y="1680099"/>
                    <a:pt x="2395987" y="1656069"/>
                  </a:cubicBezTo>
                  <a:lnTo>
                    <a:pt x="2524667" y="1566083"/>
                  </a:lnTo>
                  <a:lnTo>
                    <a:pt x="2528847" y="1538444"/>
                  </a:lnTo>
                  <a:lnTo>
                    <a:pt x="2391754" y="1531467"/>
                  </a:lnTo>
                  <a:cubicBezTo>
                    <a:pt x="2290200" y="1521072"/>
                    <a:pt x="2191156" y="1502121"/>
                    <a:pt x="2095342" y="1475341"/>
                  </a:cubicBezTo>
                  <a:lnTo>
                    <a:pt x="1956122" y="1430037"/>
                  </a:lnTo>
                  <a:lnTo>
                    <a:pt x="1947455" y="1435880"/>
                  </a:lnTo>
                  <a:cubicBezTo>
                    <a:pt x="1922924" y="1446256"/>
                    <a:pt x="1895954" y="1451993"/>
                    <a:pt x="1867644" y="1451993"/>
                  </a:cubicBezTo>
                  <a:cubicBezTo>
                    <a:pt x="1782714" y="1451993"/>
                    <a:pt x="1709844" y="1400356"/>
                    <a:pt x="1678717" y="1326764"/>
                  </a:cubicBezTo>
                  <a:lnTo>
                    <a:pt x="1667734" y="1291381"/>
                  </a:lnTo>
                  <a:lnTo>
                    <a:pt x="1564981" y="1226519"/>
                  </a:lnTo>
                  <a:cubicBezTo>
                    <a:pt x="1484969" y="1171328"/>
                    <a:pt x="1409629" y="1109760"/>
                    <a:pt x="1339681" y="1042541"/>
                  </a:cubicBezTo>
                  <a:close/>
                  <a:moveTo>
                    <a:pt x="1839031" y="802822"/>
                  </a:moveTo>
                  <a:cubicBezTo>
                    <a:pt x="1734808" y="802822"/>
                    <a:pt x="1634285" y="818826"/>
                    <a:pt x="1539738" y="848536"/>
                  </a:cubicBezTo>
                  <a:lnTo>
                    <a:pt x="1497492" y="864156"/>
                  </a:lnTo>
                  <a:lnTo>
                    <a:pt x="1530174" y="896941"/>
                  </a:lnTo>
                  <a:cubicBezTo>
                    <a:pt x="1590527" y="952297"/>
                    <a:pt x="1655217" y="1002924"/>
                    <a:pt x="1723667" y="1048242"/>
                  </a:cubicBezTo>
                  <a:lnTo>
                    <a:pt x="1765091" y="1073360"/>
                  </a:lnTo>
                  <a:lnTo>
                    <a:pt x="1787834" y="1058026"/>
                  </a:lnTo>
                  <a:cubicBezTo>
                    <a:pt x="1812364" y="1047651"/>
                    <a:pt x="1839334" y="1041913"/>
                    <a:pt x="1867644" y="1041913"/>
                  </a:cubicBezTo>
                  <a:cubicBezTo>
                    <a:pt x="1966729" y="1041913"/>
                    <a:pt x="2049399" y="1112198"/>
                    <a:pt x="2068519" y="1205631"/>
                  </a:cubicBezTo>
                  <a:lnTo>
                    <a:pt x="2069865" y="1218984"/>
                  </a:lnTo>
                  <a:lnTo>
                    <a:pt x="2174899" y="1251806"/>
                  </a:lnTo>
                  <a:cubicBezTo>
                    <a:pt x="2256094" y="1273569"/>
                    <a:pt x="2339900" y="1288863"/>
                    <a:pt x="2425742" y="1297108"/>
                  </a:cubicBezTo>
                  <a:lnTo>
                    <a:pt x="2538295" y="1302486"/>
                  </a:lnTo>
                  <a:lnTo>
                    <a:pt x="2535655" y="1249725"/>
                  </a:lnTo>
                  <a:cubicBezTo>
                    <a:pt x="2531623" y="1209661"/>
                    <a:pt x="2525625" y="1170184"/>
                    <a:pt x="2517759" y="1131394"/>
                  </a:cubicBezTo>
                  <a:lnTo>
                    <a:pt x="2497854" y="1053274"/>
                  </a:lnTo>
                  <a:lnTo>
                    <a:pt x="2371258" y="956458"/>
                  </a:lnTo>
                  <a:cubicBezTo>
                    <a:pt x="2216862" y="859087"/>
                    <a:pt x="2034451" y="802822"/>
                    <a:pt x="1839031" y="802822"/>
                  </a:cubicBezTo>
                  <a:close/>
                  <a:moveTo>
                    <a:pt x="540853" y="514986"/>
                  </a:moveTo>
                  <a:lnTo>
                    <a:pt x="525712" y="528873"/>
                  </a:lnTo>
                  <a:cubicBezTo>
                    <a:pt x="311998" y="744539"/>
                    <a:pt x="179814" y="1042480"/>
                    <a:pt x="179814" y="1371575"/>
                  </a:cubicBezTo>
                  <a:cubicBezTo>
                    <a:pt x="179814" y="1741808"/>
                    <a:pt x="347110" y="2072609"/>
                    <a:pt x="609577" y="2291196"/>
                  </a:cubicBezTo>
                  <a:lnTo>
                    <a:pt x="629751" y="2306419"/>
                  </a:lnTo>
                  <a:lnTo>
                    <a:pt x="627186" y="2300879"/>
                  </a:lnTo>
                  <a:cubicBezTo>
                    <a:pt x="568888" y="2151864"/>
                    <a:pt x="536863" y="1989512"/>
                    <a:pt x="536863" y="1819620"/>
                  </a:cubicBezTo>
                  <a:cubicBezTo>
                    <a:pt x="536863" y="1774316"/>
                    <a:pt x="539140" y="1729548"/>
                    <a:pt x="543586" y="1685426"/>
                  </a:cubicBezTo>
                  <a:lnTo>
                    <a:pt x="561714" y="1565698"/>
                  </a:lnTo>
                  <a:lnTo>
                    <a:pt x="548721" y="1554978"/>
                  </a:lnTo>
                  <a:cubicBezTo>
                    <a:pt x="487320" y="1493576"/>
                    <a:pt x="449342" y="1408750"/>
                    <a:pt x="449342" y="1315054"/>
                  </a:cubicBezTo>
                  <a:cubicBezTo>
                    <a:pt x="449342" y="1221358"/>
                    <a:pt x="487320" y="1136533"/>
                    <a:pt x="548721" y="1075131"/>
                  </a:cubicBezTo>
                  <a:lnTo>
                    <a:pt x="586510" y="1043953"/>
                  </a:lnTo>
                  <a:lnTo>
                    <a:pt x="557759" y="931249"/>
                  </a:lnTo>
                  <a:cubicBezTo>
                    <a:pt x="540412" y="845808"/>
                    <a:pt x="531303" y="757344"/>
                    <a:pt x="531303" y="666735"/>
                  </a:cubicBezTo>
                  <a:cubicBezTo>
                    <a:pt x="531303" y="632757"/>
                    <a:pt x="532584" y="599081"/>
                    <a:pt x="535100" y="565752"/>
                  </a:cubicBezTo>
                  <a:close/>
                  <a:moveTo>
                    <a:pt x="870476" y="288355"/>
                  </a:moveTo>
                  <a:lnTo>
                    <a:pt x="797863" y="323653"/>
                  </a:lnTo>
                  <a:lnTo>
                    <a:pt x="747285" y="354661"/>
                  </a:lnTo>
                  <a:lnTo>
                    <a:pt x="726331" y="436900"/>
                  </a:lnTo>
                  <a:cubicBezTo>
                    <a:pt x="711277" y="511139"/>
                    <a:pt x="703371" y="588006"/>
                    <a:pt x="703371" y="666735"/>
                  </a:cubicBezTo>
                  <a:cubicBezTo>
                    <a:pt x="703371" y="725782"/>
                    <a:pt x="707818" y="783782"/>
                    <a:pt x="716392" y="840411"/>
                  </a:cubicBezTo>
                  <a:lnTo>
                    <a:pt x="748231" y="979825"/>
                  </a:lnTo>
                  <a:lnTo>
                    <a:pt x="788645" y="975751"/>
                  </a:lnTo>
                  <a:lnTo>
                    <a:pt x="837858" y="980712"/>
                  </a:lnTo>
                  <a:lnTo>
                    <a:pt x="918259" y="891546"/>
                  </a:lnTo>
                  <a:cubicBezTo>
                    <a:pt x="947715" y="861857"/>
                    <a:pt x="978575" y="833583"/>
                    <a:pt x="1010731" y="806835"/>
                  </a:cubicBezTo>
                  <a:lnTo>
                    <a:pt x="1091088" y="746269"/>
                  </a:lnTo>
                  <a:lnTo>
                    <a:pt x="1090355" y="745257"/>
                  </a:lnTo>
                  <a:cubicBezTo>
                    <a:pt x="1017972" y="637265"/>
                    <a:pt x="956882" y="520950"/>
                    <a:pt x="908795" y="398035"/>
                  </a:cubicBezTo>
                  <a:close/>
                  <a:moveTo>
                    <a:pt x="1360783" y="179814"/>
                  </a:moveTo>
                  <a:cubicBezTo>
                    <a:pt x="1279254" y="179814"/>
                    <a:pt x="1199655" y="188151"/>
                    <a:pt x="1122777" y="204027"/>
                  </a:cubicBezTo>
                  <a:lnTo>
                    <a:pt x="1095649" y="211066"/>
                  </a:lnTo>
                  <a:lnTo>
                    <a:pt x="1107447" y="252895"/>
                  </a:lnTo>
                  <a:cubicBezTo>
                    <a:pt x="1146623" y="366253"/>
                    <a:pt x="1198334" y="473680"/>
                    <a:pt x="1260905" y="573486"/>
                  </a:cubicBezTo>
                  <a:lnTo>
                    <a:pt x="1297851" y="626931"/>
                  </a:lnTo>
                  <a:lnTo>
                    <a:pt x="1332168" y="610267"/>
                  </a:lnTo>
                  <a:cubicBezTo>
                    <a:pt x="1487958" y="543852"/>
                    <a:pt x="1659240" y="507125"/>
                    <a:pt x="1839031" y="507125"/>
                  </a:cubicBezTo>
                  <a:cubicBezTo>
                    <a:pt x="1965448" y="507125"/>
                    <a:pt x="2087657" y="525282"/>
                    <a:pt x="2203231" y="559150"/>
                  </a:cubicBezTo>
                  <a:lnTo>
                    <a:pt x="2233085" y="570212"/>
                  </a:lnTo>
                  <a:lnTo>
                    <a:pt x="2195854" y="528873"/>
                  </a:lnTo>
                  <a:cubicBezTo>
                    <a:pt x="1982141" y="313207"/>
                    <a:pt x="1686899" y="179814"/>
                    <a:pt x="1360783" y="179814"/>
                  </a:cubicBezTo>
                  <a:close/>
                  <a:moveTo>
                    <a:pt x="1360783" y="0"/>
                  </a:moveTo>
                  <a:cubicBezTo>
                    <a:pt x="2112323" y="0"/>
                    <a:pt x="2721566" y="614075"/>
                    <a:pt x="2721566" y="1371575"/>
                  </a:cubicBezTo>
                  <a:cubicBezTo>
                    <a:pt x="2721566" y="2129075"/>
                    <a:pt x="2112323" y="2743150"/>
                    <a:pt x="1360783" y="2743150"/>
                  </a:cubicBezTo>
                  <a:cubicBezTo>
                    <a:pt x="609243" y="2743150"/>
                    <a:pt x="0" y="2129075"/>
                    <a:pt x="0" y="1371575"/>
                  </a:cubicBezTo>
                  <a:cubicBezTo>
                    <a:pt x="0" y="898138"/>
                    <a:pt x="237985" y="480726"/>
                    <a:pt x="599956" y="234244"/>
                  </a:cubicBezTo>
                  <a:lnTo>
                    <a:pt x="605849" y="230636"/>
                  </a:lnTo>
                  <a:lnTo>
                    <a:pt x="664406" y="194779"/>
                  </a:lnTo>
                  <a:lnTo>
                    <a:pt x="712153" y="165541"/>
                  </a:lnTo>
                  <a:cubicBezTo>
                    <a:pt x="904967" y="59968"/>
                    <a:pt x="1125927" y="0"/>
                    <a:pt x="1360783"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26" tIns="107541" rIns="134426" bIns="107541" numCol="1" spcCol="0" rtlCol="0" fromWordArt="0" anchor="t" anchorCtr="0" forceAA="0" compatLnSpc="1">
              <a:prstTxWarp prst="textNoShape">
                <a:avLst/>
              </a:prstTxWarp>
              <a:noAutofit/>
            </a:bodyPr>
            <a:lstStyle/>
            <a:p>
              <a:pPr defTabSz="685367" fontAlgn="base">
                <a:lnSpc>
                  <a:spcPct val="90000"/>
                </a:lnSpc>
                <a:spcBef>
                  <a:spcPct val="0"/>
                </a:spcBef>
                <a:spcAft>
                  <a:spcPct val="0"/>
                </a:spcAft>
                <a:defRPr/>
              </a:pPr>
              <a:endParaRPr lang="en-US" sz="441" kern="0" err="1">
                <a:solidFill>
                  <a:schemeClr val="tx1"/>
                </a:solidFill>
                <a:latin typeface="Segoe UI"/>
                <a:ea typeface="Segoe UI" pitchFamily="34" charset="0"/>
                <a:cs typeface="Segoe UI" pitchFamily="34" charset="0"/>
              </a:endParaRPr>
            </a:p>
          </p:txBody>
        </p:sp>
      </p:grpSp>
    </p:spTree>
    <p:extLst>
      <p:ext uri="{BB962C8B-B14F-4D97-AF65-F5344CB8AC3E}">
        <p14:creationId xmlns:p14="http://schemas.microsoft.com/office/powerpoint/2010/main" val="28508301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bwMode="auto">
          <a:xfrm flipH="1">
            <a:off x="6098383" y="2283973"/>
            <a:ext cx="4582217" cy="3716779"/>
          </a:xfrm>
          <a:custGeom>
            <a:avLst/>
            <a:gdLst>
              <a:gd name="connsiteX0" fmla="*/ 0 w 6092825"/>
              <a:gd name="connsiteY0" fmla="*/ 0 h 5231133"/>
              <a:gd name="connsiteX1" fmla="*/ 6092825 w 6092825"/>
              <a:gd name="connsiteY1" fmla="*/ 0 h 5231133"/>
              <a:gd name="connsiteX2" fmla="*/ 6092825 w 6092825"/>
              <a:gd name="connsiteY2" fmla="*/ 5231133 h 5231133"/>
              <a:gd name="connsiteX3" fmla="*/ 0 w 6092825"/>
              <a:gd name="connsiteY3" fmla="*/ 5231133 h 5231133"/>
              <a:gd name="connsiteX4" fmla="*/ 0 w 6092825"/>
              <a:gd name="connsiteY4" fmla="*/ 0 h 5231133"/>
              <a:gd name="connsiteX0" fmla="*/ 0 w 6122322"/>
              <a:gd name="connsiteY0" fmla="*/ 0 h 5231133"/>
              <a:gd name="connsiteX1" fmla="*/ 6122322 w 6122322"/>
              <a:gd name="connsiteY1" fmla="*/ 2064774 h 5231133"/>
              <a:gd name="connsiteX2" fmla="*/ 6092825 w 6122322"/>
              <a:gd name="connsiteY2" fmla="*/ 5231133 h 5231133"/>
              <a:gd name="connsiteX3" fmla="*/ 0 w 6122322"/>
              <a:gd name="connsiteY3" fmla="*/ 5231133 h 5231133"/>
              <a:gd name="connsiteX4" fmla="*/ 0 w 6122322"/>
              <a:gd name="connsiteY4" fmla="*/ 0 h 5231133"/>
              <a:gd name="connsiteX0" fmla="*/ 0 w 6109622"/>
              <a:gd name="connsiteY0" fmla="*/ 0 h 5231133"/>
              <a:gd name="connsiteX1" fmla="*/ 6109622 w 6109622"/>
              <a:gd name="connsiteY1" fmla="*/ 2318774 h 5231133"/>
              <a:gd name="connsiteX2" fmla="*/ 6092825 w 6109622"/>
              <a:gd name="connsiteY2" fmla="*/ 5231133 h 5231133"/>
              <a:gd name="connsiteX3" fmla="*/ 0 w 6109622"/>
              <a:gd name="connsiteY3" fmla="*/ 5231133 h 5231133"/>
              <a:gd name="connsiteX4" fmla="*/ 0 w 6109622"/>
              <a:gd name="connsiteY4" fmla="*/ 0 h 5231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09622" h="5231133">
                <a:moveTo>
                  <a:pt x="0" y="0"/>
                </a:moveTo>
                <a:lnTo>
                  <a:pt x="6109622" y="2318774"/>
                </a:lnTo>
                <a:lnTo>
                  <a:pt x="6092825" y="5231133"/>
                </a:lnTo>
                <a:lnTo>
                  <a:pt x="0" y="5231133"/>
                </a:lnTo>
                <a:lnTo>
                  <a:pt x="0" y="0"/>
                </a:lnTo>
                <a:close/>
              </a:path>
            </a:pathLst>
          </a:custGeom>
          <a:solidFill>
            <a:schemeClr val="accent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kern="0" err="1">
              <a:solidFill>
                <a:schemeClr val="tx1"/>
              </a:solidFill>
              <a:ea typeface="Segoe UI" pitchFamily="34" charset="0"/>
              <a:cs typeface="Segoe UI" pitchFamily="34" charset="0"/>
            </a:endParaRPr>
          </a:p>
        </p:txBody>
      </p:sp>
      <p:sp>
        <p:nvSpPr>
          <p:cNvPr id="129" name="Rectangle 128"/>
          <p:cNvSpPr/>
          <p:nvPr/>
        </p:nvSpPr>
        <p:spPr bwMode="auto">
          <a:xfrm>
            <a:off x="1524002" y="857251"/>
            <a:ext cx="4574381" cy="4749421"/>
          </a:xfrm>
          <a:prstGeom prst="rect">
            <a:avLst/>
          </a:prstGeom>
          <a:solidFill>
            <a:srgbClr val="4668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kern="0" err="1">
              <a:solidFill>
                <a:schemeClr val="tx1"/>
              </a:solidFill>
              <a:ea typeface="Segoe UI" pitchFamily="34" charset="0"/>
              <a:cs typeface="Segoe UI" pitchFamily="34" charset="0"/>
            </a:endParaRPr>
          </a:p>
        </p:txBody>
      </p:sp>
      <p:sp>
        <p:nvSpPr>
          <p:cNvPr id="2" name="Title 1"/>
          <p:cNvSpPr>
            <a:spLocks noGrp="1"/>
          </p:cNvSpPr>
          <p:nvPr>
            <p:ph type="title"/>
          </p:nvPr>
        </p:nvSpPr>
        <p:spPr>
          <a:xfrm>
            <a:off x="1524002" y="1074385"/>
            <a:ext cx="4197699" cy="674749"/>
          </a:xfrm>
        </p:spPr>
        <p:txBody>
          <a:bodyPr vert="horz" lIns="342900" tIns="0" rIns="0" bIns="0" rtlCol="0" anchor="ctr" anchorCtr="0">
            <a:normAutofit/>
          </a:bodyPr>
          <a:lstStyle/>
          <a:p>
            <a:r>
              <a:rPr lang="en-GB" sz="3300"/>
              <a:t>Unlimited storage</a:t>
            </a:r>
          </a:p>
        </p:txBody>
      </p:sp>
      <p:sp>
        <p:nvSpPr>
          <p:cNvPr id="126" name="Text Placeholder 2"/>
          <p:cNvSpPr>
            <a:spLocks noGrp="1"/>
          </p:cNvSpPr>
          <p:nvPr>
            <p:ph type="body" sz="quarter" idx="14"/>
          </p:nvPr>
        </p:nvSpPr>
        <p:spPr>
          <a:xfrm>
            <a:off x="1524001" y="2297843"/>
            <a:ext cx="4197698" cy="3021449"/>
          </a:xfrm>
        </p:spPr>
        <p:txBody>
          <a:bodyPr vert="horz" lIns="342900" tIns="0" rIns="91440" bIns="109728" rtlCol="0">
            <a:noAutofit/>
          </a:bodyPr>
          <a:lstStyle/>
          <a:p>
            <a:pPr>
              <a:spcAft>
                <a:spcPts val="900"/>
              </a:spcAft>
            </a:pPr>
            <a:r>
              <a:rPr lang="en-GB" sz="1800"/>
              <a:t>Unlimited account sizes</a:t>
            </a:r>
          </a:p>
          <a:p>
            <a:pPr>
              <a:spcAft>
                <a:spcPts val="900"/>
              </a:spcAft>
            </a:pPr>
            <a:r>
              <a:rPr lang="en-GB" sz="1800"/>
              <a:t>Individual file sizes from gigabytes to petabytes</a:t>
            </a:r>
          </a:p>
          <a:p>
            <a:pPr>
              <a:spcAft>
                <a:spcPts val="900"/>
              </a:spcAft>
            </a:pPr>
            <a:r>
              <a:rPr lang="en-GB" sz="1800"/>
              <a:t>No limits to scale</a:t>
            </a:r>
          </a:p>
          <a:p>
            <a:endParaRPr lang="en-GB"/>
          </a:p>
        </p:txBody>
      </p:sp>
      <p:sp>
        <p:nvSpPr>
          <p:cNvPr id="18" name="Rectangle 17"/>
          <p:cNvSpPr/>
          <p:nvPr/>
        </p:nvSpPr>
        <p:spPr bwMode="auto">
          <a:xfrm>
            <a:off x="6981437" y="1985522"/>
            <a:ext cx="763994" cy="1013701"/>
          </a:xfrm>
          <a:custGeom>
            <a:avLst/>
            <a:gdLst>
              <a:gd name="connsiteX0" fmla="*/ 0 w 1092434"/>
              <a:gd name="connsiteY0" fmla="*/ 0 h 1376869"/>
              <a:gd name="connsiteX1" fmla="*/ 1092434 w 1092434"/>
              <a:gd name="connsiteY1" fmla="*/ 0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1092434 w 1092434"/>
              <a:gd name="connsiteY1" fmla="*/ 0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1012921 w 1092434"/>
              <a:gd name="connsiteY1" fmla="*/ 132522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1012921 w 1092434"/>
              <a:gd name="connsiteY1" fmla="*/ 132522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1012921 w 1092434"/>
              <a:gd name="connsiteY1" fmla="*/ 132522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1012921 w 1092434"/>
              <a:gd name="connsiteY1" fmla="*/ 132522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946660 w 1092434"/>
              <a:gd name="connsiteY1" fmla="*/ 145774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946660 w 1092434"/>
              <a:gd name="connsiteY1" fmla="*/ 145774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946660 w 1092434"/>
              <a:gd name="connsiteY1" fmla="*/ 145774 h 1376869"/>
              <a:gd name="connsiteX2" fmla="*/ 1092434 w 1092434"/>
              <a:gd name="connsiteY2" fmla="*/ 1376869 h 1376869"/>
              <a:gd name="connsiteX3" fmla="*/ 0 w 1092434"/>
              <a:gd name="connsiteY3" fmla="*/ 1376869 h 1376869"/>
              <a:gd name="connsiteX4" fmla="*/ 0 w 1092434"/>
              <a:gd name="connsiteY4" fmla="*/ 0 h 1376869"/>
              <a:gd name="connsiteX0" fmla="*/ 0 w 1054320"/>
              <a:gd name="connsiteY0" fmla="*/ 0 h 1376869"/>
              <a:gd name="connsiteX1" fmla="*/ 946660 w 1054320"/>
              <a:gd name="connsiteY1" fmla="*/ 145774 h 1376869"/>
              <a:gd name="connsiteX2" fmla="*/ 1047984 w 1054320"/>
              <a:gd name="connsiteY2" fmla="*/ 1376869 h 1376869"/>
              <a:gd name="connsiteX3" fmla="*/ 0 w 1054320"/>
              <a:gd name="connsiteY3" fmla="*/ 1376869 h 1376869"/>
              <a:gd name="connsiteX4" fmla="*/ 0 w 1054320"/>
              <a:gd name="connsiteY4" fmla="*/ 0 h 1376869"/>
              <a:gd name="connsiteX0" fmla="*/ 0 w 1054320"/>
              <a:gd name="connsiteY0" fmla="*/ 0 h 1376869"/>
              <a:gd name="connsiteX1" fmla="*/ 946660 w 1054320"/>
              <a:gd name="connsiteY1" fmla="*/ 145774 h 1376869"/>
              <a:gd name="connsiteX2" fmla="*/ 1047984 w 1054320"/>
              <a:gd name="connsiteY2" fmla="*/ 1376869 h 1376869"/>
              <a:gd name="connsiteX3" fmla="*/ 44450 w 1054320"/>
              <a:gd name="connsiteY3" fmla="*/ 1376869 h 1376869"/>
              <a:gd name="connsiteX4" fmla="*/ 0 w 1054320"/>
              <a:gd name="connsiteY4" fmla="*/ 0 h 1376869"/>
              <a:gd name="connsiteX0" fmla="*/ 0 w 1019395"/>
              <a:gd name="connsiteY0" fmla="*/ 0 h 1345119"/>
              <a:gd name="connsiteX1" fmla="*/ 911735 w 1019395"/>
              <a:gd name="connsiteY1" fmla="*/ 114024 h 1345119"/>
              <a:gd name="connsiteX2" fmla="*/ 1013059 w 1019395"/>
              <a:gd name="connsiteY2" fmla="*/ 1345119 h 1345119"/>
              <a:gd name="connsiteX3" fmla="*/ 9525 w 1019395"/>
              <a:gd name="connsiteY3" fmla="*/ 1345119 h 1345119"/>
              <a:gd name="connsiteX4" fmla="*/ 0 w 1019395"/>
              <a:gd name="connsiteY4" fmla="*/ 0 h 1345119"/>
              <a:gd name="connsiteX0" fmla="*/ 0 w 1019395"/>
              <a:gd name="connsiteY0" fmla="*/ 0 h 1345119"/>
              <a:gd name="connsiteX1" fmla="*/ 911735 w 1019395"/>
              <a:gd name="connsiteY1" fmla="*/ 114024 h 1345119"/>
              <a:gd name="connsiteX2" fmla="*/ 1013059 w 1019395"/>
              <a:gd name="connsiteY2" fmla="*/ 1345119 h 1345119"/>
              <a:gd name="connsiteX3" fmla="*/ 9525 w 1019395"/>
              <a:gd name="connsiteY3" fmla="*/ 1345119 h 1345119"/>
              <a:gd name="connsiteX4" fmla="*/ 0 w 1019395"/>
              <a:gd name="connsiteY4" fmla="*/ 0 h 1345119"/>
              <a:gd name="connsiteX0" fmla="*/ 0 w 1019395"/>
              <a:gd name="connsiteY0" fmla="*/ 8514 h 1353633"/>
              <a:gd name="connsiteX1" fmla="*/ 911735 w 1019395"/>
              <a:gd name="connsiteY1" fmla="*/ 122538 h 1353633"/>
              <a:gd name="connsiteX2" fmla="*/ 1013059 w 1019395"/>
              <a:gd name="connsiteY2" fmla="*/ 1353633 h 1353633"/>
              <a:gd name="connsiteX3" fmla="*/ 9525 w 1019395"/>
              <a:gd name="connsiteY3" fmla="*/ 1353633 h 1353633"/>
              <a:gd name="connsiteX4" fmla="*/ 0 w 1019395"/>
              <a:gd name="connsiteY4" fmla="*/ 8514 h 1353633"/>
              <a:gd name="connsiteX0" fmla="*/ 0 w 1013059"/>
              <a:gd name="connsiteY0" fmla="*/ 3147 h 1348266"/>
              <a:gd name="connsiteX1" fmla="*/ 895860 w 1013059"/>
              <a:gd name="connsiteY1" fmla="*/ 133046 h 1348266"/>
              <a:gd name="connsiteX2" fmla="*/ 1013059 w 1013059"/>
              <a:gd name="connsiteY2" fmla="*/ 1348266 h 1348266"/>
              <a:gd name="connsiteX3" fmla="*/ 9525 w 1013059"/>
              <a:gd name="connsiteY3" fmla="*/ 1348266 h 1348266"/>
              <a:gd name="connsiteX4" fmla="*/ 0 w 1013059"/>
              <a:gd name="connsiteY4" fmla="*/ 3147 h 1348266"/>
              <a:gd name="connsiteX0" fmla="*/ 0 w 1018658"/>
              <a:gd name="connsiteY0" fmla="*/ 3147 h 1348266"/>
              <a:gd name="connsiteX1" fmla="*/ 895860 w 1018658"/>
              <a:gd name="connsiteY1" fmla="*/ 133046 h 1348266"/>
              <a:gd name="connsiteX2" fmla="*/ 1013059 w 1018658"/>
              <a:gd name="connsiteY2" fmla="*/ 1348266 h 1348266"/>
              <a:gd name="connsiteX3" fmla="*/ 9525 w 1018658"/>
              <a:gd name="connsiteY3" fmla="*/ 1348266 h 1348266"/>
              <a:gd name="connsiteX4" fmla="*/ 0 w 1018658"/>
              <a:gd name="connsiteY4" fmla="*/ 3147 h 1348266"/>
              <a:gd name="connsiteX0" fmla="*/ 0 w 1018658"/>
              <a:gd name="connsiteY0" fmla="*/ 6482 h 1351601"/>
              <a:gd name="connsiteX1" fmla="*/ 895860 w 1018658"/>
              <a:gd name="connsiteY1" fmla="*/ 136381 h 1351601"/>
              <a:gd name="connsiteX2" fmla="*/ 1013059 w 1018658"/>
              <a:gd name="connsiteY2" fmla="*/ 1351601 h 1351601"/>
              <a:gd name="connsiteX3" fmla="*/ 9525 w 1018658"/>
              <a:gd name="connsiteY3" fmla="*/ 1351601 h 1351601"/>
              <a:gd name="connsiteX4" fmla="*/ 0 w 1018658"/>
              <a:gd name="connsiteY4" fmla="*/ 6482 h 1351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8658" h="1351601">
                <a:moveTo>
                  <a:pt x="0" y="6482"/>
                </a:moveTo>
                <a:cubicBezTo>
                  <a:pt x="366215" y="12556"/>
                  <a:pt x="760039" y="-53982"/>
                  <a:pt x="895860" y="136381"/>
                </a:cubicBezTo>
                <a:cubicBezTo>
                  <a:pt x="1093400" y="278527"/>
                  <a:pt x="986555" y="936819"/>
                  <a:pt x="1013059" y="1351601"/>
                </a:cubicBezTo>
                <a:lnTo>
                  <a:pt x="9525" y="1351601"/>
                </a:lnTo>
                <a:lnTo>
                  <a:pt x="0" y="6482"/>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kern="0" err="1">
              <a:solidFill>
                <a:schemeClr val="tx1"/>
              </a:solidFill>
              <a:ea typeface="Segoe UI" pitchFamily="34" charset="0"/>
              <a:cs typeface="Segoe UI" pitchFamily="34" charset="0"/>
            </a:endParaRPr>
          </a:p>
        </p:txBody>
      </p:sp>
      <p:sp>
        <p:nvSpPr>
          <p:cNvPr id="130" name="Rectangle 17"/>
          <p:cNvSpPr/>
          <p:nvPr/>
        </p:nvSpPr>
        <p:spPr bwMode="auto">
          <a:xfrm>
            <a:off x="8337300" y="2521456"/>
            <a:ext cx="545428" cy="723698"/>
          </a:xfrm>
          <a:custGeom>
            <a:avLst/>
            <a:gdLst>
              <a:gd name="connsiteX0" fmla="*/ 0 w 1092434"/>
              <a:gd name="connsiteY0" fmla="*/ 0 h 1376869"/>
              <a:gd name="connsiteX1" fmla="*/ 1092434 w 1092434"/>
              <a:gd name="connsiteY1" fmla="*/ 0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1092434 w 1092434"/>
              <a:gd name="connsiteY1" fmla="*/ 0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1012921 w 1092434"/>
              <a:gd name="connsiteY1" fmla="*/ 132522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1012921 w 1092434"/>
              <a:gd name="connsiteY1" fmla="*/ 132522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1012921 w 1092434"/>
              <a:gd name="connsiteY1" fmla="*/ 132522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1012921 w 1092434"/>
              <a:gd name="connsiteY1" fmla="*/ 132522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946660 w 1092434"/>
              <a:gd name="connsiteY1" fmla="*/ 145774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946660 w 1092434"/>
              <a:gd name="connsiteY1" fmla="*/ 145774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946660 w 1092434"/>
              <a:gd name="connsiteY1" fmla="*/ 145774 h 1376869"/>
              <a:gd name="connsiteX2" fmla="*/ 1092434 w 1092434"/>
              <a:gd name="connsiteY2" fmla="*/ 1376869 h 1376869"/>
              <a:gd name="connsiteX3" fmla="*/ 0 w 1092434"/>
              <a:gd name="connsiteY3" fmla="*/ 1376869 h 1376869"/>
              <a:gd name="connsiteX4" fmla="*/ 0 w 1092434"/>
              <a:gd name="connsiteY4" fmla="*/ 0 h 1376869"/>
              <a:gd name="connsiteX0" fmla="*/ 0 w 1054320"/>
              <a:gd name="connsiteY0" fmla="*/ 0 h 1376869"/>
              <a:gd name="connsiteX1" fmla="*/ 946660 w 1054320"/>
              <a:gd name="connsiteY1" fmla="*/ 145774 h 1376869"/>
              <a:gd name="connsiteX2" fmla="*/ 1047984 w 1054320"/>
              <a:gd name="connsiteY2" fmla="*/ 1376869 h 1376869"/>
              <a:gd name="connsiteX3" fmla="*/ 0 w 1054320"/>
              <a:gd name="connsiteY3" fmla="*/ 1376869 h 1376869"/>
              <a:gd name="connsiteX4" fmla="*/ 0 w 1054320"/>
              <a:gd name="connsiteY4" fmla="*/ 0 h 1376869"/>
              <a:gd name="connsiteX0" fmla="*/ 0 w 1054320"/>
              <a:gd name="connsiteY0" fmla="*/ 0 h 1376869"/>
              <a:gd name="connsiteX1" fmla="*/ 946660 w 1054320"/>
              <a:gd name="connsiteY1" fmla="*/ 145774 h 1376869"/>
              <a:gd name="connsiteX2" fmla="*/ 1047984 w 1054320"/>
              <a:gd name="connsiteY2" fmla="*/ 1376869 h 1376869"/>
              <a:gd name="connsiteX3" fmla="*/ 44450 w 1054320"/>
              <a:gd name="connsiteY3" fmla="*/ 1376869 h 1376869"/>
              <a:gd name="connsiteX4" fmla="*/ 0 w 1054320"/>
              <a:gd name="connsiteY4" fmla="*/ 0 h 1376869"/>
              <a:gd name="connsiteX0" fmla="*/ 0 w 1019395"/>
              <a:gd name="connsiteY0" fmla="*/ 0 h 1345119"/>
              <a:gd name="connsiteX1" fmla="*/ 911735 w 1019395"/>
              <a:gd name="connsiteY1" fmla="*/ 114024 h 1345119"/>
              <a:gd name="connsiteX2" fmla="*/ 1013059 w 1019395"/>
              <a:gd name="connsiteY2" fmla="*/ 1345119 h 1345119"/>
              <a:gd name="connsiteX3" fmla="*/ 9525 w 1019395"/>
              <a:gd name="connsiteY3" fmla="*/ 1345119 h 1345119"/>
              <a:gd name="connsiteX4" fmla="*/ 0 w 1019395"/>
              <a:gd name="connsiteY4" fmla="*/ 0 h 1345119"/>
              <a:gd name="connsiteX0" fmla="*/ 0 w 1019395"/>
              <a:gd name="connsiteY0" fmla="*/ 0 h 1345119"/>
              <a:gd name="connsiteX1" fmla="*/ 911735 w 1019395"/>
              <a:gd name="connsiteY1" fmla="*/ 114024 h 1345119"/>
              <a:gd name="connsiteX2" fmla="*/ 1013059 w 1019395"/>
              <a:gd name="connsiteY2" fmla="*/ 1345119 h 1345119"/>
              <a:gd name="connsiteX3" fmla="*/ 9525 w 1019395"/>
              <a:gd name="connsiteY3" fmla="*/ 1345119 h 1345119"/>
              <a:gd name="connsiteX4" fmla="*/ 0 w 1019395"/>
              <a:gd name="connsiteY4" fmla="*/ 0 h 1345119"/>
              <a:gd name="connsiteX0" fmla="*/ 0 w 1019395"/>
              <a:gd name="connsiteY0" fmla="*/ 8514 h 1353633"/>
              <a:gd name="connsiteX1" fmla="*/ 911735 w 1019395"/>
              <a:gd name="connsiteY1" fmla="*/ 122538 h 1353633"/>
              <a:gd name="connsiteX2" fmla="*/ 1013059 w 1019395"/>
              <a:gd name="connsiteY2" fmla="*/ 1353633 h 1353633"/>
              <a:gd name="connsiteX3" fmla="*/ 9525 w 1019395"/>
              <a:gd name="connsiteY3" fmla="*/ 1353633 h 1353633"/>
              <a:gd name="connsiteX4" fmla="*/ 0 w 1019395"/>
              <a:gd name="connsiteY4" fmla="*/ 8514 h 1353633"/>
              <a:gd name="connsiteX0" fmla="*/ 0 w 1013059"/>
              <a:gd name="connsiteY0" fmla="*/ 3147 h 1348266"/>
              <a:gd name="connsiteX1" fmla="*/ 895860 w 1013059"/>
              <a:gd name="connsiteY1" fmla="*/ 133046 h 1348266"/>
              <a:gd name="connsiteX2" fmla="*/ 1013059 w 1013059"/>
              <a:gd name="connsiteY2" fmla="*/ 1348266 h 1348266"/>
              <a:gd name="connsiteX3" fmla="*/ 9525 w 1013059"/>
              <a:gd name="connsiteY3" fmla="*/ 1348266 h 1348266"/>
              <a:gd name="connsiteX4" fmla="*/ 0 w 1013059"/>
              <a:gd name="connsiteY4" fmla="*/ 3147 h 1348266"/>
              <a:gd name="connsiteX0" fmla="*/ 0 w 1018658"/>
              <a:gd name="connsiteY0" fmla="*/ 3147 h 1348266"/>
              <a:gd name="connsiteX1" fmla="*/ 895860 w 1018658"/>
              <a:gd name="connsiteY1" fmla="*/ 133046 h 1348266"/>
              <a:gd name="connsiteX2" fmla="*/ 1013059 w 1018658"/>
              <a:gd name="connsiteY2" fmla="*/ 1348266 h 1348266"/>
              <a:gd name="connsiteX3" fmla="*/ 9525 w 1018658"/>
              <a:gd name="connsiteY3" fmla="*/ 1348266 h 1348266"/>
              <a:gd name="connsiteX4" fmla="*/ 0 w 1018658"/>
              <a:gd name="connsiteY4" fmla="*/ 3147 h 1348266"/>
              <a:gd name="connsiteX0" fmla="*/ 0 w 1018658"/>
              <a:gd name="connsiteY0" fmla="*/ 6482 h 1351601"/>
              <a:gd name="connsiteX1" fmla="*/ 895860 w 1018658"/>
              <a:gd name="connsiteY1" fmla="*/ 136381 h 1351601"/>
              <a:gd name="connsiteX2" fmla="*/ 1013059 w 1018658"/>
              <a:gd name="connsiteY2" fmla="*/ 1351601 h 1351601"/>
              <a:gd name="connsiteX3" fmla="*/ 9525 w 1018658"/>
              <a:gd name="connsiteY3" fmla="*/ 1351601 h 1351601"/>
              <a:gd name="connsiteX4" fmla="*/ 0 w 1018658"/>
              <a:gd name="connsiteY4" fmla="*/ 6482 h 1351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8658" h="1351601">
                <a:moveTo>
                  <a:pt x="0" y="6482"/>
                </a:moveTo>
                <a:cubicBezTo>
                  <a:pt x="366215" y="12556"/>
                  <a:pt x="760039" y="-53982"/>
                  <a:pt x="895860" y="136381"/>
                </a:cubicBezTo>
                <a:cubicBezTo>
                  <a:pt x="1093400" y="278527"/>
                  <a:pt x="986555" y="936819"/>
                  <a:pt x="1013059" y="1351601"/>
                </a:cubicBezTo>
                <a:lnTo>
                  <a:pt x="9525" y="1351601"/>
                </a:lnTo>
                <a:lnTo>
                  <a:pt x="0" y="6482"/>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kern="0" err="1">
              <a:solidFill>
                <a:schemeClr val="tx1"/>
              </a:solidFill>
              <a:ea typeface="Segoe UI" pitchFamily="34" charset="0"/>
              <a:cs typeface="Segoe UI" pitchFamily="34" charset="0"/>
            </a:endParaRPr>
          </a:p>
        </p:txBody>
      </p:sp>
      <p:sp>
        <p:nvSpPr>
          <p:cNvPr id="131" name="Rectangle 17"/>
          <p:cNvSpPr/>
          <p:nvPr/>
        </p:nvSpPr>
        <p:spPr bwMode="auto">
          <a:xfrm>
            <a:off x="8949752" y="4145377"/>
            <a:ext cx="487622" cy="646999"/>
          </a:xfrm>
          <a:custGeom>
            <a:avLst/>
            <a:gdLst>
              <a:gd name="connsiteX0" fmla="*/ 0 w 1092434"/>
              <a:gd name="connsiteY0" fmla="*/ 0 h 1376869"/>
              <a:gd name="connsiteX1" fmla="*/ 1092434 w 1092434"/>
              <a:gd name="connsiteY1" fmla="*/ 0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1092434 w 1092434"/>
              <a:gd name="connsiteY1" fmla="*/ 0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1012921 w 1092434"/>
              <a:gd name="connsiteY1" fmla="*/ 132522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1012921 w 1092434"/>
              <a:gd name="connsiteY1" fmla="*/ 132522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1012921 w 1092434"/>
              <a:gd name="connsiteY1" fmla="*/ 132522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1012921 w 1092434"/>
              <a:gd name="connsiteY1" fmla="*/ 132522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946660 w 1092434"/>
              <a:gd name="connsiteY1" fmla="*/ 145774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946660 w 1092434"/>
              <a:gd name="connsiteY1" fmla="*/ 145774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946660 w 1092434"/>
              <a:gd name="connsiteY1" fmla="*/ 145774 h 1376869"/>
              <a:gd name="connsiteX2" fmla="*/ 1092434 w 1092434"/>
              <a:gd name="connsiteY2" fmla="*/ 1376869 h 1376869"/>
              <a:gd name="connsiteX3" fmla="*/ 0 w 1092434"/>
              <a:gd name="connsiteY3" fmla="*/ 1376869 h 1376869"/>
              <a:gd name="connsiteX4" fmla="*/ 0 w 1092434"/>
              <a:gd name="connsiteY4" fmla="*/ 0 h 1376869"/>
              <a:gd name="connsiteX0" fmla="*/ 0 w 1054320"/>
              <a:gd name="connsiteY0" fmla="*/ 0 h 1376869"/>
              <a:gd name="connsiteX1" fmla="*/ 946660 w 1054320"/>
              <a:gd name="connsiteY1" fmla="*/ 145774 h 1376869"/>
              <a:gd name="connsiteX2" fmla="*/ 1047984 w 1054320"/>
              <a:gd name="connsiteY2" fmla="*/ 1376869 h 1376869"/>
              <a:gd name="connsiteX3" fmla="*/ 0 w 1054320"/>
              <a:gd name="connsiteY3" fmla="*/ 1376869 h 1376869"/>
              <a:gd name="connsiteX4" fmla="*/ 0 w 1054320"/>
              <a:gd name="connsiteY4" fmla="*/ 0 h 1376869"/>
              <a:gd name="connsiteX0" fmla="*/ 0 w 1054320"/>
              <a:gd name="connsiteY0" fmla="*/ 0 h 1376869"/>
              <a:gd name="connsiteX1" fmla="*/ 946660 w 1054320"/>
              <a:gd name="connsiteY1" fmla="*/ 145774 h 1376869"/>
              <a:gd name="connsiteX2" fmla="*/ 1047984 w 1054320"/>
              <a:gd name="connsiteY2" fmla="*/ 1376869 h 1376869"/>
              <a:gd name="connsiteX3" fmla="*/ 44450 w 1054320"/>
              <a:gd name="connsiteY3" fmla="*/ 1376869 h 1376869"/>
              <a:gd name="connsiteX4" fmla="*/ 0 w 1054320"/>
              <a:gd name="connsiteY4" fmla="*/ 0 h 1376869"/>
              <a:gd name="connsiteX0" fmla="*/ 0 w 1019395"/>
              <a:gd name="connsiteY0" fmla="*/ 0 h 1345119"/>
              <a:gd name="connsiteX1" fmla="*/ 911735 w 1019395"/>
              <a:gd name="connsiteY1" fmla="*/ 114024 h 1345119"/>
              <a:gd name="connsiteX2" fmla="*/ 1013059 w 1019395"/>
              <a:gd name="connsiteY2" fmla="*/ 1345119 h 1345119"/>
              <a:gd name="connsiteX3" fmla="*/ 9525 w 1019395"/>
              <a:gd name="connsiteY3" fmla="*/ 1345119 h 1345119"/>
              <a:gd name="connsiteX4" fmla="*/ 0 w 1019395"/>
              <a:gd name="connsiteY4" fmla="*/ 0 h 1345119"/>
              <a:gd name="connsiteX0" fmla="*/ 0 w 1019395"/>
              <a:gd name="connsiteY0" fmla="*/ 0 h 1345119"/>
              <a:gd name="connsiteX1" fmla="*/ 911735 w 1019395"/>
              <a:gd name="connsiteY1" fmla="*/ 114024 h 1345119"/>
              <a:gd name="connsiteX2" fmla="*/ 1013059 w 1019395"/>
              <a:gd name="connsiteY2" fmla="*/ 1345119 h 1345119"/>
              <a:gd name="connsiteX3" fmla="*/ 9525 w 1019395"/>
              <a:gd name="connsiteY3" fmla="*/ 1345119 h 1345119"/>
              <a:gd name="connsiteX4" fmla="*/ 0 w 1019395"/>
              <a:gd name="connsiteY4" fmla="*/ 0 h 1345119"/>
              <a:gd name="connsiteX0" fmla="*/ 0 w 1019395"/>
              <a:gd name="connsiteY0" fmla="*/ 8514 h 1353633"/>
              <a:gd name="connsiteX1" fmla="*/ 911735 w 1019395"/>
              <a:gd name="connsiteY1" fmla="*/ 122538 h 1353633"/>
              <a:gd name="connsiteX2" fmla="*/ 1013059 w 1019395"/>
              <a:gd name="connsiteY2" fmla="*/ 1353633 h 1353633"/>
              <a:gd name="connsiteX3" fmla="*/ 9525 w 1019395"/>
              <a:gd name="connsiteY3" fmla="*/ 1353633 h 1353633"/>
              <a:gd name="connsiteX4" fmla="*/ 0 w 1019395"/>
              <a:gd name="connsiteY4" fmla="*/ 8514 h 1353633"/>
              <a:gd name="connsiteX0" fmla="*/ 0 w 1013059"/>
              <a:gd name="connsiteY0" fmla="*/ 3147 h 1348266"/>
              <a:gd name="connsiteX1" fmla="*/ 895860 w 1013059"/>
              <a:gd name="connsiteY1" fmla="*/ 133046 h 1348266"/>
              <a:gd name="connsiteX2" fmla="*/ 1013059 w 1013059"/>
              <a:gd name="connsiteY2" fmla="*/ 1348266 h 1348266"/>
              <a:gd name="connsiteX3" fmla="*/ 9525 w 1013059"/>
              <a:gd name="connsiteY3" fmla="*/ 1348266 h 1348266"/>
              <a:gd name="connsiteX4" fmla="*/ 0 w 1013059"/>
              <a:gd name="connsiteY4" fmla="*/ 3147 h 1348266"/>
              <a:gd name="connsiteX0" fmla="*/ 0 w 1018658"/>
              <a:gd name="connsiteY0" fmla="*/ 3147 h 1348266"/>
              <a:gd name="connsiteX1" fmla="*/ 895860 w 1018658"/>
              <a:gd name="connsiteY1" fmla="*/ 133046 h 1348266"/>
              <a:gd name="connsiteX2" fmla="*/ 1013059 w 1018658"/>
              <a:gd name="connsiteY2" fmla="*/ 1348266 h 1348266"/>
              <a:gd name="connsiteX3" fmla="*/ 9525 w 1018658"/>
              <a:gd name="connsiteY3" fmla="*/ 1348266 h 1348266"/>
              <a:gd name="connsiteX4" fmla="*/ 0 w 1018658"/>
              <a:gd name="connsiteY4" fmla="*/ 3147 h 1348266"/>
              <a:gd name="connsiteX0" fmla="*/ 0 w 1018658"/>
              <a:gd name="connsiteY0" fmla="*/ 6482 h 1351601"/>
              <a:gd name="connsiteX1" fmla="*/ 895860 w 1018658"/>
              <a:gd name="connsiteY1" fmla="*/ 136381 h 1351601"/>
              <a:gd name="connsiteX2" fmla="*/ 1013059 w 1018658"/>
              <a:gd name="connsiteY2" fmla="*/ 1351601 h 1351601"/>
              <a:gd name="connsiteX3" fmla="*/ 9525 w 1018658"/>
              <a:gd name="connsiteY3" fmla="*/ 1351601 h 1351601"/>
              <a:gd name="connsiteX4" fmla="*/ 0 w 1018658"/>
              <a:gd name="connsiteY4" fmla="*/ 6482 h 1351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8658" h="1351601">
                <a:moveTo>
                  <a:pt x="0" y="6482"/>
                </a:moveTo>
                <a:cubicBezTo>
                  <a:pt x="366215" y="12556"/>
                  <a:pt x="760039" y="-53982"/>
                  <a:pt x="895860" y="136381"/>
                </a:cubicBezTo>
                <a:cubicBezTo>
                  <a:pt x="1093400" y="278527"/>
                  <a:pt x="986555" y="936819"/>
                  <a:pt x="1013059" y="1351601"/>
                </a:cubicBezTo>
                <a:lnTo>
                  <a:pt x="9525" y="1351601"/>
                </a:lnTo>
                <a:lnTo>
                  <a:pt x="0" y="6482"/>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kern="0" err="1">
              <a:solidFill>
                <a:schemeClr val="tx1"/>
              </a:solidFill>
              <a:ea typeface="Segoe UI" pitchFamily="34" charset="0"/>
              <a:cs typeface="Segoe UI" pitchFamily="34" charset="0"/>
            </a:endParaRPr>
          </a:p>
        </p:txBody>
      </p:sp>
      <p:sp>
        <p:nvSpPr>
          <p:cNvPr id="132" name="Rectangle 17"/>
          <p:cNvSpPr/>
          <p:nvPr/>
        </p:nvSpPr>
        <p:spPr bwMode="auto">
          <a:xfrm>
            <a:off x="7105181" y="4107028"/>
            <a:ext cx="551082" cy="731201"/>
          </a:xfrm>
          <a:custGeom>
            <a:avLst/>
            <a:gdLst>
              <a:gd name="connsiteX0" fmla="*/ 0 w 1092434"/>
              <a:gd name="connsiteY0" fmla="*/ 0 h 1376869"/>
              <a:gd name="connsiteX1" fmla="*/ 1092434 w 1092434"/>
              <a:gd name="connsiteY1" fmla="*/ 0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1092434 w 1092434"/>
              <a:gd name="connsiteY1" fmla="*/ 0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1012921 w 1092434"/>
              <a:gd name="connsiteY1" fmla="*/ 132522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1012921 w 1092434"/>
              <a:gd name="connsiteY1" fmla="*/ 132522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1012921 w 1092434"/>
              <a:gd name="connsiteY1" fmla="*/ 132522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1012921 w 1092434"/>
              <a:gd name="connsiteY1" fmla="*/ 132522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946660 w 1092434"/>
              <a:gd name="connsiteY1" fmla="*/ 145774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946660 w 1092434"/>
              <a:gd name="connsiteY1" fmla="*/ 145774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946660 w 1092434"/>
              <a:gd name="connsiteY1" fmla="*/ 145774 h 1376869"/>
              <a:gd name="connsiteX2" fmla="*/ 1092434 w 1092434"/>
              <a:gd name="connsiteY2" fmla="*/ 1376869 h 1376869"/>
              <a:gd name="connsiteX3" fmla="*/ 0 w 1092434"/>
              <a:gd name="connsiteY3" fmla="*/ 1376869 h 1376869"/>
              <a:gd name="connsiteX4" fmla="*/ 0 w 1092434"/>
              <a:gd name="connsiteY4" fmla="*/ 0 h 1376869"/>
              <a:gd name="connsiteX0" fmla="*/ 0 w 1054320"/>
              <a:gd name="connsiteY0" fmla="*/ 0 h 1376869"/>
              <a:gd name="connsiteX1" fmla="*/ 946660 w 1054320"/>
              <a:gd name="connsiteY1" fmla="*/ 145774 h 1376869"/>
              <a:gd name="connsiteX2" fmla="*/ 1047984 w 1054320"/>
              <a:gd name="connsiteY2" fmla="*/ 1376869 h 1376869"/>
              <a:gd name="connsiteX3" fmla="*/ 0 w 1054320"/>
              <a:gd name="connsiteY3" fmla="*/ 1376869 h 1376869"/>
              <a:gd name="connsiteX4" fmla="*/ 0 w 1054320"/>
              <a:gd name="connsiteY4" fmla="*/ 0 h 1376869"/>
              <a:gd name="connsiteX0" fmla="*/ 0 w 1054320"/>
              <a:gd name="connsiteY0" fmla="*/ 0 h 1376869"/>
              <a:gd name="connsiteX1" fmla="*/ 946660 w 1054320"/>
              <a:gd name="connsiteY1" fmla="*/ 145774 h 1376869"/>
              <a:gd name="connsiteX2" fmla="*/ 1047984 w 1054320"/>
              <a:gd name="connsiteY2" fmla="*/ 1376869 h 1376869"/>
              <a:gd name="connsiteX3" fmla="*/ 44450 w 1054320"/>
              <a:gd name="connsiteY3" fmla="*/ 1376869 h 1376869"/>
              <a:gd name="connsiteX4" fmla="*/ 0 w 1054320"/>
              <a:gd name="connsiteY4" fmla="*/ 0 h 1376869"/>
              <a:gd name="connsiteX0" fmla="*/ 0 w 1019395"/>
              <a:gd name="connsiteY0" fmla="*/ 0 h 1345119"/>
              <a:gd name="connsiteX1" fmla="*/ 911735 w 1019395"/>
              <a:gd name="connsiteY1" fmla="*/ 114024 h 1345119"/>
              <a:gd name="connsiteX2" fmla="*/ 1013059 w 1019395"/>
              <a:gd name="connsiteY2" fmla="*/ 1345119 h 1345119"/>
              <a:gd name="connsiteX3" fmla="*/ 9525 w 1019395"/>
              <a:gd name="connsiteY3" fmla="*/ 1345119 h 1345119"/>
              <a:gd name="connsiteX4" fmla="*/ 0 w 1019395"/>
              <a:gd name="connsiteY4" fmla="*/ 0 h 1345119"/>
              <a:gd name="connsiteX0" fmla="*/ 0 w 1019395"/>
              <a:gd name="connsiteY0" fmla="*/ 0 h 1345119"/>
              <a:gd name="connsiteX1" fmla="*/ 911735 w 1019395"/>
              <a:gd name="connsiteY1" fmla="*/ 114024 h 1345119"/>
              <a:gd name="connsiteX2" fmla="*/ 1013059 w 1019395"/>
              <a:gd name="connsiteY2" fmla="*/ 1345119 h 1345119"/>
              <a:gd name="connsiteX3" fmla="*/ 9525 w 1019395"/>
              <a:gd name="connsiteY3" fmla="*/ 1345119 h 1345119"/>
              <a:gd name="connsiteX4" fmla="*/ 0 w 1019395"/>
              <a:gd name="connsiteY4" fmla="*/ 0 h 1345119"/>
              <a:gd name="connsiteX0" fmla="*/ 0 w 1019395"/>
              <a:gd name="connsiteY0" fmla="*/ 8514 h 1353633"/>
              <a:gd name="connsiteX1" fmla="*/ 911735 w 1019395"/>
              <a:gd name="connsiteY1" fmla="*/ 122538 h 1353633"/>
              <a:gd name="connsiteX2" fmla="*/ 1013059 w 1019395"/>
              <a:gd name="connsiteY2" fmla="*/ 1353633 h 1353633"/>
              <a:gd name="connsiteX3" fmla="*/ 9525 w 1019395"/>
              <a:gd name="connsiteY3" fmla="*/ 1353633 h 1353633"/>
              <a:gd name="connsiteX4" fmla="*/ 0 w 1019395"/>
              <a:gd name="connsiteY4" fmla="*/ 8514 h 1353633"/>
              <a:gd name="connsiteX0" fmla="*/ 0 w 1013059"/>
              <a:gd name="connsiteY0" fmla="*/ 3147 h 1348266"/>
              <a:gd name="connsiteX1" fmla="*/ 895860 w 1013059"/>
              <a:gd name="connsiteY1" fmla="*/ 133046 h 1348266"/>
              <a:gd name="connsiteX2" fmla="*/ 1013059 w 1013059"/>
              <a:gd name="connsiteY2" fmla="*/ 1348266 h 1348266"/>
              <a:gd name="connsiteX3" fmla="*/ 9525 w 1013059"/>
              <a:gd name="connsiteY3" fmla="*/ 1348266 h 1348266"/>
              <a:gd name="connsiteX4" fmla="*/ 0 w 1013059"/>
              <a:gd name="connsiteY4" fmla="*/ 3147 h 1348266"/>
              <a:gd name="connsiteX0" fmla="*/ 0 w 1018658"/>
              <a:gd name="connsiteY0" fmla="*/ 3147 h 1348266"/>
              <a:gd name="connsiteX1" fmla="*/ 895860 w 1018658"/>
              <a:gd name="connsiteY1" fmla="*/ 133046 h 1348266"/>
              <a:gd name="connsiteX2" fmla="*/ 1013059 w 1018658"/>
              <a:gd name="connsiteY2" fmla="*/ 1348266 h 1348266"/>
              <a:gd name="connsiteX3" fmla="*/ 9525 w 1018658"/>
              <a:gd name="connsiteY3" fmla="*/ 1348266 h 1348266"/>
              <a:gd name="connsiteX4" fmla="*/ 0 w 1018658"/>
              <a:gd name="connsiteY4" fmla="*/ 3147 h 1348266"/>
              <a:gd name="connsiteX0" fmla="*/ 0 w 1018658"/>
              <a:gd name="connsiteY0" fmla="*/ 6482 h 1351601"/>
              <a:gd name="connsiteX1" fmla="*/ 895860 w 1018658"/>
              <a:gd name="connsiteY1" fmla="*/ 136381 h 1351601"/>
              <a:gd name="connsiteX2" fmla="*/ 1013059 w 1018658"/>
              <a:gd name="connsiteY2" fmla="*/ 1351601 h 1351601"/>
              <a:gd name="connsiteX3" fmla="*/ 9525 w 1018658"/>
              <a:gd name="connsiteY3" fmla="*/ 1351601 h 1351601"/>
              <a:gd name="connsiteX4" fmla="*/ 0 w 1018658"/>
              <a:gd name="connsiteY4" fmla="*/ 6482 h 1351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8658" h="1351601">
                <a:moveTo>
                  <a:pt x="0" y="6482"/>
                </a:moveTo>
                <a:cubicBezTo>
                  <a:pt x="366215" y="12556"/>
                  <a:pt x="760039" y="-53982"/>
                  <a:pt x="895860" y="136381"/>
                </a:cubicBezTo>
                <a:cubicBezTo>
                  <a:pt x="1093400" y="278527"/>
                  <a:pt x="986555" y="936819"/>
                  <a:pt x="1013059" y="1351601"/>
                </a:cubicBezTo>
                <a:lnTo>
                  <a:pt x="9525" y="1351601"/>
                </a:lnTo>
                <a:lnTo>
                  <a:pt x="0" y="6482"/>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kern="0" err="1">
              <a:solidFill>
                <a:schemeClr val="tx1"/>
              </a:solidFill>
              <a:ea typeface="Segoe UI" pitchFamily="34" charset="0"/>
              <a:cs typeface="Segoe UI" pitchFamily="34" charset="0"/>
            </a:endParaRPr>
          </a:p>
        </p:txBody>
      </p:sp>
      <p:sp>
        <p:nvSpPr>
          <p:cNvPr id="133" name="Rectangle 17"/>
          <p:cNvSpPr/>
          <p:nvPr/>
        </p:nvSpPr>
        <p:spPr bwMode="auto">
          <a:xfrm>
            <a:off x="9419245" y="2390485"/>
            <a:ext cx="467731" cy="620606"/>
          </a:xfrm>
          <a:custGeom>
            <a:avLst/>
            <a:gdLst>
              <a:gd name="connsiteX0" fmla="*/ 0 w 1092434"/>
              <a:gd name="connsiteY0" fmla="*/ 0 h 1376869"/>
              <a:gd name="connsiteX1" fmla="*/ 1092434 w 1092434"/>
              <a:gd name="connsiteY1" fmla="*/ 0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1092434 w 1092434"/>
              <a:gd name="connsiteY1" fmla="*/ 0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1012921 w 1092434"/>
              <a:gd name="connsiteY1" fmla="*/ 132522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1012921 w 1092434"/>
              <a:gd name="connsiteY1" fmla="*/ 132522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1012921 w 1092434"/>
              <a:gd name="connsiteY1" fmla="*/ 132522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1012921 w 1092434"/>
              <a:gd name="connsiteY1" fmla="*/ 132522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946660 w 1092434"/>
              <a:gd name="connsiteY1" fmla="*/ 145774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946660 w 1092434"/>
              <a:gd name="connsiteY1" fmla="*/ 145774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946660 w 1092434"/>
              <a:gd name="connsiteY1" fmla="*/ 145774 h 1376869"/>
              <a:gd name="connsiteX2" fmla="*/ 1092434 w 1092434"/>
              <a:gd name="connsiteY2" fmla="*/ 1376869 h 1376869"/>
              <a:gd name="connsiteX3" fmla="*/ 0 w 1092434"/>
              <a:gd name="connsiteY3" fmla="*/ 1376869 h 1376869"/>
              <a:gd name="connsiteX4" fmla="*/ 0 w 1092434"/>
              <a:gd name="connsiteY4" fmla="*/ 0 h 1376869"/>
              <a:gd name="connsiteX0" fmla="*/ 0 w 1054320"/>
              <a:gd name="connsiteY0" fmla="*/ 0 h 1376869"/>
              <a:gd name="connsiteX1" fmla="*/ 946660 w 1054320"/>
              <a:gd name="connsiteY1" fmla="*/ 145774 h 1376869"/>
              <a:gd name="connsiteX2" fmla="*/ 1047984 w 1054320"/>
              <a:gd name="connsiteY2" fmla="*/ 1376869 h 1376869"/>
              <a:gd name="connsiteX3" fmla="*/ 0 w 1054320"/>
              <a:gd name="connsiteY3" fmla="*/ 1376869 h 1376869"/>
              <a:gd name="connsiteX4" fmla="*/ 0 w 1054320"/>
              <a:gd name="connsiteY4" fmla="*/ 0 h 1376869"/>
              <a:gd name="connsiteX0" fmla="*/ 0 w 1054320"/>
              <a:gd name="connsiteY0" fmla="*/ 0 h 1376869"/>
              <a:gd name="connsiteX1" fmla="*/ 946660 w 1054320"/>
              <a:gd name="connsiteY1" fmla="*/ 145774 h 1376869"/>
              <a:gd name="connsiteX2" fmla="*/ 1047984 w 1054320"/>
              <a:gd name="connsiteY2" fmla="*/ 1376869 h 1376869"/>
              <a:gd name="connsiteX3" fmla="*/ 44450 w 1054320"/>
              <a:gd name="connsiteY3" fmla="*/ 1376869 h 1376869"/>
              <a:gd name="connsiteX4" fmla="*/ 0 w 1054320"/>
              <a:gd name="connsiteY4" fmla="*/ 0 h 1376869"/>
              <a:gd name="connsiteX0" fmla="*/ 0 w 1019395"/>
              <a:gd name="connsiteY0" fmla="*/ 0 h 1345119"/>
              <a:gd name="connsiteX1" fmla="*/ 911735 w 1019395"/>
              <a:gd name="connsiteY1" fmla="*/ 114024 h 1345119"/>
              <a:gd name="connsiteX2" fmla="*/ 1013059 w 1019395"/>
              <a:gd name="connsiteY2" fmla="*/ 1345119 h 1345119"/>
              <a:gd name="connsiteX3" fmla="*/ 9525 w 1019395"/>
              <a:gd name="connsiteY3" fmla="*/ 1345119 h 1345119"/>
              <a:gd name="connsiteX4" fmla="*/ 0 w 1019395"/>
              <a:gd name="connsiteY4" fmla="*/ 0 h 1345119"/>
              <a:gd name="connsiteX0" fmla="*/ 0 w 1019395"/>
              <a:gd name="connsiteY0" fmla="*/ 0 h 1345119"/>
              <a:gd name="connsiteX1" fmla="*/ 911735 w 1019395"/>
              <a:gd name="connsiteY1" fmla="*/ 114024 h 1345119"/>
              <a:gd name="connsiteX2" fmla="*/ 1013059 w 1019395"/>
              <a:gd name="connsiteY2" fmla="*/ 1345119 h 1345119"/>
              <a:gd name="connsiteX3" fmla="*/ 9525 w 1019395"/>
              <a:gd name="connsiteY3" fmla="*/ 1345119 h 1345119"/>
              <a:gd name="connsiteX4" fmla="*/ 0 w 1019395"/>
              <a:gd name="connsiteY4" fmla="*/ 0 h 1345119"/>
              <a:gd name="connsiteX0" fmla="*/ 0 w 1019395"/>
              <a:gd name="connsiteY0" fmla="*/ 8514 h 1353633"/>
              <a:gd name="connsiteX1" fmla="*/ 911735 w 1019395"/>
              <a:gd name="connsiteY1" fmla="*/ 122538 h 1353633"/>
              <a:gd name="connsiteX2" fmla="*/ 1013059 w 1019395"/>
              <a:gd name="connsiteY2" fmla="*/ 1353633 h 1353633"/>
              <a:gd name="connsiteX3" fmla="*/ 9525 w 1019395"/>
              <a:gd name="connsiteY3" fmla="*/ 1353633 h 1353633"/>
              <a:gd name="connsiteX4" fmla="*/ 0 w 1019395"/>
              <a:gd name="connsiteY4" fmla="*/ 8514 h 1353633"/>
              <a:gd name="connsiteX0" fmla="*/ 0 w 1013059"/>
              <a:gd name="connsiteY0" fmla="*/ 3147 h 1348266"/>
              <a:gd name="connsiteX1" fmla="*/ 895860 w 1013059"/>
              <a:gd name="connsiteY1" fmla="*/ 133046 h 1348266"/>
              <a:gd name="connsiteX2" fmla="*/ 1013059 w 1013059"/>
              <a:gd name="connsiteY2" fmla="*/ 1348266 h 1348266"/>
              <a:gd name="connsiteX3" fmla="*/ 9525 w 1013059"/>
              <a:gd name="connsiteY3" fmla="*/ 1348266 h 1348266"/>
              <a:gd name="connsiteX4" fmla="*/ 0 w 1013059"/>
              <a:gd name="connsiteY4" fmla="*/ 3147 h 1348266"/>
              <a:gd name="connsiteX0" fmla="*/ 0 w 1018658"/>
              <a:gd name="connsiteY0" fmla="*/ 3147 h 1348266"/>
              <a:gd name="connsiteX1" fmla="*/ 895860 w 1018658"/>
              <a:gd name="connsiteY1" fmla="*/ 133046 h 1348266"/>
              <a:gd name="connsiteX2" fmla="*/ 1013059 w 1018658"/>
              <a:gd name="connsiteY2" fmla="*/ 1348266 h 1348266"/>
              <a:gd name="connsiteX3" fmla="*/ 9525 w 1018658"/>
              <a:gd name="connsiteY3" fmla="*/ 1348266 h 1348266"/>
              <a:gd name="connsiteX4" fmla="*/ 0 w 1018658"/>
              <a:gd name="connsiteY4" fmla="*/ 3147 h 1348266"/>
              <a:gd name="connsiteX0" fmla="*/ 0 w 1018658"/>
              <a:gd name="connsiteY0" fmla="*/ 6482 h 1351601"/>
              <a:gd name="connsiteX1" fmla="*/ 895860 w 1018658"/>
              <a:gd name="connsiteY1" fmla="*/ 136381 h 1351601"/>
              <a:gd name="connsiteX2" fmla="*/ 1013059 w 1018658"/>
              <a:gd name="connsiteY2" fmla="*/ 1351601 h 1351601"/>
              <a:gd name="connsiteX3" fmla="*/ 9525 w 1018658"/>
              <a:gd name="connsiteY3" fmla="*/ 1351601 h 1351601"/>
              <a:gd name="connsiteX4" fmla="*/ 0 w 1018658"/>
              <a:gd name="connsiteY4" fmla="*/ 6482 h 1351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8658" h="1351601">
                <a:moveTo>
                  <a:pt x="0" y="6482"/>
                </a:moveTo>
                <a:cubicBezTo>
                  <a:pt x="366215" y="12556"/>
                  <a:pt x="760039" y="-53982"/>
                  <a:pt x="895860" y="136381"/>
                </a:cubicBezTo>
                <a:cubicBezTo>
                  <a:pt x="1093400" y="278527"/>
                  <a:pt x="986555" y="936819"/>
                  <a:pt x="1013059" y="1351601"/>
                </a:cubicBezTo>
                <a:lnTo>
                  <a:pt x="9525" y="1351601"/>
                </a:lnTo>
                <a:lnTo>
                  <a:pt x="0" y="6482"/>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kern="0" err="1">
              <a:solidFill>
                <a:schemeClr val="tx1"/>
              </a:solidFill>
              <a:ea typeface="Segoe UI" pitchFamily="34" charset="0"/>
              <a:cs typeface="Segoe UI" pitchFamily="34" charset="0"/>
            </a:endParaRPr>
          </a:p>
        </p:txBody>
      </p:sp>
      <p:grpSp>
        <p:nvGrpSpPr>
          <p:cNvPr id="16" name="Group 15"/>
          <p:cNvGrpSpPr/>
          <p:nvPr/>
        </p:nvGrpSpPr>
        <p:grpSpPr>
          <a:xfrm>
            <a:off x="6955243" y="1687205"/>
            <a:ext cx="2951586" cy="3483593"/>
            <a:chOff x="7375007" y="1337616"/>
            <a:chExt cx="3935448" cy="4644791"/>
          </a:xfrm>
        </p:grpSpPr>
        <p:sp>
          <p:nvSpPr>
            <p:cNvPr id="44" name="Oval 43"/>
            <p:cNvSpPr/>
            <p:nvPr/>
          </p:nvSpPr>
          <p:spPr bwMode="auto">
            <a:xfrm>
              <a:off x="7781618" y="3220962"/>
              <a:ext cx="259107" cy="259107"/>
            </a:xfrm>
            <a:prstGeom prst="ellipse">
              <a:avLst/>
            </a:prstGeom>
            <a:solidFill>
              <a:srgbClr val="63210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4029" tIns="67223" rIns="84029" bIns="67223" numCol="1" spcCol="0" rtlCol="0" fromWordArt="0" anchor="t" anchorCtr="0" forceAA="0" compatLnSpc="1">
              <a:prstTxWarp prst="textNoShape">
                <a:avLst/>
              </a:prstTxWarp>
              <a:noAutofit/>
            </a:bodyPr>
            <a:lstStyle/>
            <a:p>
              <a:pPr algn="ctr" defTabSz="428430" fontAlgn="base">
                <a:lnSpc>
                  <a:spcPct val="90000"/>
                </a:lnSpc>
                <a:spcBef>
                  <a:spcPct val="0"/>
                </a:spcBef>
                <a:spcAft>
                  <a:spcPct val="0"/>
                </a:spcAft>
                <a:defRPr/>
              </a:pPr>
              <a:endParaRPr lang="en-US" sz="920" b="1" kern="0">
                <a:solidFill>
                  <a:schemeClr val="tx1"/>
                </a:solidFill>
                <a:latin typeface="Segoe UI Light"/>
                <a:ea typeface="Segoe UI" pitchFamily="34" charset="0"/>
                <a:cs typeface="Segoe UI" pitchFamily="34" charset="0"/>
              </a:endParaRPr>
            </a:p>
          </p:txBody>
        </p:sp>
        <p:sp>
          <p:nvSpPr>
            <p:cNvPr id="53" name="Oval 52"/>
            <p:cNvSpPr/>
            <p:nvPr/>
          </p:nvSpPr>
          <p:spPr bwMode="auto">
            <a:xfrm>
              <a:off x="9430934" y="3537398"/>
              <a:ext cx="259107" cy="259107"/>
            </a:xfrm>
            <a:prstGeom prst="ellipse">
              <a:avLst/>
            </a:prstGeom>
            <a:solidFill>
              <a:srgbClr val="63210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4029" tIns="67223" rIns="84029" bIns="67223" numCol="1" spcCol="0" rtlCol="0" fromWordArt="0" anchor="t" anchorCtr="0" forceAA="0" compatLnSpc="1">
              <a:prstTxWarp prst="textNoShape">
                <a:avLst/>
              </a:prstTxWarp>
              <a:noAutofit/>
            </a:bodyPr>
            <a:lstStyle/>
            <a:p>
              <a:pPr algn="ctr" defTabSz="428430" fontAlgn="base">
                <a:lnSpc>
                  <a:spcPct val="90000"/>
                </a:lnSpc>
                <a:spcBef>
                  <a:spcPct val="0"/>
                </a:spcBef>
                <a:spcAft>
                  <a:spcPct val="0"/>
                </a:spcAft>
                <a:defRPr/>
              </a:pPr>
              <a:endParaRPr lang="en-US" sz="920" b="1" kern="0">
                <a:solidFill>
                  <a:schemeClr val="tx1"/>
                </a:solidFill>
                <a:latin typeface="Segoe UI Light"/>
                <a:ea typeface="Segoe UI" pitchFamily="34" charset="0"/>
                <a:cs typeface="Segoe UI" pitchFamily="34" charset="0"/>
              </a:endParaRPr>
            </a:p>
          </p:txBody>
        </p:sp>
        <p:sp>
          <p:nvSpPr>
            <p:cNvPr id="54" name="Oval 53"/>
            <p:cNvSpPr/>
            <p:nvPr/>
          </p:nvSpPr>
          <p:spPr bwMode="auto">
            <a:xfrm>
              <a:off x="10847597" y="3184999"/>
              <a:ext cx="259107" cy="259107"/>
            </a:xfrm>
            <a:prstGeom prst="ellipse">
              <a:avLst/>
            </a:prstGeom>
            <a:solidFill>
              <a:srgbClr val="63210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4029" tIns="67223" rIns="84029" bIns="67223" numCol="1" spcCol="0" rtlCol="0" fromWordArt="0" anchor="t" anchorCtr="0" forceAA="0" compatLnSpc="1">
              <a:prstTxWarp prst="textNoShape">
                <a:avLst/>
              </a:prstTxWarp>
              <a:noAutofit/>
            </a:bodyPr>
            <a:lstStyle/>
            <a:p>
              <a:pPr algn="ctr" defTabSz="428430" fontAlgn="base">
                <a:lnSpc>
                  <a:spcPct val="90000"/>
                </a:lnSpc>
                <a:spcBef>
                  <a:spcPct val="0"/>
                </a:spcBef>
                <a:spcAft>
                  <a:spcPct val="0"/>
                </a:spcAft>
                <a:defRPr/>
              </a:pPr>
              <a:endParaRPr lang="en-US" sz="920" b="1" kern="0">
                <a:solidFill>
                  <a:schemeClr val="tx1"/>
                </a:solidFill>
                <a:latin typeface="Segoe UI Light"/>
                <a:ea typeface="Segoe UI" pitchFamily="34" charset="0"/>
                <a:cs typeface="Segoe UI" pitchFamily="34" charset="0"/>
              </a:endParaRPr>
            </a:p>
          </p:txBody>
        </p:sp>
        <p:sp>
          <p:nvSpPr>
            <p:cNvPr id="55" name="Oval 54"/>
            <p:cNvSpPr/>
            <p:nvPr/>
          </p:nvSpPr>
          <p:spPr bwMode="auto">
            <a:xfrm>
              <a:off x="7753901" y="4178025"/>
              <a:ext cx="259107" cy="259107"/>
            </a:xfrm>
            <a:prstGeom prst="ellipse">
              <a:avLst/>
            </a:prstGeom>
            <a:solidFill>
              <a:srgbClr val="63210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4029" tIns="67223" rIns="84029" bIns="67223" numCol="1" spcCol="0" rtlCol="0" fromWordArt="0" anchor="t" anchorCtr="0" forceAA="0" compatLnSpc="1">
              <a:prstTxWarp prst="textNoShape">
                <a:avLst/>
              </a:prstTxWarp>
              <a:noAutofit/>
            </a:bodyPr>
            <a:lstStyle/>
            <a:p>
              <a:pPr algn="ctr" defTabSz="428430" fontAlgn="base">
                <a:lnSpc>
                  <a:spcPct val="90000"/>
                </a:lnSpc>
                <a:spcBef>
                  <a:spcPct val="0"/>
                </a:spcBef>
                <a:spcAft>
                  <a:spcPct val="0"/>
                </a:spcAft>
                <a:defRPr/>
              </a:pPr>
              <a:endParaRPr lang="en-US" sz="920" b="1" kern="0">
                <a:solidFill>
                  <a:schemeClr val="tx1"/>
                </a:solidFill>
                <a:latin typeface="Segoe UI Light"/>
                <a:ea typeface="Segoe UI" pitchFamily="34" charset="0"/>
                <a:cs typeface="Segoe UI" pitchFamily="34" charset="0"/>
              </a:endParaRPr>
            </a:p>
          </p:txBody>
        </p:sp>
        <p:sp>
          <p:nvSpPr>
            <p:cNvPr id="56" name="Oval 55"/>
            <p:cNvSpPr/>
            <p:nvPr/>
          </p:nvSpPr>
          <p:spPr bwMode="auto">
            <a:xfrm>
              <a:off x="10138864" y="4208298"/>
              <a:ext cx="259107" cy="259107"/>
            </a:xfrm>
            <a:prstGeom prst="ellipse">
              <a:avLst/>
            </a:prstGeom>
            <a:solidFill>
              <a:srgbClr val="63210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4029" tIns="67223" rIns="84029" bIns="67223" numCol="1" spcCol="0" rtlCol="0" fromWordArt="0" anchor="t" anchorCtr="0" forceAA="0" compatLnSpc="1">
              <a:prstTxWarp prst="textNoShape">
                <a:avLst/>
              </a:prstTxWarp>
              <a:noAutofit/>
            </a:bodyPr>
            <a:lstStyle/>
            <a:p>
              <a:pPr algn="ctr" defTabSz="428430" fontAlgn="base">
                <a:lnSpc>
                  <a:spcPct val="90000"/>
                </a:lnSpc>
                <a:spcBef>
                  <a:spcPct val="0"/>
                </a:spcBef>
                <a:spcAft>
                  <a:spcPct val="0"/>
                </a:spcAft>
                <a:defRPr/>
              </a:pPr>
              <a:endParaRPr lang="en-US" sz="920" b="1" kern="0">
                <a:solidFill>
                  <a:schemeClr val="tx1"/>
                </a:solidFill>
                <a:latin typeface="Segoe UI Light"/>
                <a:ea typeface="Segoe UI" pitchFamily="34" charset="0"/>
                <a:cs typeface="Segoe UI" pitchFamily="34" charset="0"/>
              </a:endParaRPr>
            </a:p>
          </p:txBody>
        </p:sp>
        <p:cxnSp>
          <p:nvCxnSpPr>
            <p:cNvPr id="57" name="Straight Connector 56"/>
            <p:cNvCxnSpPr>
              <a:stCxn id="44" idx="6"/>
              <a:endCxn id="53" idx="2"/>
            </p:cNvCxnSpPr>
            <p:nvPr/>
          </p:nvCxnSpPr>
          <p:spPr>
            <a:xfrm>
              <a:off x="8040725" y="3350516"/>
              <a:ext cx="1390209" cy="316436"/>
            </a:xfrm>
            <a:prstGeom prst="line">
              <a:avLst/>
            </a:prstGeom>
            <a:ln w="28575" cap="rnd">
              <a:solidFill>
                <a:srgbClr val="DC3C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a:stCxn id="55" idx="7"/>
              <a:endCxn id="53" idx="3"/>
            </p:cNvCxnSpPr>
            <p:nvPr/>
          </p:nvCxnSpPr>
          <p:spPr>
            <a:xfrm flipV="1">
              <a:off x="7975063" y="3758560"/>
              <a:ext cx="1493816" cy="457410"/>
            </a:xfrm>
            <a:prstGeom prst="line">
              <a:avLst/>
            </a:prstGeom>
            <a:ln w="28575" cap="rnd">
              <a:solidFill>
                <a:srgbClr val="DC3C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a:stCxn id="55" idx="6"/>
              <a:endCxn id="56" idx="2"/>
            </p:cNvCxnSpPr>
            <p:nvPr/>
          </p:nvCxnSpPr>
          <p:spPr>
            <a:xfrm>
              <a:off x="8013008" y="4307579"/>
              <a:ext cx="2125856" cy="30273"/>
            </a:xfrm>
            <a:prstGeom prst="line">
              <a:avLst/>
            </a:prstGeom>
            <a:ln w="28575" cap="rnd">
              <a:solidFill>
                <a:srgbClr val="DC3C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a:stCxn id="56" idx="7"/>
              <a:endCxn id="54" idx="3"/>
            </p:cNvCxnSpPr>
            <p:nvPr/>
          </p:nvCxnSpPr>
          <p:spPr>
            <a:xfrm flipV="1">
              <a:off x="10360026" y="3406161"/>
              <a:ext cx="525516" cy="840082"/>
            </a:xfrm>
            <a:prstGeom prst="line">
              <a:avLst/>
            </a:prstGeom>
            <a:ln w="28575" cap="rnd">
              <a:solidFill>
                <a:srgbClr val="DC3C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1" name="TextBox 60"/>
            <p:cNvSpPr txBox="1"/>
            <p:nvPr/>
          </p:nvSpPr>
          <p:spPr>
            <a:xfrm>
              <a:off x="7736443" y="1337616"/>
              <a:ext cx="324875" cy="378565"/>
            </a:xfrm>
            <a:prstGeom prst="rect">
              <a:avLst/>
            </a:prstGeom>
            <a:noFill/>
          </p:spPr>
          <p:txBody>
            <a:bodyPr wrap="none" lIns="0" tIns="0" rIns="0" bIns="34290" rtlCol="0">
              <a:spAutoFit/>
            </a:bodyPr>
            <a:lstStyle/>
            <a:p>
              <a:pPr defTabSz="571478">
                <a:lnSpc>
                  <a:spcPct val="90000"/>
                </a:lnSpc>
                <a:spcAft>
                  <a:spcPts val="275"/>
                </a:spcAft>
                <a:defRPr/>
              </a:pPr>
              <a:r>
                <a:rPr lang="en-US" kern="0"/>
                <a:t>PB</a:t>
              </a:r>
            </a:p>
          </p:txBody>
        </p:sp>
        <p:sp>
          <p:nvSpPr>
            <p:cNvPr id="62" name="TextBox 61"/>
            <p:cNvSpPr txBox="1"/>
            <p:nvPr/>
          </p:nvSpPr>
          <p:spPr>
            <a:xfrm>
              <a:off x="9378796" y="2035424"/>
              <a:ext cx="316325" cy="378565"/>
            </a:xfrm>
            <a:prstGeom prst="rect">
              <a:avLst/>
            </a:prstGeom>
            <a:noFill/>
          </p:spPr>
          <p:txBody>
            <a:bodyPr wrap="none" lIns="0" tIns="0" rIns="0" bIns="34290" rtlCol="0">
              <a:spAutoFit/>
            </a:bodyPr>
            <a:lstStyle/>
            <a:p>
              <a:pPr defTabSz="571478">
                <a:lnSpc>
                  <a:spcPct val="90000"/>
                </a:lnSpc>
                <a:spcAft>
                  <a:spcPts val="275"/>
                </a:spcAft>
                <a:defRPr/>
              </a:pPr>
              <a:r>
                <a:rPr lang="en-US" kern="0"/>
                <a:t>TB</a:t>
              </a:r>
            </a:p>
          </p:txBody>
        </p:sp>
        <p:sp>
          <p:nvSpPr>
            <p:cNvPr id="63" name="TextBox 62"/>
            <p:cNvSpPr txBox="1"/>
            <p:nvPr/>
          </p:nvSpPr>
          <p:spPr>
            <a:xfrm>
              <a:off x="10759784" y="1857877"/>
              <a:ext cx="361211" cy="378565"/>
            </a:xfrm>
            <a:prstGeom prst="rect">
              <a:avLst/>
            </a:prstGeom>
            <a:noFill/>
          </p:spPr>
          <p:txBody>
            <a:bodyPr wrap="none" lIns="0" tIns="0" rIns="0" bIns="34290" rtlCol="0">
              <a:spAutoFit/>
            </a:bodyPr>
            <a:lstStyle/>
            <a:p>
              <a:pPr defTabSz="571478">
                <a:lnSpc>
                  <a:spcPct val="90000"/>
                </a:lnSpc>
                <a:spcAft>
                  <a:spcPts val="275"/>
                </a:spcAft>
                <a:defRPr/>
              </a:pPr>
              <a:r>
                <a:rPr lang="en-US" kern="0"/>
                <a:t>GB</a:t>
              </a:r>
            </a:p>
          </p:txBody>
        </p:sp>
        <p:sp>
          <p:nvSpPr>
            <p:cNvPr id="64" name="TextBox 63"/>
            <p:cNvSpPr txBox="1"/>
            <p:nvPr/>
          </p:nvSpPr>
          <p:spPr>
            <a:xfrm>
              <a:off x="10196800" y="5509206"/>
              <a:ext cx="324875" cy="378565"/>
            </a:xfrm>
            <a:prstGeom prst="rect">
              <a:avLst/>
            </a:prstGeom>
            <a:noFill/>
          </p:spPr>
          <p:txBody>
            <a:bodyPr wrap="none" lIns="0" tIns="34290" rIns="0" bIns="0" rtlCol="0">
              <a:spAutoFit/>
            </a:bodyPr>
            <a:lstStyle/>
            <a:p>
              <a:pPr defTabSz="571478">
                <a:lnSpc>
                  <a:spcPct val="90000"/>
                </a:lnSpc>
                <a:spcAft>
                  <a:spcPts val="275"/>
                </a:spcAft>
                <a:defRPr/>
              </a:pPr>
              <a:r>
                <a:rPr lang="en-US" kern="0"/>
                <a:t>PB</a:t>
              </a:r>
            </a:p>
          </p:txBody>
        </p:sp>
        <p:sp>
          <p:nvSpPr>
            <p:cNvPr id="65" name="TextBox 64"/>
            <p:cNvSpPr txBox="1"/>
            <p:nvPr/>
          </p:nvSpPr>
          <p:spPr>
            <a:xfrm>
              <a:off x="7781390" y="5603842"/>
              <a:ext cx="316325" cy="378565"/>
            </a:xfrm>
            <a:prstGeom prst="rect">
              <a:avLst/>
            </a:prstGeom>
            <a:noFill/>
          </p:spPr>
          <p:txBody>
            <a:bodyPr wrap="none" lIns="0" tIns="34290" rIns="0" bIns="0" rtlCol="0">
              <a:spAutoFit/>
            </a:bodyPr>
            <a:lstStyle/>
            <a:p>
              <a:pPr defTabSz="571478">
                <a:lnSpc>
                  <a:spcPct val="90000"/>
                </a:lnSpc>
                <a:spcAft>
                  <a:spcPts val="275"/>
                </a:spcAft>
                <a:defRPr/>
              </a:pPr>
              <a:r>
                <a:rPr lang="en-US" kern="0"/>
                <a:t>TB</a:t>
              </a:r>
            </a:p>
          </p:txBody>
        </p:sp>
        <p:grpSp>
          <p:nvGrpSpPr>
            <p:cNvPr id="66" name="Group 65"/>
            <p:cNvGrpSpPr/>
            <p:nvPr/>
          </p:nvGrpSpPr>
          <p:grpSpPr bwMode="gray">
            <a:xfrm>
              <a:off x="9176375" y="2413989"/>
              <a:ext cx="791676" cy="1054450"/>
              <a:chOff x="-323850" y="2616200"/>
              <a:chExt cx="1125538" cy="1544638"/>
            </a:xfrm>
            <a:solidFill>
              <a:srgbClr val="FF8C00"/>
            </a:solidFill>
          </p:grpSpPr>
          <p:sp>
            <p:nvSpPr>
              <p:cNvPr id="115" name="Freeform 33"/>
              <p:cNvSpPr>
                <a:spLocks/>
              </p:cNvSpPr>
              <p:nvPr/>
            </p:nvSpPr>
            <p:spPr bwMode="gray">
              <a:xfrm>
                <a:off x="-128587" y="3024188"/>
                <a:ext cx="615950" cy="41275"/>
              </a:xfrm>
              <a:custGeom>
                <a:avLst/>
                <a:gdLst>
                  <a:gd name="T0" fmla="*/ 159 w 164"/>
                  <a:gd name="T1" fmla="*/ 11 h 11"/>
                  <a:gd name="T2" fmla="*/ 5 w 164"/>
                  <a:gd name="T3" fmla="*/ 11 h 11"/>
                  <a:gd name="T4" fmla="*/ 0 w 164"/>
                  <a:gd name="T5" fmla="*/ 5 h 11"/>
                  <a:gd name="T6" fmla="*/ 5 w 164"/>
                  <a:gd name="T7" fmla="*/ 0 h 11"/>
                  <a:gd name="T8" fmla="*/ 159 w 164"/>
                  <a:gd name="T9" fmla="*/ 0 h 11"/>
                  <a:gd name="T10" fmla="*/ 164 w 164"/>
                  <a:gd name="T11" fmla="*/ 5 h 11"/>
                  <a:gd name="T12" fmla="*/ 159 w 164"/>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64" h="11">
                    <a:moveTo>
                      <a:pt x="159" y="11"/>
                    </a:moveTo>
                    <a:cubicBezTo>
                      <a:pt x="5" y="11"/>
                      <a:pt x="5" y="11"/>
                      <a:pt x="5" y="11"/>
                    </a:cubicBezTo>
                    <a:cubicBezTo>
                      <a:pt x="2" y="11"/>
                      <a:pt x="0" y="8"/>
                      <a:pt x="0" y="5"/>
                    </a:cubicBezTo>
                    <a:cubicBezTo>
                      <a:pt x="0" y="3"/>
                      <a:pt x="2" y="0"/>
                      <a:pt x="5" y="0"/>
                    </a:cubicBezTo>
                    <a:cubicBezTo>
                      <a:pt x="159" y="0"/>
                      <a:pt x="159" y="0"/>
                      <a:pt x="159" y="0"/>
                    </a:cubicBezTo>
                    <a:cubicBezTo>
                      <a:pt x="162" y="0"/>
                      <a:pt x="164" y="3"/>
                      <a:pt x="164" y="5"/>
                    </a:cubicBezTo>
                    <a:cubicBezTo>
                      <a:pt x="164" y="8"/>
                      <a:pt x="162" y="11"/>
                      <a:pt x="159" y="11"/>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116" name="Freeform 34"/>
              <p:cNvSpPr>
                <a:spLocks/>
              </p:cNvSpPr>
              <p:nvPr/>
            </p:nvSpPr>
            <p:spPr bwMode="gray">
              <a:xfrm>
                <a:off x="-128587" y="3106738"/>
                <a:ext cx="736600" cy="38100"/>
              </a:xfrm>
              <a:custGeom>
                <a:avLst/>
                <a:gdLst>
                  <a:gd name="T0" fmla="*/ 191 w 196"/>
                  <a:gd name="T1" fmla="*/ 10 h 10"/>
                  <a:gd name="T2" fmla="*/ 5 w 196"/>
                  <a:gd name="T3" fmla="*/ 10 h 10"/>
                  <a:gd name="T4" fmla="*/ 0 w 196"/>
                  <a:gd name="T5" fmla="*/ 5 h 10"/>
                  <a:gd name="T6" fmla="*/ 5 w 196"/>
                  <a:gd name="T7" fmla="*/ 0 h 10"/>
                  <a:gd name="T8" fmla="*/ 191 w 196"/>
                  <a:gd name="T9" fmla="*/ 0 h 10"/>
                  <a:gd name="T10" fmla="*/ 196 w 196"/>
                  <a:gd name="T11" fmla="*/ 5 h 10"/>
                  <a:gd name="T12" fmla="*/ 191 w 196"/>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96" h="10">
                    <a:moveTo>
                      <a:pt x="191" y="10"/>
                    </a:moveTo>
                    <a:cubicBezTo>
                      <a:pt x="5" y="10"/>
                      <a:pt x="5" y="10"/>
                      <a:pt x="5" y="10"/>
                    </a:cubicBezTo>
                    <a:cubicBezTo>
                      <a:pt x="2" y="10"/>
                      <a:pt x="0" y="8"/>
                      <a:pt x="0" y="5"/>
                    </a:cubicBezTo>
                    <a:cubicBezTo>
                      <a:pt x="0" y="2"/>
                      <a:pt x="2" y="0"/>
                      <a:pt x="5" y="0"/>
                    </a:cubicBezTo>
                    <a:cubicBezTo>
                      <a:pt x="191" y="0"/>
                      <a:pt x="191" y="0"/>
                      <a:pt x="191" y="0"/>
                    </a:cubicBezTo>
                    <a:cubicBezTo>
                      <a:pt x="194" y="0"/>
                      <a:pt x="196" y="2"/>
                      <a:pt x="196" y="5"/>
                    </a:cubicBezTo>
                    <a:cubicBezTo>
                      <a:pt x="196" y="8"/>
                      <a:pt x="194" y="10"/>
                      <a:pt x="191"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117" name="Freeform 116"/>
              <p:cNvSpPr>
                <a:spLocks/>
              </p:cNvSpPr>
              <p:nvPr/>
            </p:nvSpPr>
            <p:spPr bwMode="gray">
              <a:xfrm>
                <a:off x="-128587" y="3189288"/>
                <a:ext cx="615950" cy="38100"/>
              </a:xfrm>
              <a:custGeom>
                <a:avLst/>
                <a:gdLst>
                  <a:gd name="T0" fmla="*/ 159 w 164"/>
                  <a:gd name="T1" fmla="*/ 10 h 10"/>
                  <a:gd name="T2" fmla="*/ 5 w 164"/>
                  <a:gd name="T3" fmla="*/ 10 h 10"/>
                  <a:gd name="T4" fmla="*/ 0 w 164"/>
                  <a:gd name="T5" fmla="*/ 5 h 10"/>
                  <a:gd name="T6" fmla="*/ 5 w 164"/>
                  <a:gd name="T7" fmla="*/ 0 h 10"/>
                  <a:gd name="T8" fmla="*/ 159 w 164"/>
                  <a:gd name="T9" fmla="*/ 0 h 10"/>
                  <a:gd name="T10" fmla="*/ 164 w 164"/>
                  <a:gd name="T11" fmla="*/ 5 h 10"/>
                  <a:gd name="T12" fmla="*/ 159 w 164"/>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64" h="10">
                    <a:moveTo>
                      <a:pt x="159" y="10"/>
                    </a:moveTo>
                    <a:cubicBezTo>
                      <a:pt x="5" y="10"/>
                      <a:pt x="5" y="10"/>
                      <a:pt x="5" y="10"/>
                    </a:cubicBezTo>
                    <a:cubicBezTo>
                      <a:pt x="2" y="10"/>
                      <a:pt x="0" y="8"/>
                      <a:pt x="0" y="5"/>
                    </a:cubicBezTo>
                    <a:cubicBezTo>
                      <a:pt x="0" y="2"/>
                      <a:pt x="2" y="0"/>
                      <a:pt x="5" y="0"/>
                    </a:cubicBezTo>
                    <a:cubicBezTo>
                      <a:pt x="159" y="0"/>
                      <a:pt x="159" y="0"/>
                      <a:pt x="159" y="0"/>
                    </a:cubicBezTo>
                    <a:cubicBezTo>
                      <a:pt x="162" y="0"/>
                      <a:pt x="164" y="2"/>
                      <a:pt x="164" y="5"/>
                    </a:cubicBezTo>
                    <a:cubicBezTo>
                      <a:pt x="164" y="8"/>
                      <a:pt x="162" y="10"/>
                      <a:pt x="159"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118" name="Freeform 117"/>
              <p:cNvSpPr>
                <a:spLocks/>
              </p:cNvSpPr>
              <p:nvPr/>
            </p:nvSpPr>
            <p:spPr bwMode="gray">
              <a:xfrm>
                <a:off x="-128587" y="3271838"/>
                <a:ext cx="323850" cy="38100"/>
              </a:xfrm>
              <a:custGeom>
                <a:avLst/>
                <a:gdLst>
                  <a:gd name="T0" fmla="*/ 80 w 86"/>
                  <a:gd name="T1" fmla="*/ 10 h 10"/>
                  <a:gd name="T2" fmla="*/ 5 w 86"/>
                  <a:gd name="T3" fmla="*/ 10 h 10"/>
                  <a:gd name="T4" fmla="*/ 0 w 86"/>
                  <a:gd name="T5" fmla="*/ 5 h 10"/>
                  <a:gd name="T6" fmla="*/ 5 w 86"/>
                  <a:gd name="T7" fmla="*/ 0 h 10"/>
                  <a:gd name="T8" fmla="*/ 80 w 86"/>
                  <a:gd name="T9" fmla="*/ 0 h 10"/>
                  <a:gd name="T10" fmla="*/ 86 w 86"/>
                  <a:gd name="T11" fmla="*/ 5 h 10"/>
                  <a:gd name="T12" fmla="*/ 80 w 86"/>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86" h="10">
                    <a:moveTo>
                      <a:pt x="80" y="10"/>
                    </a:moveTo>
                    <a:cubicBezTo>
                      <a:pt x="5" y="10"/>
                      <a:pt x="5" y="10"/>
                      <a:pt x="5" y="10"/>
                    </a:cubicBezTo>
                    <a:cubicBezTo>
                      <a:pt x="2" y="10"/>
                      <a:pt x="0" y="8"/>
                      <a:pt x="0" y="5"/>
                    </a:cubicBezTo>
                    <a:cubicBezTo>
                      <a:pt x="0" y="2"/>
                      <a:pt x="2" y="0"/>
                      <a:pt x="5" y="0"/>
                    </a:cubicBezTo>
                    <a:cubicBezTo>
                      <a:pt x="80" y="0"/>
                      <a:pt x="80" y="0"/>
                      <a:pt x="80" y="0"/>
                    </a:cubicBezTo>
                    <a:cubicBezTo>
                      <a:pt x="83" y="0"/>
                      <a:pt x="86" y="2"/>
                      <a:pt x="86" y="5"/>
                    </a:cubicBezTo>
                    <a:cubicBezTo>
                      <a:pt x="86" y="8"/>
                      <a:pt x="83" y="10"/>
                      <a:pt x="80"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119" name="Freeform 118"/>
              <p:cNvSpPr>
                <a:spLocks/>
              </p:cNvSpPr>
              <p:nvPr/>
            </p:nvSpPr>
            <p:spPr bwMode="gray">
              <a:xfrm>
                <a:off x="-128587" y="3481388"/>
                <a:ext cx="676275" cy="41275"/>
              </a:xfrm>
              <a:custGeom>
                <a:avLst/>
                <a:gdLst>
                  <a:gd name="T0" fmla="*/ 175 w 180"/>
                  <a:gd name="T1" fmla="*/ 11 h 11"/>
                  <a:gd name="T2" fmla="*/ 5 w 180"/>
                  <a:gd name="T3" fmla="*/ 11 h 11"/>
                  <a:gd name="T4" fmla="*/ 0 w 180"/>
                  <a:gd name="T5" fmla="*/ 6 h 11"/>
                  <a:gd name="T6" fmla="*/ 5 w 180"/>
                  <a:gd name="T7" fmla="*/ 0 h 11"/>
                  <a:gd name="T8" fmla="*/ 175 w 180"/>
                  <a:gd name="T9" fmla="*/ 0 h 11"/>
                  <a:gd name="T10" fmla="*/ 180 w 180"/>
                  <a:gd name="T11" fmla="*/ 6 h 11"/>
                  <a:gd name="T12" fmla="*/ 175 w 180"/>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80" h="11">
                    <a:moveTo>
                      <a:pt x="175" y="11"/>
                    </a:moveTo>
                    <a:cubicBezTo>
                      <a:pt x="5" y="11"/>
                      <a:pt x="5" y="11"/>
                      <a:pt x="5" y="11"/>
                    </a:cubicBezTo>
                    <a:cubicBezTo>
                      <a:pt x="2" y="11"/>
                      <a:pt x="0" y="8"/>
                      <a:pt x="0" y="6"/>
                    </a:cubicBezTo>
                    <a:cubicBezTo>
                      <a:pt x="0" y="3"/>
                      <a:pt x="2" y="0"/>
                      <a:pt x="5" y="0"/>
                    </a:cubicBezTo>
                    <a:cubicBezTo>
                      <a:pt x="175" y="0"/>
                      <a:pt x="175" y="0"/>
                      <a:pt x="175" y="0"/>
                    </a:cubicBezTo>
                    <a:cubicBezTo>
                      <a:pt x="178" y="0"/>
                      <a:pt x="180" y="3"/>
                      <a:pt x="180" y="6"/>
                    </a:cubicBezTo>
                    <a:cubicBezTo>
                      <a:pt x="180" y="8"/>
                      <a:pt x="178" y="11"/>
                      <a:pt x="175" y="11"/>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120" name="Freeform 119"/>
              <p:cNvSpPr>
                <a:spLocks/>
              </p:cNvSpPr>
              <p:nvPr/>
            </p:nvSpPr>
            <p:spPr bwMode="gray">
              <a:xfrm>
                <a:off x="-128587" y="3563938"/>
                <a:ext cx="736600" cy="38100"/>
              </a:xfrm>
              <a:custGeom>
                <a:avLst/>
                <a:gdLst>
                  <a:gd name="T0" fmla="*/ 191 w 196"/>
                  <a:gd name="T1" fmla="*/ 10 h 10"/>
                  <a:gd name="T2" fmla="*/ 5 w 196"/>
                  <a:gd name="T3" fmla="*/ 10 h 10"/>
                  <a:gd name="T4" fmla="*/ 0 w 196"/>
                  <a:gd name="T5" fmla="*/ 5 h 10"/>
                  <a:gd name="T6" fmla="*/ 5 w 196"/>
                  <a:gd name="T7" fmla="*/ 0 h 10"/>
                  <a:gd name="T8" fmla="*/ 191 w 196"/>
                  <a:gd name="T9" fmla="*/ 0 h 10"/>
                  <a:gd name="T10" fmla="*/ 196 w 196"/>
                  <a:gd name="T11" fmla="*/ 5 h 10"/>
                  <a:gd name="T12" fmla="*/ 191 w 196"/>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96" h="10">
                    <a:moveTo>
                      <a:pt x="191" y="10"/>
                    </a:moveTo>
                    <a:cubicBezTo>
                      <a:pt x="5" y="10"/>
                      <a:pt x="5" y="10"/>
                      <a:pt x="5" y="10"/>
                    </a:cubicBezTo>
                    <a:cubicBezTo>
                      <a:pt x="2" y="10"/>
                      <a:pt x="0" y="8"/>
                      <a:pt x="0" y="5"/>
                    </a:cubicBezTo>
                    <a:cubicBezTo>
                      <a:pt x="0" y="3"/>
                      <a:pt x="2" y="0"/>
                      <a:pt x="5" y="0"/>
                    </a:cubicBezTo>
                    <a:cubicBezTo>
                      <a:pt x="191" y="0"/>
                      <a:pt x="191" y="0"/>
                      <a:pt x="191" y="0"/>
                    </a:cubicBezTo>
                    <a:cubicBezTo>
                      <a:pt x="194" y="0"/>
                      <a:pt x="196" y="3"/>
                      <a:pt x="196" y="5"/>
                    </a:cubicBezTo>
                    <a:cubicBezTo>
                      <a:pt x="196" y="8"/>
                      <a:pt x="194" y="10"/>
                      <a:pt x="191"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121" name="Freeform 120"/>
              <p:cNvSpPr>
                <a:spLocks/>
              </p:cNvSpPr>
              <p:nvPr/>
            </p:nvSpPr>
            <p:spPr bwMode="gray">
              <a:xfrm>
                <a:off x="-128587" y="3646488"/>
                <a:ext cx="701675" cy="38100"/>
              </a:xfrm>
              <a:custGeom>
                <a:avLst/>
                <a:gdLst>
                  <a:gd name="T0" fmla="*/ 182 w 187"/>
                  <a:gd name="T1" fmla="*/ 10 h 10"/>
                  <a:gd name="T2" fmla="*/ 5 w 187"/>
                  <a:gd name="T3" fmla="*/ 10 h 10"/>
                  <a:gd name="T4" fmla="*/ 0 w 187"/>
                  <a:gd name="T5" fmla="*/ 5 h 10"/>
                  <a:gd name="T6" fmla="*/ 5 w 187"/>
                  <a:gd name="T7" fmla="*/ 0 h 10"/>
                  <a:gd name="T8" fmla="*/ 182 w 187"/>
                  <a:gd name="T9" fmla="*/ 0 h 10"/>
                  <a:gd name="T10" fmla="*/ 187 w 187"/>
                  <a:gd name="T11" fmla="*/ 5 h 10"/>
                  <a:gd name="T12" fmla="*/ 182 w 187"/>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87" h="10">
                    <a:moveTo>
                      <a:pt x="182" y="10"/>
                    </a:moveTo>
                    <a:cubicBezTo>
                      <a:pt x="5" y="10"/>
                      <a:pt x="5" y="10"/>
                      <a:pt x="5" y="10"/>
                    </a:cubicBezTo>
                    <a:cubicBezTo>
                      <a:pt x="2" y="10"/>
                      <a:pt x="0" y="8"/>
                      <a:pt x="0" y="5"/>
                    </a:cubicBezTo>
                    <a:cubicBezTo>
                      <a:pt x="0" y="2"/>
                      <a:pt x="2" y="0"/>
                      <a:pt x="5" y="0"/>
                    </a:cubicBezTo>
                    <a:cubicBezTo>
                      <a:pt x="182" y="0"/>
                      <a:pt x="182" y="0"/>
                      <a:pt x="182" y="0"/>
                    </a:cubicBezTo>
                    <a:cubicBezTo>
                      <a:pt x="185" y="0"/>
                      <a:pt x="187" y="2"/>
                      <a:pt x="187" y="5"/>
                    </a:cubicBezTo>
                    <a:cubicBezTo>
                      <a:pt x="187" y="8"/>
                      <a:pt x="185" y="10"/>
                      <a:pt x="182"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122" name="Freeform 121"/>
              <p:cNvSpPr>
                <a:spLocks/>
              </p:cNvSpPr>
              <p:nvPr/>
            </p:nvSpPr>
            <p:spPr bwMode="gray">
              <a:xfrm>
                <a:off x="-128587" y="3729038"/>
                <a:ext cx="649288" cy="38100"/>
              </a:xfrm>
              <a:custGeom>
                <a:avLst/>
                <a:gdLst>
                  <a:gd name="T0" fmla="*/ 168 w 173"/>
                  <a:gd name="T1" fmla="*/ 10 h 10"/>
                  <a:gd name="T2" fmla="*/ 5 w 173"/>
                  <a:gd name="T3" fmla="*/ 10 h 10"/>
                  <a:gd name="T4" fmla="*/ 0 w 173"/>
                  <a:gd name="T5" fmla="*/ 5 h 10"/>
                  <a:gd name="T6" fmla="*/ 5 w 173"/>
                  <a:gd name="T7" fmla="*/ 0 h 10"/>
                  <a:gd name="T8" fmla="*/ 168 w 173"/>
                  <a:gd name="T9" fmla="*/ 0 h 10"/>
                  <a:gd name="T10" fmla="*/ 173 w 173"/>
                  <a:gd name="T11" fmla="*/ 5 h 10"/>
                  <a:gd name="T12" fmla="*/ 168 w 173"/>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73" h="10">
                    <a:moveTo>
                      <a:pt x="168" y="10"/>
                    </a:moveTo>
                    <a:cubicBezTo>
                      <a:pt x="5" y="10"/>
                      <a:pt x="5" y="10"/>
                      <a:pt x="5" y="10"/>
                    </a:cubicBezTo>
                    <a:cubicBezTo>
                      <a:pt x="2" y="10"/>
                      <a:pt x="0" y="8"/>
                      <a:pt x="0" y="5"/>
                    </a:cubicBezTo>
                    <a:cubicBezTo>
                      <a:pt x="0" y="2"/>
                      <a:pt x="2" y="0"/>
                      <a:pt x="5" y="0"/>
                    </a:cubicBezTo>
                    <a:cubicBezTo>
                      <a:pt x="168" y="0"/>
                      <a:pt x="168" y="0"/>
                      <a:pt x="168" y="0"/>
                    </a:cubicBezTo>
                    <a:cubicBezTo>
                      <a:pt x="170" y="0"/>
                      <a:pt x="173" y="2"/>
                      <a:pt x="173" y="5"/>
                    </a:cubicBezTo>
                    <a:cubicBezTo>
                      <a:pt x="173" y="8"/>
                      <a:pt x="170" y="10"/>
                      <a:pt x="168"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123" name="Freeform 122"/>
              <p:cNvSpPr>
                <a:spLocks/>
              </p:cNvSpPr>
              <p:nvPr/>
            </p:nvSpPr>
            <p:spPr bwMode="gray">
              <a:xfrm>
                <a:off x="-128587" y="3816350"/>
                <a:ext cx="701675" cy="36513"/>
              </a:xfrm>
              <a:custGeom>
                <a:avLst/>
                <a:gdLst>
                  <a:gd name="T0" fmla="*/ 182 w 187"/>
                  <a:gd name="T1" fmla="*/ 10 h 10"/>
                  <a:gd name="T2" fmla="*/ 5 w 187"/>
                  <a:gd name="T3" fmla="*/ 10 h 10"/>
                  <a:gd name="T4" fmla="*/ 0 w 187"/>
                  <a:gd name="T5" fmla="*/ 5 h 10"/>
                  <a:gd name="T6" fmla="*/ 5 w 187"/>
                  <a:gd name="T7" fmla="*/ 0 h 10"/>
                  <a:gd name="T8" fmla="*/ 182 w 187"/>
                  <a:gd name="T9" fmla="*/ 0 h 10"/>
                  <a:gd name="T10" fmla="*/ 187 w 187"/>
                  <a:gd name="T11" fmla="*/ 5 h 10"/>
                  <a:gd name="T12" fmla="*/ 182 w 187"/>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87" h="10">
                    <a:moveTo>
                      <a:pt x="182" y="10"/>
                    </a:moveTo>
                    <a:cubicBezTo>
                      <a:pt x="5" y="10"/>
                      <a:pt x="5" y="10"/>
                      <a:pt x="5" y="10"/>
                    </a:cubicBezTo>
                    <a:cubicBezTo>
                      <a:pt x="2" y="10"/>
                      <a:pt x="0" y="8"/>
                      <a:pt x="0" y="5"/>
                    </a:cubicBezTo>
                    <a:cubicBezTo>
                      <a:pt x="0" y="2"/>
                      <a:pt x="2" y="0"/>
                      <a:pt x="5" y="0"/>
                    </a:cubicBezTo>
                    <a:cubicBezTo>
                      <a:pt x="182" y="0"/>
                      <a:pt x="182" y="0"/>
                      <a:pt x="182" y="0"/>
                    </a:cubicBezTo>
                    <a:cubicBezTo>
                      <a:pt x="185" y="0"/>
                      <a:pt x="187" y="2"/>
                      <a:pt x="187" y="5"/>
                    </a:cubicBezTo>
                    <a:cubicBezTo>
                      <a:pt x="187" y="8"/>
                      <a:pt x="185" y="10"/>
                      <a:pt x="182"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124" name="Freeform 123"/>
              <p:cNvSpPr>
                <a:spLocks/>
              </p:cNvSpPr>
              <p:nvPr/>
            </p:nvSpPr>
            <p:spPr bwMode="gray">
              <a:xfrm>
                <a:off x="-128587" y="3898900"/>
                <a:ext cx="484188" cy="36513"/>
              </a:xfrm>
              <a:custGeom>
                <a:avLst/>
                <a:gdLst>
                  <a:gd name="T0" fmla="*/ 124 w 129"/>
                  <a:gd name="T1" fmla="*/ 10 h 10"/>
                  <a:gd name="T2" fmla="*/ 5 w 129"/>
                  <a:gd name="T3" fmla="*/ 10 h 10"/>
                  <a:gd name="T4" fmla="*/ 0 w 129"/>
                  <a:gd name="T5" fmla="*/ 5 h 10"/>
                  <a:gd name="T6" fmla="*/ 5 w 129"/>
                  <a:gd name="T7" fmla="*/ 0 h 10"/>
                  <a:gd name="T8" fmla="*/ 124 w 129"/>
                  <a:gd name="T9" fmla="*/ 0 h 10"/>
                  <a:gd name="T10" fmla="*/ 129 w 129"/>
                  <a:gd name="T11" fmla="*/ 5 h 10"/>
                  <a:gd name="T12" fmla="*/ 124 w 129"/>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29" h="10">
                    <a:moveTo>
                      <a:pt x="124" y="10"/>
                    </a:moveTo>
                    <a:cubicBezTo>
                      <a:pt x="5" y="10"/>
                      <a:pt x="5" y="10"/>
                      <a:pt x="5" y="10"/>
                    </a:cubicBezTo>
                    <a:cubicBezTo>
                      <a:pt x="2" y="10"/>
                      <a:pt x="0" y="8"/>
                      <a:pt x="0" y="5"/>
                    </a:cubicBezTo>
                    <a:cubicBezTo>
                      <a:pt x="0" y="2"/>
                      <a:pt x="2" y="0"/>
                      <a:pt x="5" y="0"/>
                    </a:cubicBezTo>
                    <a:cubicBezTo>
                      <a:pt x="124" y="0"/>
                      <a:pt x="124" y="0"/>
                      <a:pt x="124" y="0"/>
                    </a:cubicBezTo>
                    <a:cubicBezTo>
                      <a:pt x="127" y="0"/>
                      <a:pt x="129" y="2"/>
                      <a:pt x="129" y="5"/>
                    </a:cubicBezTo>
                    <a:cubicBezTo>
                      <a:pt x="129" y="8"/>
                      <a:pt x="127" y="10"/>
                      <a:pt x="124"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125" name="Freeform 124"/>
              <p:cNvSpPr>
                <a:spLocks noEditPoints="1"/>
              </p:cNvSpPr>
              <p:nvPr/>
            </p:nvSpPr>
            <p:spPr bwMode="gray">
              <a:xfrm>
                <a:off x="-323850" y="2616200"/>
                <a:ext cx="1125538" cy="1544638"/>
              </a:xfrm>
              <a:custGeom>
                <a:avLst/>
                <a:gdLst>
                  <a:gd name="T0" fmla="*/ 532 w 709"/>
                  <a:gd name="T1" fmla="*/ 0 h 973"/>
                  <a:gd name="T2" fmla="*/ 0 w 709"/>
                  <a:gd name="T3" fmla="*/ 0 h 973"/>
                  <a:gd name="T4" fmla="*/ 0 w 709"/>
                  <a:gd name="T5" fmla="*/ 973 h 973"/>
                  <a:gd name="T6" fmla="*/ 709 w 709"/>
                  <a:gd name="T7" fmla="*/ 973 h 973"/>
                  <a:gd name="T8" fmla="*/ 709 w 709"/>
                  <a:gd name="T9" fmla="*/ 179 h 973"/>
                  <a:gd name="T10" fmla="*/ 532 w 709"/>
                  <a:gd name="T11" fmla="*/ 0 h 973"/>
                  <a:gd name="T12" fmla="*/ 643 w 709"/>
                  <a:gd name="T13" fmla="*/ 897 h 973"/>
                  <a:gd name="T14" fmla="*/ 67 w 709"/>
                  <a:gd name="T15" fmla="*/ 897 h 973"/>
                  <a:gd name="T16" fmla="*/ 67 w 709"/>
                  <a:gd name="T17" fmla="*/ 66 h 973"/>
                  <a:gd name="T18" fmla="*/ 502 w 709"/>
                  <a:gd name="T19" fmla="*/ 66 h 973"/>
                  <a:gd name="T20" fmla="*/ 502 w 709"/>
                  <a:gd name="T21" fmla="*/ 208 h 973"/>
                  <a:gd name="T22" fmla="*/ 643 w 709"/>
                  <a:gd name="T23" fmla="*/ 208 h 973"/>
                  <a:gd name="T24" fmla="*/ 643 w 709"/>
                  <a:gd name="T25" fmla="*/ 897 h 9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09" h="973">
                    <a:moveTo>
                      <a:pt x="532" y="0"/>
                    </a:moveTo>
                    <a:lnTo>
                      <a:pt x="0" y="0"/>
                    </a:lnTo>
                    <a:lnTo>
                      <a:pt x="0" y="973"/>
                    </a:lnTo>
                    <a:lnTo>
                      <a:pt x="709" y="973"/>
                    </a:lnTo>
                    <a:lnTo>
                      <a:pt x="709" y="179"/>
                    </a:lnTo>
                    <a:lnTo>
                      <a:pt x="532" y="0"/>
                    </a:lnTo>
                    <a:close/>
                    <a:moveTo>
                      <a:pt x="643" y="897"/>
                    </a:moveTo>
                    <a:lnTo>
                      <a:pt x="67" y="897"/>
                    </a:lnTo>
                    <a:lnTo>
                      <a:pt x="67" y="66"/>
                    </a:lnTo>
                    <a:lnTo>
                      <a:pt x="502" y="66"/>
                    </a:lnTo>
                    <a:lnTo>
                      <a:pt x="502" y="208"/>
                    </a:lnTo>
                    <a:lnTo>
                      <a:pt x="643" y="208"/>
                    </a:lnTo>
                    <a:lnTo>
                      <a:pt x="643" y="897"/>
                    </a:lnTo>
                    <a:close/>
                  </a:path>
                </a:pathLst>
              </a:custGeom>
              <a:solidFill>
                <a:srgbClr val="8E2E0C"/>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grpSp>
        <p:grpSp>
          <p:nvGrpSpPr>
            <p:cNvPr id="67" name="Group 66"/>
            <p:cNvGrpSpPr/>
            <p:nvPr/>
          </p:nvGrpSpPr>
          <p:grpSpPr bwMode="gray">
            <a:xfrm>
              <a:off x="10632426" y="2242995"/>
              <a:ext cx="678029" cy="903081"/>
              <a:chOff x="-323850" y="2616200"/>
              <a:chExt cx="1125538" cy="1544638"/>
            </a:xfrm>
            <a:solidFill>
              <a:srgbClr val="BAD80A"/>
            </a:solidFill>
          </p:grpSpPr>
          <p:sp>
            <p:nvSpPr>
              <p:cNvPr id="104" name="Freeform 33"/>
              <p:cNvSpPr>
                <a:spLocks/>
              </p:cNvSpPr>
              <p:nvPr/>
            </p:nvSpPr>
            <p:spPr bwMode="gray">
              <a:xfrm>
                <a:off x="-128587" y="3024188"/>
                <a:ext cx="615950" cy="41275"/>
              </a:xfrm>
              <a:custGeom>
                <a:avLst/>
                <a:gdLst>
                  <a:gd name="T0" fmla="*/ 159 w 164"/>
                  <a:gd name="T1" fmla="*/ 11 h 11"/>
                  <a:gd name="T2" fmla="*/ 5 w 164"/>
                  <a:gd name="T3" fmla="*/ 11 h 11"/>
                  <a:gd name="T4" fmla="*/ 0 w 164"/>
                  <a:gd name="T5" fmla="*/ 5 h 11"/>
                  <a:gd name="T6" fmla="*/ 5 w 164"/>
                  <a:gd name="T7" fmla="*/ 0 h 11"/>
                  <a:gd name="T8" fmla="*/ 159 w 164"/>
                  <a:gd name="T9" fmla="*/ 0 h 11"/>
                  <a:gd name="T10" fmla="*/ 164 w 164"/>
                  <a:gd name="T11" fmla="*/ 5 h 11"/>
                  <a:gd name="T12" fmla="*/ 159 w 164"/>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64" h="11">
                    <a:moveTo>
                      <a:pt x="159" y="11"/>
                    </a:moveTo>
                    <a:cubicBezTo>
                      <a:pt x="5" y="11"/>
                      <a:pt x="5" y="11"/>
                      <a:pt x="5" y="11"/>
                    </a:cubicBezTo>
                    <a:cubicBezTo>
                      <a:pt x="2" y="11"/>
                      <a:pt x="0" y="8"/>
                      <a:pt x="0" y="5"/>
                    </a:cubicBezTo>
                    <a:cubicBezTo>
                      <a:pt x="0" y="3"/>
                      <a:pt x="2" y="0"/>
                      <a:pt x="5" y="0"/>
                    </a:cubicBezTo>
                    <a:cubicBezTo>
                      <a:pt x="159" y="0"/>
                      <a:pt x="159" y="0"/>
                      <a:pt x="159" y="0"/>
                    </a:cubicBezTo>
                    <a:cubicBezTo>
                      <a:pt x="162" y="0"/>
                      <a:pt x="164" y="3"/>
                      <a:pt x="164" y="5"/>
                    </a:cubicBezTo>
                    <a:cubicBezTo>
                      <a:pt x="164" y="8"/>
                      <a:pt x="162" y="11"/>
                      <a:pt x="159" y="11"/>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105" name="Freeform 34"/>
              <p:cNvSpPr>
                <a:spLocks/>
              </p:cNvSpPr>
              <p:nvPr/>
            </p:nvSpPr>
            <p:spPr bwMode="gray">
              <a:xfrm>
                <a:off x="-128587" y="3106738"/>
                <a:ext cx="736600" cy="38100"/>
              </a:xfrm>
              <a:custGeom>
                <a:avLst/>
                <a:gdLst>
                  <a:gd name="T0" fmla="*/ 191 w 196"/>
                  <a:gd name="T1" fmla="*/ 10 h 10"/>
                  <a:gd name="T2" fmla="*/ 5 w 196"/>
                  <a:gd name="T3" fmla="*/ 10 h 10"/>
                  <a:gd name="T4" fmla="*/ 0 w 196"/>
                  <a:gd name="T5" fmla="*/ 5 h 10"/>
                  <a:gd name="T6" fmla="*/ 5 w 196"/>
                  <a:gd name="T7" fmla="*/ 0 h 10"/>
                  <a:gd name="T8" fmla="*/ 191 w 196"/>
                  <a:gd name="T9" fmla="*/ 0 h 10"/>
                  <a:gd name="T10" fmla="*/ 196 w 196"/>
                  <a:gd name="T11" fmla="*/ 5 h 10"/>
                  <a:gd name="T12" fmla="*/ 191 w 196"/>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96" h="10">
                    <a:moveTo>
                      <a:pt x="191" y="10"/>
                    </a:moveTo>
                    <a:cubicBezTo>
                      <a:pt x="5" y="10"/>
                      <a:pt x="5" y="10"/>
                      <a:pt x="5" y="10"/>
                    </a:cubicBezTo>
                    <a:cubicBezTo>
                      <a:pt x="2" y="10"/>
                      <a:pt x="0" y="8"/>
                      <a:pt x="0" y="5"/>
                    </a:cubicBezTo>
                    <a:cubicBezTo>
                      <a:pt x="0" y="2"/>
                      <a:pt x="2" y="0"/>
                      <a:pt x="5" y="0"/>
                    </a:cubicBezTo>
                    <a:cubicBezTo>
                      <a:pt x="191" y="0"/>
                      <a:pt x="191" y="0"/>
                      <a:pt x="191" y="0"/>
                    </a:cubicBezTo>
                    <a:cubicBezTo>
                      <a:pt x="194" y="0"/>
                      <a:pt x="196" y="2"/>
                      <a:pt x="196" y="5"/>
                    </a:cubicBezTo>
                    <a:cubicBezTo>
                      <a:pt x="196" y="8"/>
                      <a:pt x="194" y="10"/>
                      <a:pt x="191"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106" name="Freeform 105"/>
              <p:cNvSpPr>
                <a:spLocks/>
              </p:cNvSpPr>
              <p:nvPr/>
            </p:nvSpPr>
            <p:spPr bwMode="gray">
              <a:xfrm>
                <a:off x="-128587" y="3189288"/>
                <a:ext cx="615950" cy="38100"/>
              </a:xfrm>
              <a:custGeom>
                <a:avLst/>
                <a:gdLst>
                  <a:gd name="T0" fmla="*/ 159 w 164"/>
                  <a:gd name="T1" fmla="*/ 10 h 10"/>
                  <a:gd name="T2" fmla="*/ 5 w 164"/>
                  <a:gd name="T3" fmla="*/ 10 h 10"/>
                  <a:gd name="T4" fmla="*/ 0 w 164"/>
                  <a:gd name="T5" fmla="*/ 5 h 10"/>
                  <a:gd name="T6" fmla="*/ 5 w 164"/>
                  <a:gd name="T7" fmla="*/ 0 h 10"/>
                  <a:gd name="T8" fmla="*/ 159 w 164"/>
                  <a:gd name="T9" fmla="*/ 0 h 10"/>
                  <a:gd name="T10" fmla="*/ 164 w 164"/>
                  <a:gd name="T11" fmla="*/ 5 h 10"/>
                  <a:gd name="T12" fmla="*/ 159 w 164"/>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64" h="10">
                    <a:moveTo>
                      <a:pt x="159" y="10"/>
                    </a:moveTo>
                    <a:cubicBezTo>
                      <a:pt x="5" y="10"/>
                      <a:pt x="5" y="10"/>
                      <a:pt x="5" y="10"/>
                    </a:cubicBezTo>
                    <a:cubicBezTo>
                      <a:pt x="2" y="10"/>
                      <a:pt x="0" y="8"/>
                      <a:pt x="0" y="5"/>
                    </a:cubicBezTo>
                    <a:cubicBezTo>
                      <a:pt x="0" y="2"/>
                      <a:pt x="2" y="0"/>
                      <a:pt x="5" y="0"/>
                    </a:cubicBezTo>
                    <a:cubicBezTo>
                      <a:pt x="159" y="0"/>
                      <a:pt x="159" y="0"/>
                      <a:pt x="159" y="0"/>
                    </a:cubicBezTo>
                    <a:cubicBezTo>
                      <a:pt x="162" y="0"/>
                      <a:pt x="164" y="2"/>
                      <a:pt x="164" y="5"/>
                    </a:cubicBezTo>
                    <a:cubicBezTo>
                      <a:pt x="164" y="8"/>
                      <a:pt x="162" y="10"/>
                      <a:pt x="159"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107" name="Freeform 106"/>
              <p:cNvSpPr>
                <a:spLocks/>
              </p:cNvSpPr>
              <p:nvPr/>
            </p:nvSpPr>
            <p:spPr bwMode="gray">
              <a:xfrm>
                <a:off x="-128587" y="3271838"/>
                <a:ext cx="323850" cy="38100"/>
              </a:xfrm>
              <a:custGeom>
                <a:avLst/>
                <a:gdLst>
                  <a:gd name="T0" fmla="*/ 80 w 86"/>
                  <a:gd name="T1" fmla="*/ 10 h 10"/>
                  <a:gd name="T2" fmla="*/ 5 w 86"/>
                  <a:gd name="T3" fmla="*/ 10 h 10"/>
                  <a:gd name="T4" fmla="*/ 0 w 86"/>
                  <a:gd name="T5" fmla="*/ 5 h 10"/>
                  <a:gd name="T6" fmla="*/ 5 w 86"/>
                  <a:gd name="T7" fmla="*/ 0 h 10"/>
                  <a:gd name="T8" fmla="*/ 80 w 86"/>
                  <a:gd name="T9" fmla="*/ 0 h 10"/>
                  <a:gd name="T10" fmla="*/ 86 w 86"/>
                  <a:gd name="T11" fmla="*/ 5 h 10"/>
                  <a:gd name="T12" fmla="*/ 80 w 86"/>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86" h="10">
                    <a:moveTo>
                      <a:pt x="80" y="10"/>
                    </a:moveTo>
                    <a:cubicBezTo>
                      <a:pt x="5" y="10"/>
                      <a:pt x="5" y="10"/>
                      <a:pt x="5" y="10"/>
                    </a:cubicBezTo>
                    <a:cubicBezTo>
                      <a:pt x="2" y="10"/>
                      <a:pt x="0" y="8"/>
                      <a:pt x="0" y="5"/>
                    </a:cubicBezTo>
                    <a:cubicBezTo>
                      <a:pt x="0" y="2"/>
                      <a:pt x="2" y="0"/>
                      <a:pt x="5" y="0"/>
                    </a:cubicBezTo>
                    <a:cubicBezTo>
                      <a:pt x="80" y="0"/>
                      <a:pt x="80" y="0"/>
                      <a:pt x="80" y="0"/>
                    </a:cubicBezTo>
                    <a:cubicBezTo>
                      <a:pt x="83" y="0"/>
                      <a:pt x="86" y="2"/>
                      <a:pt x="86" y="5"/>
                    </a:cubicBezTo>
                    <a:cubicBezTo>
                      <a:pt x="86" y="8"/>
                      <a:pt x="83" y="10"/>
                      <a:pt x="80"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108" name="Freeform 107"/>
              <p:cNvSpPr>
                <a:spLocks/>
              </p:cNvSpPr>
              <p:nvPr/>
            </p:nvSpPr>
            <p:spPr bwMode="gray">
              <a:xfrm>
                <a:off x="-128587" y="3481388"/>
                <a:ext cx="676275" cy="41275"/>
              </a:xfrm>
              <a:custGeom>
                <a:avLst/>
                <a:gdLst>
                  <a:gd name="T0" fmla="*/ 175 w 180"/>
                  <a:gd name="T1" fmla="*/ 11 h 11"/>
                  <a:gd name="T2" fmla="*/ 5 w 180"/>
                  <a:gd name="T3" fmla="*/ 11 h 11"/>
                  <a:gd name="T4" fmla="*/ 0 w 180"/>
                  <a:gd name="T5" fmla="*/ 6 h 11"/>
                  <a:gd name="T6" fmla="*/ 5 w 180"/>
                  <a:gd name="T7" fmla="*/ 0 h 11"/>
                  <a:gd name="T8" fmla="*/ 175 w 180"/>
                  <a:gd name="T9" fmla="*/ 0 h 11"/>
                  <a:gd name="T10" fmla="*/ 180 w 180"/>
                  <a:gd name="T11" fmla="*/ 6 h 11"/>
                  <a:gd name="T12" fmla="*/ 175 w 180"/>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80" h="11">
                    <a:moveTo>
                      <a:pt x="175" y="11"/>
                    </a:moveTo>
                    <a:cubicBezTo>
                      <a:pt x="5" y="11"/>
                      <a:pt x="5" y="11"/>
                      <a:pt x="5" y="11"/>
                    </a:cubicBezTo>
                    <a:cubicBezTo>
                      <a:pt x="2" y="11"/>
                      <a:pt x="0" y="8"/>
                      <a:pt x="0" y="6"/>
                    </a:cubicBezTo>
                    <a:cubicBezTo>
                      <a:pt x="0" y="3"/>
                      <a:pt x="2" y="0"/>
                      <a:pt x="5" y="0"/>
                    </a:cubicBezTo>
                    <a:cubicBezTo>
                      <a:pt x="175" y="0"/>
                      <a:pt x="175" y="0"/>
                      <a:pt x="175" y="0"/>
                    </a:cubicBezTo>
                    <a:cubicBezTo>
                      <a:pt x="178" y="0"/>
                      <a:pt x="180" y="3"/>
                      <a:pt x="180" y="6"/>
                    </a:cubicBezTo>
                    <a:cubicBezTo>
                      <a:pt x="180" y="8"/>
                      <a:pt x="178" y="11"/>
                      <a:pt x="175" y="11"/>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109" name="Freeform 108"/>
              <p:cNvSpPr>
                <a:spLocks/>
              </p:cNvSpPr>
              <p:nvPr/>
            </p:nvSpPr>
            <p:spPr bwMode="gray">
              <a:xfrm>
                <a:off x="-128587" y="3563938"/>
                <a:ext cx="736600" cy="38100"/>
              </a:xfrm>
              <a:custGeom>
                <a:avLst/>
                <a:gdLst>
                  <a:gd name="T0" fmla="*/ 191 w 196"/>
                  <a:gd name="T1" fmla="*/ 10 h 10"/>
                  <a:gd name="T2" fmla="*/ 5 w 196"/>
                  <a:gd name="T3" fmla="*/ 10 h 10"/>
                  <a:gd name="T4" fmla="*/ 0 w 196"/>
                  <a:gd name="T5" fmla="*/ 5 h 10"/>
                  <a:gd name="T6" fmla="*/ 5 w 196"/>
                  <a:gd name="T7" fmla="*/ 0 h 10"/>
                  <a:gd name="T8" fmla="*/ 191 w 196"/>
                  <a:gd name="T9" fmla="*/ 0 h 10"/>
                  <a:gd name="T10" fmla="*/ 196 w 196"/>
                  <a:gd name="T11" fmla="*/ 5 h 10"/>
                  <a:gd name="T12" fmla="*/ 191 w 196"/>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96" h="10">
                    <a:moveTo>
                      <a:pt x="191" y="10"/>
                    </a:moveTo>
                    <a:cubicBezTo>
                      <a:pt x="5" y="10"/>
                      <a:pt x="5" y="10"/>
                      <a:pt x="5" y="10"/>
                    </a:cubicBezTo>
                    <a:cubicBezTo>
                      <a:pt x="2" y="10"/>
                      <a:pt x="0" y="8"/>
                      <a:pt x="0" y="5"/>
                    </a:cubicBezTo>
                    <a:cubicBezTo>
                      <a:pt x="0" y="3"/>
                      <a:pt x="2" y="0"/>
                      <a:pt x="5" y="0"/>
                    </a:cubicBezTo>
                    <a:cubicBezTo>
                      <a:pt x="191" y="0"/>
                      <a:pt x="191" y="0"/>
                      <a:pt x="191" y="0"/>
                    </a:cubicBezTo>
                    <a:cubicBezTo>
                      <a:pt x="194" y="0"/>
                      <a:pt x="196" y="3"/>
                      <a:pt x="196" y="5"/>
                    </a:cubicBezTo>
                    <a:cubicBezTo>
                      <a:pt x="196" y="8"/>
                      <a:pt x="194" y="10"/>
                      <a:pt x="191"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110" name="Freeform 109"/>
              <p:cNvSpPr>
                <a:spLocks/>
              </p:cNvSpPr>
              <p:nvPr/>
            </p:nvSpPr>
            <p:spPr bwMode="gray">
              <a:xfrm>
                <a:off x="-128587" y="3646488"/>
                <a:ext cx="701675" cy="38100"/>
              </a:xfrm>
              <a:custGeom>
                <a:avLst/>
                <a:gdLst>
                  <a:gd name="T0" fmla="*/ 182 w 187"/>
                  <a:gd name="T1" fmla="*/ 10 h 10"/>
                  <a:gd name="T2" fmla="*/ 5 w 187"/>
                  <a:gd name="T3" fmla="*/ 10 h 10"/>
                  <a:gd name="T4" fmla="*/ 0 w 187"/>
                  <a:gd name="T5" fmla="*/ 5 h 10"/>
                  <a:gd name="T6" fmla="*/ 5 w 187"/>
                  <a:gd name="T7" fmla="*/ 0 h 10"/>
                  <a:gd name="T8" fmla="*/ 182 w 187"/>
                  <a:gd name="T9" fmla="*/ 0 h 10"/>
                  <a:gd name="T10" fmla="*/ 187 w 187"/>
                  <a:gd name="T11" fmla="*/ 5 h 10"/>
                  <a:gd name="T12" fmla="*/ 182 w 187"/>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87" h="10">
                    <a:moveTo>
                      <a:pt x="182" y="10"/>
                    </a:moveTo>
                    <a:cubicBezTo>
                      <a:pt x="5" y="10"/>
                      <a:pt x="5" y="10"/>
                      <a:pt x="5" y="10"/>
                    </a:cubicBezTo>
                    <a:cubicBezTo>
                      <a:pt x="2" y="10"/>
                      <a:pt x="0" y="8"/>
                      <a:pt x="0" y="5"/>
                    </a:cubicBezTo>
                    <a:cubicBezTo>
                      <a:pt x="0" y="2"/>
                      <a:pt x="2" y="0"/>
                      <a:pt x="5" y="0"/>
                    </a:cubicBezTo>
                    <a:cubicBezTo>
                      <a:pt x="182" y="0"/>
                      <a:pt x="182" y="0"/>
                      <a:pt x="182" y="0"/>
                    </a:cubicBezTo>
                    <a:cubicBezTo>
                      <a:pt x="185" y="0"/>
                      <a:pt x="187" y="2"/>
                      <a:pt x="187" y="5"/>
                    </a:cubicBezTo>
                    <a:cubicBezTo>
                      <a:pt x="187" y="8"/>
                      <a:pt x="185" y="10"/>
                      <a:pt x="182"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111" name="Freeform 110"/>
              <p:cNvSpPr>
                <a:spLocks/>
              </p:cNvSpPr>
              <p:nvPr/>
            </p:nvSpPr>
            <p:spPr bwMode="gray">
              <a:xfrm>
                <a:off x="-128587" y="3729038"/>
                <a:ext cx="649288" cy="38100"/>
              </a:xfrm>
              <a:custGeom>
                <a:avLst/>
                <a:gdLst>
                  <a:gd name="T0" fmla="*/ 168 w 173"/>
                  <a:gd name="T1" fmla="*/ 10 h 10"/>
                  <a:gd name="T2" fmla="*/ 5 w 173"/>
                  <a:gd name="T3" fmla="*/ 10 h 10"/>
                  <a:gd name="T4" fmla="*/ 0 w 173"/>
                  <a:gd name="T5" fmla="*/ 5 h 10"/>
                  <a:gd name="T6" fmla="*/ 5 w 173"/>
                  <a:gd name="T7" fmla="*/ 0 h 10"/>
                  <a:gd name="T8" fmla="*/ 168 w 173"/>
                  <a:gd name="T9" fmla="*/ 0 h 10"/>
                  <a:gd name="T10" fmla="*/ 173 w 173"/>
                  <a:gd name="T11" fmla="*/ 5 h 10"/>
                  <a:gd name="T12" fmla="*/ 168 w 173"/>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73" h="10">
                    <a:moveTo>
                      <a:pt x="168" y="10"/>
                    </a:moveTo>
                    <a:cubicBezTo>
                      <a:pt x="5" y="10"/>
                      <a:pt x="5" y="10"/>
                      <a:pt x="5" y="10"/>
                    </a:cubicBezTo>
                    <a:cubicBezTo>
                      <a:pt x="2" y="10"/>
                      <a:pt x="0" y="8"/>
                      <a:pt x="0" y="5"/>
                    </a:cubicBezTo>
                    <a:cubicBezTo>
                      <a:pt x="0" y="2"/>
                      <a:pt x="2" y="0"/>
                      <a:pt x="5" y="0"/>
                    </a:cubicBezTo>
                    <a:cubicBezTo>
                      <a:pt x="168" y="0"/>
                      <a:pt x="168" y="0"/>
                      <a:pt x="168" y="0"/>
                    </a:cubicBezTo>
                    <a:cubicBezTo>
                      <a:pt x="170" y="0"/>
                      <a:pt x="173" y="2"/>
                      <a:pt x="173" y="5"/>
                    </a:cubicBezTo>
                    <a:cubicBezTo>
                      <a:pt x="173" y="8"/>
                      <a:pt x="170" y="10"/>
                      <a:pt x="168"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112" name="Freeform 111"/>
              <p:cNvSpPr>
                <a:spLocks/>
              </p:cNvSpPr>
              <p:nvPr/>
            </p:nvSpPr>
            <p:spPr bwMode="gray">
              <a:xfrm>
                <a:off x="-128587" y="3816350"/>
                <a:ext cx="701675" cy="36513"/>
              </a:xfrm>
              <a:custGeom>
                <a:avLst/>
                <a:gdLst>
                  <a:gd name="T0" fmla="*/ 182 w 187"/>
                  <a:gd name="T1" fmla="*/ 10 h 10"/>
                  <a:gd name="T2" fmla="*/ 5 w 187"/>
                  <a:gd name="T3" fmla="*/ 10 h 10"/>
                  <a:gd name="T4" fmla="*/ 0 w 187"/>
                  <a:gd name="T5" fmla="*/ 5 h 10"/>
                  <a:gd name="T6" fmla="*/ 5 w 187"/>
                  <a:gd name="T7" fmla="*/ 0 h 10"/>
                  <a:gd name="T8" fmla="*/ 182 w 187"/>
                  <a:gd name="T9" fmla="*/ 0 h 10"/>
                  <a:gd name="T10" fmla="*/ 187 w 187"/>
                  <a:gd name="T11" fmla="*/ 5 h 10"/>
                  <a:gd name="T12" fmla="*/ 182 w 187"/>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87" h="10">
                    <a:moveTo>
                      <a:pt x="182" y="10"/>
                    </a:moveTo>
                    <a:cubicBezTo>
                      <a:pt x="5" y="10"/>
                      <a:pt x="5" y="10"/>
                      <a:pt x="5" y="10"/>
                    </a:cubicBezTo>
                    <a:cubicBezTo>
                      <a:pt x="2" y="10"/>
                      <a:pt x="0" y="8"/>
                      <a:pt x="0" y="5"/>
                    </a:cubicBezTo>
                    <a:cubicBezTo>
                      <a:pt x="0" y="2"/>
                      <a:pt x="2" y="0"/>
                      <a:pt x="5" y="0"/>
                    </a:cubicBezTo>
                    <a:cubicBezTo>
                      <a:pt x="182" y="0"/>
                      <a:pt x="182" y="0"/>
                      <a:pt x="182" y="0"/>
                    </a:cubicBezTo>
                    <a:cubicBezTo>
                      <a:pt x="185" y="0"/>
                      <a:pt x="187" y="2"/>
                      <a:pt x="187" y="5"/>
                    </a:cubicBezTo>
                    <a:cubicBezTo>
                      <a:pt x="187" y="8"/>
                      <a:pt x="185" y="10"/>
                      <a:pt x="182"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113" name="Freeform 112"/>
              <p:cNvSpPr>
                <a:spLocks/>
              </p:cNvSpPr>
              <p:nvPr/>
            </p:nvSpPr>
            <p:spPr bwMode="gray">
              <a:xfrm>
                <a:off x="-128587" y="3898900"/>
                <a:ext cx="484188" cy="36513"/>
              </a:xfrm>
              <a:custGeom>
                <a:avLst/>
                <a:gdLst>
                  <a:gd name="T0" fmla="*/ 124 w 129"/>
                  <a:gd name="T1" fmla="*/ 10 h 10"/>
                  <a:gd name="T2" fmla="*/ 5 w 129"/>
                  <a:gd name="T3" fmla="*/ 10 h 10"/>
                  <a:gd name="T4" fmla="*/ 0 w 129"/>
                  <a:gd name="T5" fmla="*/ 5 h 10"/>
                  <a:gd name="T6" fmla="*/ 5 w 129"/>
                  <a:gd name="T7" fmla="*/ 0 h 10"/>
                  <a:gd name="T8" fmla="*/ 124 w 129"/>
                  <a:gd name="T9" fmla="*/ 0 h 10"/>
                  <a:gd name="T10" fmla="*/ 129 w 129"/>
                  <a:gd name="T11" fmla="*/ 5 h 10"/>
                  <a:gd name="T12" fmla="*/ 124 w 129"/>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29" h="10">
                    <a:moveTo>
                      <a:pt x="124" y="10"/>
                    </a:moveTo>
                    <a:cubicBezTo>
                      <a:pt x="5" y="10"/>
                      <a:pt x="5" y="10"/>
                      <a:pt x="5" y="10"/>
                    </a:cubicBezTo>
                    <a:cubicBezTo>
                      <a:pt x="2" y="10"/>
                      <a:pt x="0" y="8"/>
                      <a:pt x="0" y="5"/>
                    </a:cubicBezTo>
                    <a:cubicBezTo>
                      <a:pt x="0" y="2"/>
                      <a:pt x="2" y="0"/>
                      <a:pt x="5" y="0"/>
                    </a:cubicBezTo>
                    <a:cubicBezTo>
                      <a:pt x="124" y="0"/>
                      <a:pt x="124" y="0"/>
                      <a:pt x="124" y="0"/>
                    </a:cubicBezTo>
                    <a:cubicBezTo>
                      <a:pt x="127" y="0"/>
                      <a:pt x="129" y="2"/>
                      <a:pt x="129" y="5"/>
                    </a:cubicBezTo>
                    <a:cubicBezTo>
                      <a:pt x="129" y="8"/>
                      <a:pt x="127" y="10"/>
                      <a:pt x="124"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114" name="Freeform 113"/>
              <p:cNvSpPr>
                <a:spLocks noEditPoints="1"/>
              </p:cNvSpPr>
              <p:nvPr/>
            </p:nvSpPr>
            <p:spPr bwMode="gray">
              <a:xfrm>
                <a:off x="-323850" y="2616200"/>
                <a:ext cx="1125538" cy="1544638"/>
              </a:xfrm>
              <a:custGeom>
                <a:avLst/>
                <a:gdLst>
                  <a:gd name="T0" fmla="*/ 532 w 709"/>
                  <a:gd name="T1" fmla="*/ 0 h 973"/>
                  <a:gd name="T2" fmla="*/ 0 w 709"/>
                  <a:gd name="T3" fmla="*/ 0 h 973"/>
                  <a:gd name="T4" fmla="*/ 0 w 709"/>
                  <a:gd name="T5" fmla="*/ 973 h 973"/>
                  <a:gd name="T6" fmla="*/ 709 w 709"/>
                  <a:gd name="T7" fmla="*/ 973 h 973"/>
                  <a:gd name="T8" fmla="*/ 709 w 709"/>
                  <a:gd name="T9" fmla="*/ 179 h 973"/>
                  <a:gd name="T10" fmla="*/ 532 w 709"/>
                  <a:gd name="T11" fmla="*/ 0 h 973"/>
                  <a:gd name="T12" fmla="*/ 643 w 709"/>
                  <a:gd name="T13" fmla="*/ 897 h 973"/>
                  <a:gd name="T14" fmla="*/ 67 w 709"/>
                  <a:gd name="T15" fmla="*/ 897 h 973"/>
                  <a:gd name="T16" fmla="*/ 67 w 709"/>
                  <a:gd name="T17" fmla="*/ 66 h 973"/>
                  <a:gd name="T18" fmla="*/ 502 w 709"/>
                  <a:gd name="T19" fmla="*/ 66 h 973"/>
                  <a:gd name="T20" fmla="*/ 502 w 709"/>
                  <a:gd name="T21" fmla="*/ 208 h 973"/>
                  <a:gd name="T22" fmla="*/ 643 w 709"/>
                  <a:gd name="T23" fmla="*/ 208 h 973"/>
                  <a:gd name="T24" fmla="*/ 643 w 709"/>
                  <a:gd name="T25" fmla="*/ 897 h 9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09" h="973">
                    <a:moveTo>
                      <a:pt x="532" y="0"/>
                    </a:moveTo>
                    <a:lnTo>
                      <a:pt x="0" y="0"/>
                    </a:lnTo>
                    <a:lnTo>
                      <a:pt x="0" y="973"/>
                    </a:lnTo>
                    <a:lnTo>
                      <a:pt x="709" y="973"/>
                    </a:lnTo>
                    <a:lnTo>
                      <a:pt x="709" y="179"/>
                    </a:lnTo>
                    <a:lnTo>
                      <a:pt x="532" y="0"/>
                    </a:lnTo>
                    <a:close/>
                    <a:moveTo>
                      <a:pt x="643" y="897"/>
                    </a:moveTo>
                    <a:lnTo>
                      <a:pt x="67" y="897"/>
                    </a:lnTo>
                    <a:lnTo>
                      <a:pt x="67" y="66"/>
                    </a:lnTo>
                    <a:lnTo>
                      <a:pt x="502" y="66"/>
                    </a:lnTo>
                    <a:lnTo>
                      <a:pt x="502" y="208"/>
                    </a:lnTo>
                    <a:lnTo>
                      <a:pt x="643" y="208"/>
                    </a:lnTo>
                    <a:lnTo>
                      <a:pt x="643" y="897"/>
                    </a:lnTo>
                    <a:close/>
                  </a:path>
                </a:pathLst>
              </a:custGeom>
              <a:solidFill>
                <a:srgbClr val="B43B10"/>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grpSp>
        <p:grpSp>
          <p:nvGrpSpPr>
            <p:cNvPr id="68" name="Group 67"/>
            <p:cNvGrpSpPr/>
            <p:nvPr/>
          </p:nvGrpSpPr>
          <p:grpSpPr bwMode="gray">
            <a:xfrm>
              <a:off x="10021237" y="4589920"/>
              <a:ext cx="678029" cy="903081"/>
              <a:chOff x="-323850" y="2616200"/>
              <a:chExt cx="1125538" cy="1544638"/>
            </a:xfrm>
            <a:solidFill>
              <a:srgbClr val="002050"/>
            </a:solidFill>
          </p:grpSpPr>
          <p:sp>
            <p:nvSpPr>
              <p:cNvPr id="93" name="Freeform 33"/>
              <p:cNvSpPr>
                <a:spLocks/>
              </p:cNvSpPr>
              <p:nvPr/>
            </p:nvSpPr>
            <p:spPr bwMode="gray">
              <a:xfrm>
                <a:off x="-128587" y="3024188"/>
                <a:ext cx="615950" cy="41275"/>
              </a:xfrm>
              <a:custGeom>
                <a:avLst/>
                <a:gdLst>
                  <a:gd name="T0" fmla="*/ 159 w 164"/>
                  <a:gd name="T1" fmla="*/ 11 h 11"/>
                  <a:gd name="T2" fmla="*/ 5 w 164"/>
                  <a:gd name="T3" fmla="*/ 11 h 11"/>
                  <a:gd name="T4" fmla="*/ 0 w 164"/>
                  <a:gd name="T5" fmla="*/ 5 h 11"/>
                  <a:gd name="T6" fmla="*/ 5 w 164"/>
                  <a:gd name="T7" fmla="*/ 0 h 11"/>
                  <a:gd name="T8" fmla="*/ 159 w 164"/>
                  <a:gd name="T9" fmla="*/ 0 h 11"/>
                  <a:gd name="T10" fmla="*/ 164 w 164"/>
                  <a:gd name="T11" fmla="*/ 5 h 11"/>
                  <a:gd name="T12" fmla="*/ 159 w 164"/>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64" h="11">
                    <a:moveTo>
                      <a:pt x="159" y="11"/>
                    </a:moveTo>
                    <a:cubicBezTo>
                      <a:pt x="5" y="11"/>
                      <a:pt x="5" y="11"/>
                      <a:pt x="5" y="11"/>
                    </a:cubicBezTo>
                    <a:cubicBezTo>
                      <a:pt x="2" y="11"/>
                      <a:pt x="0" y="8"/>
                      <a:pt x="0" y="5"/>
                    </a:cubicBezTo>
                    <a:cubicBezTo>
                      <a:pt x="0" y="3"/>
                      <a:pt x="2" y="0"/>
                      <a:pt x="5" y="0"/>
                    </a:cubicBezTo>
                    <a:cubicBezTo>
                      <a:pt x="159" y="0"/>
                      <a:pt x="159" y="0"/>
                      <a:pt x="159" y="0"/>
                    </a:cubicBezTo>
                    <a:cubicBezTo>
                      <a:pt x="162" y="0"/>
                      <a:pt x="164" y="3"/>
                      <a:pt x="164" y="5"/>
                    </a:cubicBezTo>
                    <a:cubicBezTo>
                      <a:pt x="164" y="8"/>
                      <a:pt x="162" y="11"/>
                      <a:pt x="159" y="11"/>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94" name="Freeform 34"/>
              <p:cNvSpPr>
                <a:spLocks/>
              </p:cNvSpPr>
              <p:nvPr/>
            </p:nvSpPr>
            <p:spPr bwMode="gray">
              <a:xfrm>
                <a:off x="-128587" y="3106738"/>
                <a:ext cx="736600" cy="38100"/>
              </a:xfrm>
              <a:custGeom>
                <a:avLst/>
                <a:gdLst>
                  <a:gd name="T0" fmla="*/ 191 w 196"/>
                  <a:gd name="T1" fmla="*/ 10 h 10"/>
                  <a:gd name="T2" fmla="*/ 5 w 196"/>
                  <a:gd name="T3" fmla="*/ 10 h 10"/>
                  <a:gd name="T4" fmla="*/ 0 w 196"/>
                  <a:gd name="T5" fmla="*/ 5 h 10"/>
                  <a:gd name="T6" fmla="*/ 5 w 196"/>
                  <a:gd name="T7" fmla="*/ 0 h 10"/>
                  <a:gd name="T8" fmla="*/ 191 w 196"/>
                  <a:gd name="T9" fmla="*/ 0 h 10"/>
                  <a:gd name="T10" fmla="*/ 196 w 196"/>
                  <a:gd name="T11" fmla="*/ 5 h 10"/>
                  <a:gd name="T12" fmla="*/ 191 w 196"/>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96" h="10">
                    <a:moveTo>
                      <a:pt x="191" y="10"/>
                    </a:moveTo>
                    <a:cubicBezTo>
                      <a:pt x="5" y="10"/>
                      <a:pt x="5" y="10"/>
                      <a:pt x="5" y="10"/>
                    </a:cubicBezTo>
                    <a:cubicBezTo>
                      <a:pt x="2" y="10"/>
                      <a:pt x="0" y="8"/>
                      <a:pt x="0" y="5"/>
                    </a:cubicBezTo>
                    <a:cubicBezTo>
                      <a:pt x="0" y="2"/>
                      <a:pt x="2" y="0"/>
                      <a:pt x="5" y="0"/>
                    </a:cubicBezTo>
                    <a:cubicBezTo>
                      <a:pt x="191" y="0"/>
                      <a:pt x="191" y="0"/>
                      <a:pt x="191" y="0"/>
                    </a:cubicBezTo>
                    <a:cubicBezTo>
                      <a:pt x="194" y="0"/>
                      <a:pt x="196" y="2"/>
                      <a:pt x="196" y="5"/>
                    </a:cubicBezTo>
                    <a:cubicBezTo>
                      <a:pt x="196" y="8"/>
                      <a:pt x="194" y="10"/>
                      <a:pt x="191"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95" name="Freeform 94"/>
              <p:cNvSpPr>
                <a:spLocks/>
              </p:cNvSpPr>
              <p:nvPr/>
            </p:nvSpPr>
            <p:spPr bwMode="gray">
              <a:xfrm>
                <a:off x="-128587" y="3189288"/>
                <a:ext cx="615950" cy="38100"/>
              </a:xfrm>
              <a:custGeom>
                <a:avLst/>
                <a:gdLst>
                  <a:gd name="T0" fmla="*/ 159 w 164"/>
                  <a:gd name="T1" fmla="*/ 10 h 10"/>
                  <a:gd name="T2" fmla="*/ 5 w 164"/>
                  <a:gd name="T3" fmla="*/ 10 h 10"/>
                  <a:gd name="T4" fmla="*/ 0 w 164"/>
                  <a:gd name="T5" fmla="*/ 5 h 10"/>
                  <a:gd name="T6" fmla="*/ 5 w 164"/>
                  <a:gd name="T7" fmla="*/ 0 h 10"/>
                  <a:gd name="T8" fmla="*/ 159 w 164"/>
                  <a:gd name="T9" fmla="*/ 0 h 10"/>
                  <a:gd name="T10" fmla="*/ 164 w 164"/>
                  <a:gd name="T11" fmla="*/ 5 h 10"/>
                  <a:gd name="T12" fmla="*/ 159 w 164"/>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64" h="10">
                    <a:moveTo>
                      <a:pt x="159" y="10"/>
                    </a:moveTo>
                    <a:cubicBezTo>
                      <a:pt x="5" y="10"/>
                      <a:pt x="5" y="10"/>
                      <a:pt x="5" y="10"/>
                    </a:cubicBezTo>
                    <a:cubicBezTo>
                      <a:pt x="2" y="10"/>
                      <a:pt x="0" y="8"/>
                      <a:pt x="0" y="5"/>
                    </a:cubicBezTo>
                    <a:cubicBezTo>
                      <a:pt x="0" y="2"/>
                      <a:pt x="2" y="0"/>
                      <a:pt x="5" y="0"/>
                    </a:cubicBezTo>
                    <a:cubicBezTo>
                      <a:pt x="159" y="0"/>
                      <a:pt x="159" y="0"/>
                      <a:pt x="159" y="0"/>
                    </a:cubicBezTo>
                    <a:cubicBezTo>
                      <a:pt x="162" y="0"/>
                      <a:pt x="164" y="2"/>
                      <a:pt x="164" y="5"/>
                    </a:cubicBezTo>
                    <a:cubicBezTo>
                      <a:pt x="164" y="8"/>
                      <a:pt x="162" y="10"/>
                      <a:pt x="159"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96" name="Freeform 95"/>
              <p:cNvSpPr>
                <a:spLocks/>
              </p:cNvSpPr>
              <p:nvPr/>
            </p:nvSpPr>
            <p:spPr bwMode="gray">
              <a:xfrm>
                <a:off x="-128587" y="3271838"/>
                <a:ext cx="323850" cy="38100"/>
              </a:xfrm>
              <a:custGeom>
                <a:avLst/>
                <a:gdLst>
                  <a:gd name="T0" fmla="*/ 80 w 86"/>
                  <a:gd name="T1" fmla="*/ 10 h 10"/>
                  <a:gd name="T2" fmla="*/ 5 w 86"/>
                  <a:gd name="T3" fmla="*/ 10 h 10"/>
                  <a:gd name="T4" fmla="*/ 0 w 86"/>
                  <a:gd name="T5" fmla="*/ 5 h 10"/>
                  <a:gd name="T6" fmla="*/ 5 w 86"/>
                  <a:gd name="T7" fmla="*/ 0 h 10"/>
                  <a:gd name="T8" fmla="*/ 80 w 86"/>
                  <a:gd name="T9" fmla="*/ 0 h 10"/>
                  <a:gd name="T10" fmla="*/ 86 w 86"/>
                  <a:gd name="T11" fmla="*/ 5 h 10"/>
                  <a:gd name="T12" fmla="*/ 80 w 86"/>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86" h="10">
                    <a:moveTo>
                      <a:pt x="80" y="10"/>
                    </a:moveTo>
                    <a:cubicBezTo>
                      <a:pt x="5" y="10"/>
                      <a:pt x="5" y="10"/>
                      <a:pt x="5" y="10"/>
                    </a:cubicBezTo>
                    <a:cubicBezTo>
                      <a:pt x="2" y="10"/>
                      <a:pt x="0" y="8"/>
                      <a:pt x="0" y="5"/>
                    </a:cubicBezTo>
                    <a:cubicBezTo>
                      <a:pt x="0" y="2"/>
                      <a:pt x="2" y="0"/>
                      <a:pt x="5" y="0"/>
                    </a:cubicBezTo>
                    <a:cubicBezTo>
                      <a:pt x="80" y="0"/>
                      <a:pt x="80" y="0"/>
                      <a:pt x="80" y="0"/>
                    </a:cubicBezTo>
                    <a:cubicBezTo>
                      <a:pt x="83" y="0"/>
                      <a:pt x="86" y="2"/>
                      <a:pt x="86" y="5"/>
                    </a:cubicBezTo>
                    <a:cubicBezTo>
                      <a:pt x="86" y="8"/>
                      <a:pt x="83" y="10"/>
                      <a:pt x="80"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97" name="Freeform 96"/>
              <p:cNvSpPr>
                <a:spLocks/>
              </p:cNvSpPr>
              <p:nvPr/>
            </p:nvSpPr>
            <p:spPr bwMode="gray">
              <a:xfrm>
                <a:off x="-128587" y="3481388"/>
                <a:ext cx="676275" cy="41275"/>
              </a:xfrm>
              <a:custGeom>
                <a:avLst/>
                <a:gdLst>
                  <a:gd name="T0" fmla="*/ 175 w 180"/>
                  <a:gd name="T1" fmla="*/ 11 h 11"/>
                  <a:gd name="T2" fmla="*/ 5 w 180"/>
                  <a:gd name="T3" fmla="*/ 11 h 11"/>
                  <a:gd name="T4" fmla="*/ 0 w 180"/>
                  <a:gd name="T5" fmla="*/ 6 h 11"/>
                  <a:gd name="T6" fmla="*/ 5 w 180"/>
                  <a:gd name="T7" fmla="*/ 0 h 11"/>
                  <a:gd name="T8" fmla="*/ 175 w 180"/>
                  <a:gd name="T9" fmla="*/ 0 h 11"/>
                  <a:gd name="T10" fmla="*/ 180 w 180"/>
                  <a:gd name="T11" fmla="*/ 6 h 11"/>
                  <a:gd name="T12" fmla="*/ 175 w 180"/>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80" h="11">
                    <a:moveTo>
                      <a:pt x="175" y="11"/>
                    </a:moveTo>
                    <a:cubicBezTo>
                      <a:pt x="5" y="11"/>
                      <a:pt x="5" y="11"/>
                      <a:pt x="5" y="11"/>
                    </a:cubicBezTo>
                    <a:cubicBezTo>
                      <a:pt x="2" y="11"/>
                      <a:pt x="0" y="8"/>
                      <a:pt x="0" y="6"/>
                    </a:cubicBezTo>
                    <a:cubicBezTo>
                      <a:pt x="0" y="3"/>
                      <a:pt x="2" y="0"/>
                      <a:pt x="5" y="0"/>
                    </a:cubicBezTo>
                    <a:cubicBezTo>
                      <a:pt x="175" y="0"/>
                      <a:pt x="175" y="0"/>
                      <a:pt x="175" y="0"/>
                    </a:cubicBezTo>
                    <a:cubicBezTo>
                      <a:pt x="178" y="0"/>
                      <a:pt x="180" y="3"/>
                      <a:pt x="180" y="6"/>
                    </a:cubicBezTo>
                    <a:cubicBezTo>
                      <a:pt x="180" y="8"/>
                      <a:pt x="178" y="11"/>
                      <a:pt x="175" y="11"/>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98" name="Freeform 97"/>
              <p:cNvSpPr>
                <a:spLocks/>
              </p:cNvSpPr>
              <p:nvPr/>
            </p:nvSpPr>
            <p:spPr bwMode="gray">
              <a:xfrm>
                <a:off x="-128587" y="3563938"/>
                <a:ext cx="736600" cy="38100"/>
              </a:xfrm>
              <a:custGeom>
                <a:avLst/>
                <a:gdLst>
                  <a:gd name="T0" fmla="*/ 191 w 196"/>
                  <a:gd name="T1" fmla="*/ 10 h 10"/>
                  <a:gd name="T2" fmla="*/ 5 w 196"/>
                  <a:gd name="T3" fmla="*/ 10 h 10"/>
                  <a:gd name="T4" fmla="*/ 0 w 196"/>
                  <a:gd name="T5" fmla="*/ 5 h 10"/>
                  <a:gd name="T6" fmla="*/ 5 w 196"/>
                  <a:gd name="T7" fmla="*/ 0 h 10"/>
                  <a:gd name="T8" fmla="*/ 191 w 196"/>
                  <a:gd name="T9" fmla="*/ 0 h 10"/>
                  <a:gd name="T10" fmla="*/ 196 w 196"/>
                  <a:gd name="T11" fmla="*/ 5 h 10"/>
                  <a:gd name="T12" fmla="*/ 191 w 196"/>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96" h="10">
                    <a:moveTo>
                      <a:pt x="191" y="10"/>
                    </a:moveTo>
                    <a:cubicBezTo>
                      <a:pt x="5" y="10"/>
                      <a:pt x="5" y="10"/>
                      <a:pt x="5" y="10"/>
                    </a:cubicBezTo>
                    <a:cubicBezTo>
                      <a:pt x="2" y="10"/>
                      <a:pt x="0" y="8"/>
                      <a:pt x="0" y="5"/>
                    </a:cubicBezTo>
                    <a:cubicBezTo>
                      <a:pt x="0" y="3"/>
                      <a:pt x="2" y="0"/>
                      <a:pt x="5" y="0"/>
                    </a:cubicBezTo>
                    <a:cubicBezTo>
                      <a:pt x="191" y="0"/>
                      <a:pt x="191" y="0"/>
                      <a:pt x="191" y="0"/>
                    </a:cubicBezTo>
                    <a:cubicBezTo>
                      <a:pt x="194" y="0"/>
                      <a:pt x="196" y="3"/>
                      <a:pt x="196" y="5"/>
                    </a:cubicBezTo>
                    <a:cubicBezTo>
                      <a:pt x="196" y="8"/>
                      <a:pt x="194" y="10"/>
                      <a:pt x="191"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99" name="Freeform 98"/>
              <p:cNvSpPr>
                <a:spLocks/>
              </p:cNvSpPr>
              <p:nvPr/>
            </p:nvSpPr>
            <p:spPr bwMode="gray">
              <a:xfrm>
                <a:off x="-128587" y="3646488"/>
                <a:ext cx="701675" cy="38100"/>
              </a:xfrm>
              <a:custGeom>
                <a:avLst/>
                <a:gdLst>
                  <a:gd name="T0" fmla="*/ 182 w 187"/>
                  <a:gd name="T1" fmla="*/ 10 h 10"/>
                  <a:gd name="T2" fmla="*/ 5 w 187"/>
                  <a:gd name="T3" fmla="*/ 10 h 10"/>
                  <a:gd name="T4" fmla="*/ 0 w 187"/>
                  <a:gd name="T5" fmla="*/ 5 h 10"/>
                  <a:gd name="T6" fmla="*/ 5 w 187"/>
                  <a:gd name="T7" fmla="*/ 0 h 10"/>
                  <a:gd name="T8" fmla="*/ 182 w 187"/>
                  <a:gd name="T9" fmla="*/ 0 h 10"/>
                  <a:gd name="T10" fmla="*/ 187 w 187"/>
                  <a:gd name="T11" fmla="*/ 5 h 10"/>
                  <a:gd name="T12" fmla="*/ 182 w 187"/>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87" h="10">
                    <a:moveTo>
                      <a:pt x="182" y="10"/>
                    </a:moveTo>
                    <a:cubicBezTo>
                      <a:pt x="5" y="10"/>
                      <a:pt x="5" y="10"/>
                      <a:pt x="5" y="10"/>
                    </a:cubicBezTo>
                    <a:cubicBezTo>
                      <a:pt x="2" y="10"/>
                      <a:pt x="0" y="8"/>
                      <a:pt x="0" y="5"/>
                    </a:cubicBezTo>
                    <a:cubicBezTo>
                      <a:pt x="0" y="2"/>
                      <a:pt x="2" y="0"/>
                      <a:pt x="5" y="0"/>
                    </a:cubicBezTo>
                    <a:cubicBezTo>
                      <a:pt x="182" y="0"/>
                      <a:pt x="182" y="0"/>
                      <a:pt x="182" y="0"/>
                    </a:cubicBezTo>
                    <a:cubicBezTo>
                      <a:pt x="185" y="0"/>
                      <a:pt x="187" y="2"/>
                      <a:pt x="187" y="5"/>
                    </a:cubicBezTo>
                    <a:cubicBezTo>
                      <a:pt x="187" y="8"/>
                      <a:pt x="185" y="10"/>
                      <a:pt x="182"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100" name="Freeform 99"/>
              <p:cNvSpPr>
                <a:spLocks/>
              </p:cNvSpPr>
              <p:nvPr/>
            </p:nvSpPr>
            <p:spPr bwMode="gray">
              <a:xfrm>
                <a:off x="-128587" y="3729038"/>
                <a:ext cx="649288" cy="38100"/>
              </a:xfrm>
              <a:custGeom>
                <a:avLst/>
                <a:gdLst>
                  <a:gd name="T0" fmla="*/ 168 w 173"/>
                  <a:gd name="T1" fmla="*/ 10 h 10"/>
                  <a:gd name="T2" fmla="*/ 5 w 173"/>
                  <a:gd name="T3" fmla="*/ 10 h 10"/>
                  <a:gd name="T4" fmla="*/ 0 w 173"/>
                  <a:gd name="T5" fmla="*/ 5 h 10"/>
                  <a:gd name="T6" fmla="*/ 5 w 173"/>
                  <a:gd name="T7" fmla="*/ 0 h 10"/>
                  <a:gd name="T8" fmla="*/ 168 w 173"/>
                  <a:gd name="T9" fmla="*/ 0 h 10"/>
                  <a:gd name="T10" fmla="*/ 173 w 173"/>
                  <a:gd name="T11" fmla="*/ 5 h 10"/>
                  <a:gd name="T12" fmla="*/ 168 w 173"/>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73" h="10">
                    <a:moveTo>
                      <a:pt x="168" y="10"/>
                    </a:moveTo>
                    <a:cubicBezTo>
                      <a:pt x="5" y="10"/>
                      <a:pt x="5" y="10"/>
                      <a:pt x="5" y="10"/>
                    </a:cubicBezTo>
                    <a:cubicBezTo>
                      <a:pt x="2" y="10"/>
                      <a:pt x="0" y="8"/>
                      <a:pt x="0" y="5"/>
                    </a:cubicBezTo>
                    <a:cubicBezTo>
                      <a:pt x="0" y="2"/>
                      <a:pt x="2" y="0"/>
                      <a:pt x="5" y="0"/>
                    </a:cubicBezTo>
                    <a:cubicBezTo>
                      <a:pt x="168" y="0"/>
                      <a:pt x="168" y="0"/>
                      <a:pt x="168" y="0"/>
                    </a:cubicBezTo>
                    <a:cubicBezTo>
                      <a:pt x="170" y="0"/>
                      <a:pt x="173" y="2"/>
                      <a:pt x="173" y="5"/>
                    </a:cubicBezTo>
                    <a:cubicBezTo>
                      <a:pt x="173" y="8"/>
                      <a:pt x="170" y="10"/>
                      <a:pt x="168"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101" name="Freeform 100"/>
              <p:cNvSpPr>
                <a:spLocks/>
              </p:cNvSpPr>
              <p:nvPr/>
            </p:nvSpPr>
            <p:spPr bwMode="gray">
              <a:xfrm>
                <a:off x="-128587" y="3816350"/>
                <a:ext cx="701675" cy="36513"/>
              </a:xfrm>
              <a:custGeom>
                <a:avLst/>
                <a:gdLst>
                  <a:gd name="T0" fmla="*/ 182 w 187"/>
                  <a:gd name="T1" fmla="*/ 10 h 10"/>
                  <a:gd name="T2" fmla="*/ 5 w 187"/>
                  <a:gd name="T3" fmla="*/ 10 h 10"/>
                  <a:gd name="T4" fmla="*/ 0 w 187"/>
                  <a:gd name="T5" fmla="*/ 5 h 10"/>
                  <a:gd name="T6" fmla="*/ 5 w 187"/>
                  <a:gd name="T7" fmla="*/ 0 h 10"/>
                  <a:gd name="T8" fmla="*/ 182 w 187"/>
                  <a:gd name="T9" fmla="*/ 0 h 10"/>
                  <a:gd name="T10" fmla="*/ 187 w 187"/>
                  <a:gd name="T11" fmla="*/ 5 h 10"/>
                  <a:gd name="T12" fmla="*/ 182 w 187"/>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87" h="10">
                    <a:moveTo>
                      <a:pt x="182" y="10"/>
                    </a:moveTo>
                    <a:cubicBezTo>
                      <a:pt x="5" y="10"/>
                      <a:pt x="5" y="10"/>
                      <a:pt x="5" y="10"/>
                    </a:cubicBezTo>
                    <a:cubicBezTo>
                      <a:pt x="2" y="10"/>
                      <a:pt x="0" y="8"/>
                      <a:pt x="0" y="5"/>
                    </a:cubicBezTo>
                    <a:cubicBezTo>
                      <a:pt x="0" y="2"/>
                      <a:pt x="2" y="0"/>
                      <a:pt x="5" y="0"/>
                    </a:cubicBezTo>
                    <a:cubicBezTo>
                      <a:pt x="182" y="0"/>
                      <a:pt x="182" y="0"/>
                      <a:pt x="182" y="0"/>
                    </a:cubicBezTo>
                    <a:cubicBezTo>
                      <a:pt x="185" y="0"/>
                      <a:pt x="187" y="2"/>
                      <a:pt x="187" y="5"/>
                    </a:cubicBezTo>
                    <a:cubicBezTo>
                      <a:pt x="187" y="8"/>
                      <a:pt x="185" y="10"/>
                      <a:pt x="182"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102" name="Freeform 101"/>
              <p:cNvSpPr>
                <a:spLocks/>
              </p:cNvSpPr>
              <p:nvPr/>
            </p:nvSpPr>
            <p:spPr bwMode="gray">
              <a:xfrm>
                <a:off x="-128587" y="3898900"/>
                <a:ext cx="484188" cy="36513"/>
              </a:xfrm>
              <a:custGeom>
                <a:avLst/>
                <a:gdLst>
                  <a:gd name="T0" fmla="*/ 124 w 129"/>
                  <a:gd name="T1" fmla="*/ 10 h 10"/>
                  <a:gd name="T2" fmla="*/ 5 w 129"/>
                  <a:gd name="T3" fmla="*/ 10 h 10"/>
                  <a:gd name="T4" fmla="*/ 0 w 129"/>
                  <a:gd name="T5" fmla="*/ 5 h 10"/>
                  <a:gd name="T6" fmla="*/ 5 w 129"/>
                  <a:gd name="T7" fmla="*/ 0 h 10"/>
                  <a:gd name="T8" fmla="*/ 124 w 129"/>
                  <a:gd name="T9" fmla="*/ 0 h 10"/>
                  <a:gd name="T10" fmla="*/ 129 w 129"/>
                  <a:gd name="T11" fmla="*/ 5 h 10"/>
                  <a:gd name="T12" fmla="*/ 124 w 129"/>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29" h="10">
                    <a:moveTo>
                      <a:pt x="124" y="10"/>
                    </a:moveTo>
                    <a:cubicBezTo>
                      <a:pt x="5" y="10"/>
                      <a:pt x="5" y="10"/>
                      <a:pt x="5" y="10"/>
                    </a:cubicBezTo>
                    <a:cubicBezTo>
                      <a:pt x="2" y="10"/>
                      <a:pt x="0" y="8"/>
                      <a:pt x="0" y="5"/>
                    </a:cubicBezTo>
                    <a:cubicBezTo>
                      <a:pt x="0" y="2"/>
                      <a:pt x="2" y="0"/>
                      <a:pt x="5" y="0"/>
                    </a:cubicBezTo>
                    <a:cubicBezTo>
                      <a:pt x="124" y="0"/>
                      <a:pt x="124" y="0"/>
                      <a:pt x="124" y="0"/>
                    </a:cubicBezTo>
                    <a:cubicBezTo>
                      <a:pt x="127" y="0"/>
                      <a:pt x="129" y="2"/>
                      <a:pt x="129" y="5"/>
                    </a:cubicBezTo>
                    <a:cubicBezTo>
                      <a:pt x="129" y="8"/>
                      <a:pt x="127" y="10"/>
                      <a:pt x="124"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103" name="Freeform 102"/>
              <p:cNvSpPr>
                <a:spLocks noEditPoints="1"/>
              </p:cNvSpPr>
              <p:nvPr/>
            </p:nvSpPr>
            <p:spPr bwMode="gray">
              <a:xfrm>
                <a:off x="-323850" y="2616200"/>
                <a:ext cx="1125538" cy="1544638"/>
              </a:xfrm>
              <a:custGeom>
                <a:avLst/>
                <a:gdLst>
                  <a:gd name="T0" fmla="*/ 532 w 709"/>
                  <a:gd name="T1" fmla="*/ 0 h 973"/>
                  <a:gd name="T2" fmla="*/ 0 w 709"/>
                  <a:gd name="T3" fmla="*/ 0 h 973"/>
                  <a:gd name="T4" fmla="*/ 0 w 709"/>
                  <a:gd name="T5" fmla="*/ 973 h 973"/>
                  <a:gd name="T6" fmla="*/ 709 w 709"/>
                  <a:gd name="T7" fmla="*/ 973 h 973"/>
                  <a:gd name="T8" fmla="*/ 709 w 709"/>
                  <a:gd name="T9" fmla="*/ 179 h 973"/>
                  <a:gd name="T10" fmla="*/ 532 w 709"/>
                  <a:gd name="T11" fmla="*/ 0 h 973"/>
                  <a:gd name="T12" fmla="*/ 643 w 709"/>
                  <a:gd name="T13" fmla="*/ 897 h 973"/>
                  <a:gd name="T14" fmla="*/ 67 w 709"/>
                  <a:gd name="T15" fmla="*/ 897 h 973"/>
                  <a:gd name="T16" fmla="*/ 67 w 709"/>
                  <a:gd name="T17" fmla="*/ 66 h 973"/>
                  <a:gd name="T18" fmla="*/ 502 w 709"/>
                  <a:gd name="T19" fmla="*/ 66 h 973"/>
                  <a:gd name="T20" fmla="*/ 502 w 709"/>
                  <a:gd name="T21" fmla="*/ 208 h 973"/>
                  <a:gd name="T22" fmla="*/ 643 w 709"/>
                  <a:gd name="T23" fmla="*/ 208 h 973"/>
                  <a:gd name="T24" fmla="*/ 643 w 709"/>
                  <a:gd name="T25" fmla="*/ 897 h 9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09" h="973">
                    <a:moveTo>
                      <a:pt x="532" y="0"/>
                    </a:moveTo>
                    <a:lnTo>
                      <a:pt x="0" y="0"/>
                    </a:lnTo>
                    <a:lnTo>
                      <a:pt x="0" y="973"/>
                    </a:lnTo>
                    <a:lnTo>
                      <a:pt x="709" y="973"/>
                    </a:lnTo>
                    <a:lnTo>
                      <a:pt x="709" y="179"/>
                    </a:lnTo>
                    <a:lnTo>
                      <a:pt x="532" y="0"/>
                    </a:lnTo>
                    <a:close/>
                    <a:moveTo>
                      <a:pt x="643" y="897"/>
                    </a:moveTo>
                    <a:lnTo>
                      <a:pt x="67" y="897"/>
                    </a:lnTo>
                    <a:lnTo>
                      <a:pt x="67" y="66"/>
                    </a:lnTo>
                    <a:lnTo>
                      <a:pt x="502" y="66"/>
                    </a:lnTo>
                    <a:lnTo>
                      <a:pt x="502" y="208"/>
                    </a:lnTo>
                    <a:lnTo>
                      <a:pt x="643" y="208"/>
                    </a:lnTo>
                    <a:lnTo>
                      <a:pt x="643" y="897"/>
                    </a:lnTo>
                    <a:close/>
                  </a:path>
                </a:pathLst>
              </a:custGeom>
              <a:solidFill>
                <a:srgbClr val="DC3C00"/>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grpSp>
        <p:grpSp>
          <p:nvGrpSpPr>
            <p:cNvPr id="69" name="Group 68"/>
            <p:cNvGrpSpPr/>
            <p:nvPr/>
          </p:nvGrpSpPr>
          <p:grpSpPr bwMode="gray">
            <a:xfrm>
              <a:off x="7546041" y="4534803"/>
              <a:ext cx="791676" cy="1054450"/>
              <a:chOff x="-323850" y="2616200"/>
              <a:chExt cx="1125538" cy="1544638"/>
            </a:xfrm>
            <a:solidFill>
              <a:srgbClr val="FF8C00"/>
            </a:solidFill>
          </p:grpSpPr>
          <p:sp>
            <p:nvSpPr>
              <p:cNvPr id="82" name="Freeform 33"/>
              <p:cNvSpPr>
                <a:spLocks/>
              </p:cNvSpPr>
              <p:nvPr/>
            </p:nvSpPr>
            <p:spPr bwMode="gray">
              <a:xfrm>
                <a:off x="-128587" y="3024188"/>
                <a:ext cx="615950" cy="41275"/>
              </a:xfrm>
              <a:custGeom>
                <a:avLst/>
                <a:gdLst>
                  <a:gd name="T0" fmla="*/ 159 w 164"/>
                  <a:gd name="T1" fmla="*/ 11 h 11"/>
                  <a:gd name="T2" fmla="*/ 5 w 164"/>
                  <a:gd name="T3" fmla="*/ 11 h 11"/>
                  <a:gd name="T4" fmla="*/ 0 w 164"/>
                  <a:gd name="T5" fmla="*/ 5 h 11"/>
                  <a:gd name="T6" fmla="*/ 5 w 164"/>
                  <a:gd name="T7" fmla="*/ 0 h 11"/>
                  <a:gd name="T8" fmla="*/ 159 w 164"/>
                  <a:gd name="T9" fmla="*/ 0 h 11"/>
                  <a:gd name="T10" fmla="*/ 164 w 164"/>
                  <a:gd name="T11" fmla="*/ 5 h 11"/>
                  <a:gd name="T12" fmla="*/ 159 w 164"/>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64" h="11">
                    <a:moveTo>
                      <a:pt x="159" y="11"/>
                    </a:moveTo>
                    <a:cubicBezTo>
                      <a:pt x="5" y="11"/>
                      <a:pt x="5" y="11"/>
                      <a:pt x="5" y="11"/>
                    </a:cubicBezTo>
                    <a:cubicBezTo>
                      <a:pt x="2" y="11"/>
                      <a:pt x="0" y="8"/>
                      <a:pt x="0" y="5"/>
                    </a:cubicBezTo>
                    <a:cubicBezTo>
                      <a:pt x="0" y="3"/>
                      <a:pt x="2" y="0"/>
                      <a:pt x="5" y="0"/>
                    </a:cubicBezTo>
                    <a:cubicBezTo>
                      <a:pt x="159" y="0"/>
                      <a:pt x="159" y="0"/>
                      <a:pt x="159" y="0"/>
                    </a:cubicBezTo>
                    <a:cubicBezTo>
                      <a:pt x="162" y="0"/>
                      <a:pt x="164" y="3"/>
                      <a:pt x="164" y="5"/>
                    </a:cubicBezTo>
                    <a:cubicBezTo>
                      <a:pt x="164" y="8"/>
                      <a:pt x="162" y="11"/>
                      <a:pt x="159" y="11"/>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83" name="Freeform 34"/>
              <p:cNvSpPr>
                <a:spLocks/>
              </p:cNvSpPr>
              <p:nvPr/>
            </p:nvSpPr>
            <p:spPr bwMode="gray">
              <a:xfrm>
                <a:off x="-128587" y="3106738"/>
                <a:ext cx="736600" cy="38100"/>
              </a:xfrm>
              <a:custGeom>
                <a:avLst/>
                <a:gdLst>
                  <a:gd name="T0" fmla="*/ 191 w 196"/>
                  <a:gd name="T1" fmla="*/ 10 h 10"/>
                  <a:gd name="T2" fmla="*/ 5 w 196"/>
                  <a:gd name="T3" fmla="*/ 10 h 10"/>
                  <a:gd name="T4" fmla="*/ 0 w 196"/>
                  <a:gd name="T5" fmla="*/ 5 h 10"/>
                  <a:gd name="T6" fmla="*/ 5 w 196"/>
                  <a:gd name="T7" fmla="*/ 0 h 10"/>
                  <a:gd name="T8" fmla="*/ 191 w 196"/>
                  <a:gd name="T9" fmla="*/ 0 h 10"/>
                  <a:gd name="T10" fmla="*/ 196 w 196"/>
                  <a:gd name="T11" fmla="*/ 5 h 10"/>
                  <a:gd name="T12" fmla="*/ 191 w 196"/>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96" h="10">
                    <a:moveTo>
                      <a:pt x="191" y="10"/>
                    </a:moveTo>
                    <a:cubicBezTo>
                      <a:pt x="5" y="10"/>
                      <a:pt x="5" y="10"/>
                      <a:pt x="5" y="10"/>
                    </a:cubicBezTo>
                    <a:cubicBezTo>
                      <a:pt x="2" y="10"/>
                      <a:pt x="0" y="8"/>
                      <a:pt x="0" y="5"/>
                    </a:cubicBezTo>
                    <a:cubicBezTo>
                      <a:pt x="0" y="2"/>
                      <a:pt x="2" y="0"/>
                      <a:pt x="5" y="0"/>
                    </a:cubicBezTo>
                    <a:cubicBezTo>
                      <a:pt x="191" y="0"/>
                      <a:pt x="191" y="0"/>
                      <a:pt x="191" y="0"/>
                    </a:cubicBezTo>
                    <a:cubicBezTo>
                      <a:pt x="194" y="0"/>
                      <a:pt x="196" y="2"/>
                      <a:pt x="196" y="5"/>
                    </a:cubicBezTo>
                    <a:cubicBezTo>
                      <a:pt x="196" y="8"/>
                      <a:pt x="194" y="10"/>
                      <a:pt x="191"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84" name="Freeform 83"/>
              <p:cNvSpPr>
                <a:spLocks/>
              </p:cNvSpPr>
              <p:nvPr/>
            </p:nvSpPr>
            <p:spPr bwMode="gray">
              <a:xfrm>
                <a:off x="-128587" y="3189288"/>
                <a:ext cx="615950" cy="38100"/>
              </a:xfrm>
              <a:custGeom>
                <a:avLst/>
                <a:gdLst>
                  <a:gd name="T0" fmla="*/ 159 w 164"/>
                  <a:gd name="T1" fmla="*/ 10 h 10"/>
                  <a:gd name="T2" fmla="*/ 5 w 164"/>
                  <a:gd name="T3" fmla="*/ 10 h 10"/>
                  <a:gd name="T4" fmla="*/ 0 w 164"/>
                  <a:gd name="T5" fmla="*/ 5 h 10"/>
                  <a:gd name="T6" fmla="*/ 5 w 164"/>
                  <a:gd name="T7" fmla="*/ 0 h 10"/>
                  <a:gd name="T8" fmla="*/ 159 w 164"/>
                  <a:gd name="T9" fmla="*/ 0 h 10"/>
                  <a:gd name="T10" fmla="*/ 164 w 164"/>
                  <a:gd name="T11" fmla="*/ 5 h 10"/>
                  <a:gd name="T12" fmla="*/ 159 w 164"/>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64" h="10">
                    <a:moveTo>
                      <a:pt x="159" y="10"/>
                    </a:moveTo>
                    <a:cubicBezTo>
                      <a:pt x="5" y="10"/>
                      <a:pt x="5" y="10"/>
                      <a:pt x="5" y="10"/>
                    </a:cubicBezTo>
                    <a:cubicBezTo>
                      <a:pt x="2" y="10"/>
                      <a:pt x="0" y="8"/>
                      <a:pt x="0" y="5"/>
                    </a:cubicBezTo>
                    <a:cubicBezTo>
                      <a:pt x="0" y="2"/>
                      <a:pt x="2" y="0"/>
                      <a:pt x="5" y="0"/>
                    </a:cubicBezTo>
                    <a:cubicBezTo>
                      <a:pt x="159" y="0"/>
                      <a:pt x="159" y="0"/>
                      <a:pt x="159" y="0"/>
                    </a:cubicBezTo>
                    <a:cubicBezTo>
                      <a:pt x="162" y="0"/>
                      <a:pt x="164" y="2"/>
                      <a:pt x="164" y="5"/>
                    </a:cubicBezTo>
                    <a:cubicBezTo>
                      <a:pt x="164" y="8"/>
                      <a:pt x="162" y="10"/>
                      <a:pt x="159"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85" name="Freeform 84"/>
              <p:cNvSpPr>
                <a:spLocks/>
              </p:cNvSpPr>
              <p:nvPr/>
            </p:nvSpPr>
            <p:spPr bwMode="gray">
              <a:xfrm>
                <a:off x="-128587" y="3271838"/>
                <a:ext cx="323850" cy="38100"/>
              </a:xfrm>
              <a:custGeom>
                <a:avLst/>
                <a:gdLst>
                  <a:gd name="T0" fmla="*/ 80 w 86"/>
                  <a:gd name="T1" fmla="*/ 10 h 10"/>
                  <a:gd name="T2" fmla="*/ 5 w 86"/>
                  <a:gd name="T3" fmla="*/ 10 h 10"/>
                  <a:gd name="T4" fmla="*/ 0 w 86"/>
                  <a:gd name="T5" fmla="*/ 5 h 10"/>
                  <a:gd name="T6" fmla="*/ 5 w 86"/>
                  <a:gd name="T7" fmla="*/ 0 h 10"/>
                  <a:gd name="T8" fmla="*/ 80 w 86"/>
                  <a:gd name="T9" fmla="*/ 0 h 10"/>
                  <a:gd name="T10" fmla="*/ 86 w 86"/>
                  <a:gd name="T11" fmla="*/ 5 h 10"/>
                  <a:gd name="T12" fmla="*/ 80 w 86"/>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86" h="10">
                    <a:moveTo>
                      <a:pt x="80" y="10"/>
                    </a:moveTo>
                    <a:cubicBezTo>
                      <a:pt x="5" y="10"/>
                      <a:pt x="5" y="10"/>
                      <a:pt x="5" y="10"/>
                    </a:cubicBezTo>
                    <a:cubicBezTo>
                      <a:pt x="2" y="10"/>
                      <a:pt x="0" y="8"/>
                      <a:pt x="0" y="5"/>
                    </a:cubicBezTo>
                    <a:cubicBezTo>
                      <a:pt x="0" y="2"/>
                      <a:pt x="2" y="0"/>
                      <a:pt x="5" y="0"/>
                    </a:cubicBezTo>
                    <a:cubicBezTo>
                      <a:pt x="80" y="0"/>
                      <a:pt x="80" y="0"/>
                      <a:pt x="80" y="0"/>
                    </a:cubicBezTo>
                    <a:cubicBezTo>
                      <a:pt x="83" y="0"/>
                      <a:pt x="86" y="2"/>
                      <a:pt x="86" y="5"/>
                    </a:cubicBezTo>
                    <a:cubicBezTo>
                      <a:pt x="86" y="8"/>
                      <a:pt x="83" y="10"/>
                      <a:pt x="80"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86" name="Freeform 85"/>
              <p:cNvSpPr>
                <a:spLocks/>
              </p:cNvSpPr>
              <p:nvPr/>
            </p:nvSpPr>
            <p:spPr bwMode="gray">
              <a:xfrm>
                <a:off x="-128587" y="3481388"/>
                <a:ext cx="676275" cy="41275"/>
              </a:xfrm>
              <a:custGeom>
                <a:avLst/>
                <a:gdLst>
                  <a:gd name="T0" fmla="*/ 175 w 180"/>
                  <a:gd name="T1" fmla="*/ 11 h 11"/>
                  <a:gd name="T2" fmla="*/ 5 w 180"/>
                  <a:gd name="T3" fmla="*/ 11 h 11"/>
                  <a:gd name="T4" fmla="*/ 0 w 180"/>
                  <a:gd name="T5" fmla="*/ 6 h 11"/>
                  <a:gd name="T6" fmla="*/ 5 w 180"/>
                  <a:gd name="T7" fmla="*/ 0 h 11"/>
                  <a:gd name="T8" fmla="*/ 175 w 180"/>
                  <a:gd name="T9" fmla="*/ 0 h 11"/>
                  <a:gd name="T10" fmla="*/ 180 w 180"/>
                  <a:gd name="T11" fmla="*/ 6 h 11"/>
                  <a:gd name="T12" fmla="*/ 175 w 180"/>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80" h="11">
                    <a:moveTo>
                      <a:pt x="175" y="11"/>
                    </a:moveTo>
                    <a:cubicBezTo>
                      <a:pt x="5" y="11"/>
                      <a:pt x="5" y="11"/>
                      <a:pt x="5" y="11"/>
                    </a:cubicBezTo>
                    <a:cubicBezTo>
                      <a:pt x="2" y="11"/>
                      <a:pt x="0" y="8"/>
                      <a:pt x="0" y="6"/>
                    </a:cubicBezTo>
                    <a:cubicBezTo>
                      <a:pt x="0" y="3"/>
                      <a:pt x="2" y="0"/>
                      <a:pt x="5" y="0"/>
                    </a:cubicBezTo>
                    <a:cubicBezTo>
                      <a:pt x="175" y="0"/>
                      <a:pt x="175" y="0"/>
                      <a:pt x="175" y="0"/>
                    </a:cubicBezTo>
                    <a:cubicBezTo>
                      <a:pt x="178" y="0"/>
                      <a:pt x="180" y="3"/>
                      <a:pt x="180" y="6"/>
                    </a:cubicBezTo>
                    <a:cubicBezTo>
                      <a:pt x="180" y="8"/>
                      <a:pt x="178" y="11"/>
                      <a:pt x="175" y="11"/>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87" name="Freeform 86"/>
              <p:cNvSpPr>
                <a:spLocks/>
              </p:cNvSpPr>
              <p:nvPr/>
            </p:nvSpPr>
            <p:spPr bwMode="gray">
              <a:xfrm>
                <a:off x="-128587" y="3563938"/>
                <a:ext cx="736600" cy="38100"/>
              </a:xfrm>
              <a:custGeom>
                <a:avLst/>
                <a:gdLst>
                  <a:gd name="T0" fmla="*/ 191 w 196"/>
                  <a:gd name="T1" fmla="*/ 10 h 10"/>
                  <a:gd name="T2" fmla="*/ 5 w 196"/>
                  <a:gd name="T3" fmla="*/ 10 h 10"/>
                  <a:gd name="T4" fmla="*/ 0 w 196"/>
                  <a:gd name="T5" fmla="*/ 5 h 10"/>
                  <a:gd name="T6" fmla="*/ 5 w 196"/>
                  <a:gd name="T7" fmla="*/ 0 h 10"/>
                  <a:gd name="T8" fmla="*/ 191 w 196"/>
                  <a:gd name="T9" fmla="*/ 0 h 10"/>
                  <a:gd name="T10" fmla="*/ 196 w 196"/>
                  <a:gd name="T11" fmla="*/ 5 h 10"/>
                  <a:gd name="T12" fmla="*/ 191 w 196"/>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96" h="10">
                    <a:moveTo>
                      <a:pt x="191" y="10"/>
                    </a:moveTo>
                    <a:cubicBezTo>
                      <a:pt x="5" y="10"/>
                      <a:pt x="5" y="10"/>
                      <a:pt x="5" y="10"/>
                    </a:cubicBezTo>
                    <a:cubicBezTo>
                      <a:pt x="2" y="10"/>
                      <a:pt x="0" y="8"/>
                      <a:pt x="0" y="5"/>
                    </a:cubicBezTo>
                    <a:cubicBezTo>
                      <a:pt x="0" y="3"/>
                      <a:pt x="2" y="0"/>
                      <a:pt x="5" y="0"/>
                    </a:cubicBezTo>
                    <a:cubicBezTo>
                      <a:pt x="191" y="0"/>
                      <a:pt x="191" y="0"/>
                      <a:pt x="191" y="0"/>
                    </a:cubicBezTo>
                    <a:cubicBezTo>
                      <a:pt x="194" y="0"/>
                      <a:pt x="196" y="3"/>
                      <a:pt x="196" y="5"/>
                    </a:cubicBezTo>
                    <a:cubicBezTo>
                      <a:pt x="196" y="8"/>
                      <a:pt x="194" y="10"/>
                      <a:pt x="191"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88" name="Freeform 87"/>
              <p:cNvSpPr>
                <a:spLocks/>
              </p:cNvSpPr>
              <p:nvPr/>
            </p:nvSpPr>
            <p:spPr bwMode="gray">
              <a:xfrm>
                <a:off x="-128587" y="3646488"/>
                <a:ext cx="701675" cy="38100"/>
              </a:xfrm>
              <a:custGeom>
                <a:avLst/>
                <a:gdLst>
                  <a:gd name="T0" fmla="*/ 182 w 187"/>
                  <a:gd name="T1" fmla="*/ 10 h 10"/>
                  <a:gd name="T2" fmla="*/ 5 w 187"/>
                  <a:gd name="T3" fmla="*/ 10 h 10"/>
                  <a:gd name="T4" fmla="*/ 0 w 187"/>
                  <a:gd name="T5" fmla="*/ 5 h 10"/>
                  <a:gd name="T6" fmla="*/ 5 w 187"/>
                  <a:gd name="T7" fmla="*/ 0 h 10"/>
                  <a:gd name="T8" fmla="*/ 182 w 187"/>
                  <a:gd name="T9" fmla="*/ 0 h 10"/>
                  <a:gd name="T10" fmla="*/ 187 w 187"/>
                  <a:gd name="T11" fmla="*/ 5 h 10"/>
                  <a:gd name="T12" fmla="*/ 182 w 187"/>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87" h="10">
                    <a:moveTo>
                      <a:pt x="182" y="10"/>
                    </a:moveTo>
                    <a:cubicBezTo>
                      <a:pt x="5" y="10"/>
                      <a:pt x="5" y="10"/>
                      <a:pt x="5" y="10"/>
                    </a:cubicBezTo>
                    <a:cubicBezTo>
                      <a:pt x="2" y="10"/>
                      <a:pt x="0" y="8"/>
                      <a:pt x="0" y="5"/>
                    </a:cubicBezTo>
                    <a:cubicBezTo>
                      <a:pt x="0" y="2"/>
                      <a:pt x="2" y="0"/>
                      <a:pt x="5" y="0"/>
                    </a:cubicBezTo>
                    <a:cubicBezTo>
                      <a:pt x="182" y="0"/>
                      <a:pt x="182" y="0"/>
                      <a:pt x="182" y="0"/>
                    </a:cubicBezTo>
                    <a:cubicBezTo>
                      <a:pt x="185" y="0"/>
                      <a:pt x="187" y="2"/>
                      <a:pt x="187" y="5"/>
                    </a:cubicBezTo>
                    <a:cubicBezTo>
                      <a:pt x="187" y="8"/>
                      <a:pt x="185" y="10"/>
                      <a:pt x="182"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89" name="Freeform 88"/>
              <p:cNvSpPr>
                <a:spLocks/>
              </p:cNvSpPr>
              <p:nvPr/>
            </p:nvSpPr>
            <p:spPr bwMode="gray">
              <a:xfrm>
                <a:off x="-128587" y="3729038"/>
                <a:ext cx="649288" cy="38100"/>
              </a:xfrm>
              <a:custGeom>
                <a:avLst/>
                <a:gdLst>
                  <a:gd name="T0" fmla="*/ 168 w 173"/>
                  <a:gd name="T1" fmla="*/ 10 h 10"/>
                  <a:gd name="T2" fmla="*/ 5 w 173"/>
                  <a:gd name="T3" fmla="*/ 10 h 10"/>
                  <a:gd name="T4" fmla="*/ 0 w 173"/>
                  <a:gd name="T5" fmla="*/ 5 h 10"/>
                  <a:gd name="T6" fmla="*/ 5 w 173"/>
                  <a:gd name="T7" fmla="*/ 0 h 10"/>
                  <a:gd name="T8" fmla="*/ 168 w 173"/>
                  <a:gd name="T9" fmla="*/ 0 h 10"/>
                  <a:gd name="T10" fmla="*/ 173 w 173"/>
                  <a:gd name="T11" fmla="*/ 5 h 10"/>
                  <a:gd name="T12" fmla="*/ 168 w 173"/>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73" h="10">
                    <a:moveTo>
                      <a:pt x="168" y="10"/>
                    </a:moveTo>
                    <a:cubicBezTo>
                      <a:pt x="5" y="10"/>
                      <a:pt x="5" y="10"/>
                      <a:pt x="5" y="10"/>
                    </a:cubicBezTo>
                    <a:cubicBezTo>
                      <a:pt x="2" y="10"/>
                      <a:pt x="0" y="8"/>
                      <a:pt x="0" y="5"/>
                    </a:cubicBezTo>
                    <a:cubicBezTo>
                      <a:pt x="0" y="2"/>
                      <a:pt x="2" y="0"/>
                      <a:pt x="5" y="0"/>
                    </a:cubicBezTo>
                    <a:cubicBezTo>
                      <a:pt x="168" y="0"/>
                      <a:pt x="168" y="0"/>
                      <a:pt x="168" y="0"/>
                    </a:cubicBezTo>
                    <a:cubicBezTo>
                      <a:pt x="170" y="0"/>
                      <a:pt x="173" y="2"/>
                      <a:pt x="173" y="5"/>
                    </a:cubicBezTo>
                    <a:cubicBezTo>
                      <a:pt x="173" y="8"/>
                      <a:pt x="170" y="10"/>
                      <a:pt x="168"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90" name="Freeform 89"/>
              <p:cNvSpPr>
                <a:spLocks/>
              </p:cNvSpPr>
              <p:nvPr/>
            </p:nvSpPr>
            <p:spPr bwMode="gray">
              <a:xfrm>
                <a:off x="-128587" y="3816350"/>
                <a:ext cx="701675" cy="36513"/>
              </a:xfrm>
              <a:custGeom>
                <a:avLst/>
                <a:gdLst>
                  <a:gd name="T0" fmla="*/ 182 w 187"/>
                  <a:gd name="T1" fmla="*/ 10 h 10"/>
                  <a:gd name="T2" fmla="*/ 5 w 187"/>
                  <a:gd name="T3" fmla="*/ 10 h 10"/>
                  <a:gd name="T4" fmla="*/ 0 w 187"/>
                  <a:gd name="T5" fmla="*/ 5 h 10"/>
                  <a:gd name="T6" fmla="*/ 5 w 187"/>
                  <a:gd name="T7" fmla="*/ 0 h 10"/>
                  <a:gd name="T8" fmla="*/ 182 w 187"/>
                  <a:gd name="T9" fmla="*/ 0 h 10"/>
                  <a:gd name="T10" fmla="*/ 187 w 187"/>
                  <a:gd name="T11" fmla="*/ 5 h 10"/>
                  <a:gd name="T12" fmla="*/ 182 w 187"/>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87" h="10">
                    <a:moveTo>
                      <a:pt x="182" y="10"/>
                    </a:moveTo>
                    <a:cubicBezTo>
                      <a:pt x="5" y="10"/>
                      <a:pt x="5" y="10"/>
                      <a:pt x="5" y="10"/>
                    </a:cubicBezTo>
                    <a:cubicBezTo>
                      <a:pt x="2" y="10"/>
                      <a:pt x="0" y="8"/>
                      <a:pt x="0" y="5"/>
                    </a:cubicBezTo>
                    <a:cubicBezTo>
                      <a:pt x="0" y="2"/>
                      <a:pt x="2" y="0"/>
                      <a:pt x="5" y="0"/>
                    </a:cubicBezTo>
                    <a:cubicBezTo>
                      <a:pt x="182" y="0"/>
                      <a:pt x="182" y="0"/>
                      <a:pt x="182" y="0"/>
                    </a:cubicBezTo>
                    <a:cubicBezTo>
                      <a:pt x="185" y="0"/>
                      <a:pt x="187" y="2"/>
                      <a:pt x="187" y="5"/>
                    </a:cubicBezTo>
                    <a:cubicBezTo>
                      <a:pt x="187" y="8"/>
                      <a:pt x="185" y="10"/>
                      <a:pt x="182"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91" name="Freeform 90"/>
              <p:cNvSpPr>
                <a:spLocks/>
              </p:cNvSpPr>
              <p:nvPr/>
            </p:nvSpPr>
            <p:spPr bwMode="gray">
              <a:xfrm>
                <a:off x="-128587" y="3898900"/>
                <a:ext cx="484188" cy="36513"/>
              </a:xfrm>
              <a:custGeom>
                <a:avLst/>
                <a:gdLst>
                  <a:gd name="T0" fmla="*/ 124 w 129"/>
                  <a:gd name="T1" fmla="*/ 10 h 10"/>
                  <a:gd name="T2" fmla="*/ 5 w 129"/>
                  <a:gd name="T3" fmla="*/ 10 h 10"/>
                  <a:gd name="T4" fmla="*/ 0 w 129"/>
                  <a:gd name="T5" fmla="*/ 5 h 10"/>
                  <a:gd name="T6" fmla="*/ 5 w 129"/>
                  <a:gd name="T7" fmla="*/ 0 h 10"/>
                  <a:gd name="T8" fmla="*/ 124 w 129"/>
                  <a:gd name="T9" fmla="*/ 0 h 10"/>
                  <a:gd name="T10" fmla="*/ 129 w 129"/>
                  <a:gd name="T11" fmla="*/ 5 h 10"/>
                  <a:gd name="T12" fmla="*/ 124 w 129"/>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29" h="10">
                    <a:moveTo>
                      <a:pt x="124" y="10"/>
                    </a:moveTo>
                    <a:cubicBezTo>
                      <a:pt x="5" y="10"/>
                      <a:pt x="5" y="10"/>
                      <a:pt x="5" y="10"/>
                    </a:cubicBezTo>
                    <a:cubicBezTo>
                      <a:pt x="2" y="10"/>
                      <a:pt x="0" y="8"/>
                      <a:pt x="0" y="5"/>
                    </a:cubicBezTo>
                    <a:cubicBezTo>
                      <a:pt x="0" y="2"/>
                      <a:pt x="2" y="0"/>
                      <a:pt x="5" y="0"/>
                    </a:cubicBezTo>
                    <a:cubicBezTo>
                      <a:pt x="124" y="0"/>
                      <a:pt x="124" y="0"/>
                      <a:pt x="124" y="0"/>
                    </a:cubicBezTo>
                    <a:cubicBezTo>
                      <a:pt x="127" y="0"/>
                      <a:pt x="129" y="2"/>
                      <a:pt x="129" y="5"/>
                    </a:cubicBezTo>
                    <a:cubicBezTo>
                      <a:pt x="129" y="8"/>
                      <a:pt x="127" y="10"/>
                      <a:pt x="124"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92" name="Freeform 91"/>
              <p:cNvSpPr>
                <a:spLocks noEditPoints="1"/>
              </p:cNvSpPr>
              <p:nvPr/>
            </p:nvSpPr>
            <p:spPr bwMode="gray">
              <a:xfrm>
                <a:off x="-323850" y="2616200"/>
                <a:ext cx="1125538" cy="1544638"/>
              </a:xfrm>
              <a:custGeom>
                <a:avLst/>
                <a:gdLst>
                  <a:gd name="T0" fmla="*/ 532 w 709"/>
                  <a:gd name="T1" fmla="*/ 0 h 973"/>
                  <a:gd name="T2" fmla="*/ 0 w 709"/>
                  <a:gd name="T3" fmla="*/ 0 h 973"/>
                  <a:gd name="T4" fmla="*/ 0 w 709"/>
                  <a:gd name="T5" fmla="*/ 973 h 973"/>
                  <a:gd name="T6" fmla="*/ 709 w 709"/>
                  <a:gd name="T7" fmla="*/ 973 h 973"/>
                  <a:gd name="T8" fmla="*/ 709 w 709"/>
                  <a:gd name="T9" fmla="*/ 179 h 973"/>
                  <a:gd name="T10" fmla="*/ 532 w 709"/>
                  <a:gd name="T11" fmla="*/ 0 h 973"/>
                  <a:gd name="T12" fmla="*/ 643 w 709"/>
                  <a:gd name="T13" fmla="*/ 897 h 973"/>
                  <a:gd name="T14" fmla="*/ 67 w 709"/>
                  <a:gd name="T15" fmla="*/ 897 h 973"/>
                  <a:gd name="T16" fmla="*/ 67 w 709"/>
                  <a:gd name="T17" fmla="*/ 66 h 973"/>
                  <a:gd name="T18" fmla="*/ 502 w 709"/>
                  <a:gd name="T19" fmla="*/ 66 h 973"/>
                  <a:gd name="T20" fmla="*/ 502 w 709"/>
                  <a:gd name="T21" fmla="*/ 208 h 973"/>
                  <a:gd name="T22" fmla="*/ 643 w 709"/>
                  <a:gd name="T23" fmla="*/ 208 h 973"/>
                  <a:gd name="T24" fmla="*/ 643 w 709"/>
                  <a:gd name="T25" fmla="*/ 897 h 9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09" h="973">
                    <a:moveTo>
                      <a:pt x="532" y="0"/>
                    </a:moveTo>
                    <a:lnTo>
                      <a:pt x="0" y="0"/>
                    </a:lnTo>
                    <a:lnTo>
                      <a:pt x="0" y="973"/>
                    </a:lnTo>
                    <a:lnTo>
                      <a:pt x="709" y="973"/>
                    </a:lnTo>
                    <a:lnTo>
                      <a:pt x="709" y="179"/>
                    </a:lnTo>
                    <a:lnTo>
                      <a:pt x="532" y="0"/>
                    </a:lnTo>
                    <a:close/>
                    <a:moveTo>
                      <a:pt x="643" y="897"/>
                    </a:moveTo>
                    <a:lnTo>
                      <a:pt x="67" y="897"/>
                    </a:lnTo>
                    <a:lnTo>
                      <a:pt x="67" y="66"/>
                    </a:lnTo>
                    <a:lnTo>
                      <a:pt x="502" y="66"/>
                    </a:lnTo>
                    <a:lnTo>
                      <a:pt x="502" y="208"/>
                    </a:lnTo>
                    <a:lnTo>
                      <a:pt x="643" y="208"/>
                    </a:lnTo>
                    <a:lnTo>
                      <a:pt x="643" y="897"/>
                    </a:lnTo>
                    <a:close/>
                  </a:path>
                </a:pathLst>
              </a:custGeom>
              <a:solidFill>
                <a:srgbClr val="8E2E0C"/>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grpSp>
        <p:grpSp>
          <p:nvGrpSpPr>
            <p:cNvPr id="70" name="Group 69"/>
            <p:cNvGrpSpPr/>
            <p:nvPr/>
          </p:nvGrpSpPr>
          <p:grpSpPr bwMode="gray">
            <a:xfrm>
              <a:off x="7375007" y="1710104"/>
              <a:ext cx="1092434" cy="1455035"/>
              <a:chOff x="-323850" y="2616200"/>
              <a:chExt cx="1125538" cy="1544638"/>
            </a:xfrm>
            <a:solidFill>
              <a:srgbClr val="002050"/>
            </a:solidFill>
          </p:grpSpPr>
          <p:sp>
            <p:nvSpPr>
              <p:cNvPr id="71" name="Freeform 33"/>
              <p:cNvSpPr>
                <a:spLocks/>
              </p:cNvSpPr>
              <p:nvPr/>
            </p:nvSpPr>
            <p:spPr bwMode="gray">
              <a:xfrm>
                <a:off x="-128587" y="3024188"/>
                <a:ext cx="615950" cy="41275"/>
              </a:xfrm>
              <a:custGeom>
                <a:avLst/>
                <a:gdLst>
                  <a:gd name="T0" fmla="*/ 159 w 164"/>
                  <a:gd name="T1" fmla="*/ 11 h 11"/>
                  <a:gd name="T2" fmla="*/ 5 w 164"/>
                  <a:gd name="T3" fmla="*/ 11 h 11"/>
                  <a:gd name="T4" fmla="*/ 0 w 164"/>
                  <a:gd name="T5" fmla="*/ 5 h 11"/>
                  <a:gd name="T6" fmla="*/ 5 w 164"/>
                  <a:gd name="T7" fmla="*/ 0 h 11"/>
                  <a:gd name="T8" fmla="*/ 159 w 164"/>
                  <a:gd name="T9" fmla="*/ 0 h 11"/>
                  <a:gd name="T10" fmla="*/ 164 w 164"/>
                  <a:gd name="T11" fmla="*/ 5 h 11"/>
                  <a:gd name="T12" fmla="*/ 159 w 164"/>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64" h="11">
                    <a:moveTo>
                      <a:pt x="159" y="11"/>
                    </a:moveTo>
                    <a:cubicBezTo>
                      <a:pt x="5" y="11"/>
                      <a:pt x="5" y="11"/>
                      <a:pt x="5" y="11"/>
                    </a:cubicBezTo>
                    <a:cubicBezTo>
                      <a:pt x="2" y="11"/>
                      <a:pt x="0" y="8"/>
                      <a:pt x="0" y="5"/>
                    </a:cubicBezTo>
                    <a:cubicBezTo>
                      <a:pt x="0" y="3"/>
                      <a:pt x="2" y="0"/>
                      <a:pt x="5" y="0"/>
                    </a:cubicBezTo>
                    <a:cubicBezTo>
                      <a:pt x="159" y="0"/>
                      <a:pt x="159" y="0"/>
                      <a:pt x="159" y="0"/>
                    </a:cubicBezTo>
                    <a:cubicBezTo>
                      <a:pt x="162" y="0"/>
                      <a:pt x="164" y="3"/>
                      <a:pt x="164" y="5"/>
                    </a:cubicBezTo>
                    <a:cubicBezTo>
                      <a:pt x="164" y="8"/>
                      <a:pt x="162" y="11"/>
                      <a:pt x="159" y="11"/>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72" name="Freeform 34"/>
              <p:cNvSpPr>
                <a:spLocks/>
              </p:cNvSpPr>
              <p:nvPr/>
            </p:nvSpPr>
            <p:spPr bwMode="gray">
              <a:xfrm>
                <a:off x="-128587" y="3106738"/>
                <a:ext cx="736600" cy="38100"/>
              </a:xfrm>
              <a:custGeom>
                <a:avLst/>
                <a:gdLst>
                  <a:gd name="T0" fmla="*/ 191 w 196"/>
                  <a:gd name="T1" fmla="*/ 10 h 10"/>
                  <a:gd name="T2" fmla="*/ 5 w 196"/>
                  <a:gd name="T3" fmla="*/ 10 h 10"/>
                  <a:gd name="T4" fmla="*/ 0 w 196"/>
                  <a:gd name="T5" fmla="*/ 5 h 10"/>
                  <a:gd name="T6" fmla="*/ 5 w 196"/>
                  <a:gd name="T7" fmla="*/ 0 h 10"/>
                  <a:gd name="T8" fmla="*/ 191 w 196"/>
                  <a:gd name="T9" fmla="*/ 0 h 10"/>
                  <a:gd name="T10" fmla="*/ 196 w 196"/>
                  <a:gd name="T11" fmla="*/ 5 h 10"/>
                  <a:gd name="T12" fmla="*/ 191 w 196"/>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96" h="10">
                    <a:moveTo>
                      <a:pt x="191" y="10"/>
                    </a:moveTo>
                    <a:cubicBezTo>
                      <a:pt x="5" y="10"/>
                      <a:pt x="5" y="10"/>
                      <a:pt x="5" y="10"/>
                    </a:cubicBezTo>
                    <a:cubicBezTo>
                      <a:pt x="2" y="10"/>
                      <a:pt x="0" y="8"/>
                      <a:pt x="0" y="5"/>
                    </a:cubicBezTo>
                    <a:cubicBezTo>
                      <a:pt x="0" y="2"/>
                      <a:pt x="2" y="0"/>
                      <a:pt x="5" y="0"/>
                    </a:cubicBezTo>
                    <a:cubicBezTo>
                      <a:pt x="191" y="0"/>
                      <a:pt x="191" y="0"/>
                      <a:pt x="191" y="0"/>
                    </a:cubicBezTo>
                    <a:cubicBezTo>
                      <a:pt x="194" y="0"/>
                      <a:pt x="196" y="2"/>
                      <a:pt x="196" y="5"/>
                    </a:cubicBezTo>
                    <a:cubicBezTo>
                      <a:pt x="196" y="8"/>
                      <a:pt x="194" y="10"/>
                      <a:pt x="191"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73" name="Freeform 72"/>
              <p:cNvSpPr>
                <a:spLocks/>
              </p:cNvSpPr>
              <p:nvPr/>
            </p:nvSpPr>
            <p:spPr bwMode="gray">
              <a:xfrm>
                <a:off x="-128587" y="3189288"/>
                <a:ext cx="615950" cy="38100"/>
              </a:xfrm>
              <a:custGeom>
                <a:avLst/>
                <a:gdLst>
                  <a:gd name="T0" fmla="*/ 159 w 164"/>
                  <a:gd name="T1" fmla="*/ 10 h 10"/>
                  <a:gd name="T2" fmla="*/ 5 w 164"/>
                  <a:gd name="T3" fmla="*/ 10 h 10"/>
                  <a:gd name="T4" fmla="*/ 0 w 164"/>
                  <a:gd name="T5" fmla="*/ 5 h 10"/>
                  <a:gd name="T6" fmla="*/ 5 w 164"/>
                  <a:gd name="T7" fmla="*/ 0 h 10"/>
                  <a:gd name="T8" fmla="*/ 159 w 164"/>
                  <a:gd name="T9" fmla="*/ 0 h 10"/>
                  <a:gd name="T10" fmla="*/ 164 w 164"/>
                  <a:gd name="T11" fmla="*/ 5 h 10"/>
                  <a:gd name="T12" fmla="*/ 159 w 164"/>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64" h="10">
                    <a:moveTo>
                      <a:pt x="159" y="10"/>
                    </a:moveTo>
                    <a:cubicBezTo>
                      <a:pt x="5" y="10"/>
                      <a:pt x="5" y="10"/>
                      <a:pt x="5" y="10"/>
                    </a:cubicBezTo>
                    <a:cubicBezTo>
                      <a:pt x="2" y="10"/>
                      <a:pt x="0" y="8"/>
                      <a:pt x="0" y="5"/>
                    </a:cubicBezTo>
                    <a:cubicBezTo>
                      <a:pt x="0" y="2"/>
                      <a:pt x="2" y="0"/>
                      <a:pt x="5" y="0"/>
                    </a:cubicBezTo>
                    <a:cubicBezTo>
                      <a:pt x="159" y="0"/>
                      <a:pt x="159" y="0"/>
                      <a:pt x="159" y="0"/>
                    </a:cubicBezTo>
                    <a:cubicBezTo>
                      <a:pt x="162" y="0"/>
                      <a:pt x="164" y="2"/>
                      <a:pt x="164" y="5"/>
                    </a:cubicBezTo>
                    <a:cubicBezTo>
                      <a:pt x="164" y="8"/>
                      <a:pt x="162" y="10"/>
                      <a:pt x="159"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74" name="Freeform 73"/>
              <p:cNvSpPr>
                <a:spLocks/>
              </p:cNvSpPr>
              <p:nvPr/>
            </p:nvSpPr>
            <p:spPr bwMode="gray">
              <a:xfrm>
                <a:off x="-128587" y="3271838"/>
                <a:ext cx="323850" cy="38100"/>
              </a:xfrm>
              <a:custGeom>
                <a:avLst/>
                <a:gdLst>
                  <a:gd name="T0" fmla="*/ 80 w 86"/>
                  <a:gd name="T1" fmla="*/ 10 h 10"/>
                  <a:gd name="T2" fmla="*/ 5 w 86"/>
                  <a:gd name="T3" fmla="*/ 10 h 10"/>
                  <a:gd name="T4" fmla="*/ 0 w 86"/>
                  <a:gd name="T5" fmla="*/ 5 h 10"/>
                  <a:gd name="T6" fmla="*/ 5 w 86"/>
                  <a:gd name="T7" fmla="*/ 0 h 10"/>
                  <a:gd name="T8" fmla="*/ 80 w 86"/>
                  <a:gd name="T9" fmla="*/ 0 h 10"/>
                  <a:gd name="T10" fmla="*/ 86 w 86"/>
                  <a:gd name="T11" fmla="*/ 5 h 10"/>
                  <a:gd name="T12" fmla="*/ 80 w 86"/>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86" h="10">
                    <a:moveTo>
                      <a:pt x="80" y="10"/>
                    </a:moveTo>
                    <a:cubicBezTo>
                      <a:pt x="5" y="10"/>
                      <a:pt x="5" y="10"/>
                      <a:pt x="5" y="10"/>
                    </a:cubicBezTo>
                    <a:cubicBezTo>
                      <a:pt x="2" y="10"/>
                      <a:pt x="0" y="8"/>
                      <a:pt x="0" y="5"/>
                    </a:cubicBezTo>
                    <a:cubicBezTo>
                      <a:pt x="0" y="2"/>
                      <a:pt x="2" y="0"/>
                      <a:pt x="5" y="0"/>
                    </a:cubicBezTo>
                    <a:cubicBezTo>
                      <a:pt x="80" y="0"/>
                      <a:pt x="80" y="0"/>
                      <a:pt x="80" y="0"/>
                    </a:cubicBezTo>
                    <a:cubicBezTo>
                      <a:pt x="83" y="0"/>
                      <a:pt x="86" y="2"/>
                      <a:pt x="86" y="5"/>
                    </a:cubicBezTo>
                    <a:cubicBezTo>
                      <a:pt x="86" y="8"/>
                      <a:pt x="83" y="10"/>
                      <a:pt x="80"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75" name="Freeform 74"/>
              <p:cNvSpPr>
                <a:spLocks/>
              </p:cNvSpPr>
              <p:nvPr/>
            </p:nvSpPr>
            <p:spPr bwMode="gray">
              <a:xfrm>
                <a:off x="-128587" y="3481388"/>
                <a:ext cx="676275" cy="41275"/>
              </a:xfrm>
              <a:custGeom>
                <a:avLst/>
                <a:gdLst>
                  <a:gd name="T0" fmla="*/ 175 w 180"/>
                  <a:gd name="T1" fmla="*/ 11 h 11"/>
                  <a:gd name="T2" fmla="*/ 5 w 180"/>
                  <a:gd name="T3" fmla="*/ 11 h 11"/>
                  <a:gd name="T4" fmla="*/ 0 w 180"/>
                  <a:gd name="T5" fmla="*/ 6 h 11"/>
                  <a:gd name="T6" fmla="*/ 5 w 180"/>
                  <a:gd name="T7" fmla="*/ 0 h 11"/>
                  <a:gd name="T8" fmla="*/ 175 w 180"/>
                  <a:gd name="T9" fmla="*/ 0 h 11"/>
                  <a:gd name="T10" fmla="*/ 180 w 180"/>
                  <a:gd name="T11" fmla="*/ 6 h 11"/>
                  <a:gd name="T12" fmla="*/ 175 w 180"/>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80" h="11">
                    <a:moveTo>
                      <a:pt x="175" y="11"/>
                    </a:moveTo>
                    <a:cubicBezTo>
                      <a:pt x="5" y="11"/>
                      <a:pt x="5" y="11"/>
                      <a:pt x="5" y="11"/>
                    </a:cubicBezTo>
                    <a:cubicBezTo>
                      <a:pt x="2" y="11"/>
                      <a:pt x="0" y="8"/>
                      <a:pt x="0" y="6"/>
                    </a:cubicBezTo>
                    <a:cubicBezTo>
                      <a:pt x="0" y="3"/>
                      <a:pt x="2" y="0"/>
                      <a:pt x="5" y="0"/>
                    </a:cubicBezTo>
                    <a:cubicBezTo>
                      <a:pt x="175" y="0"/>
                      <a:pt x="175" y="0"/>
                      <a:pt x="175" y="0"/>
                    </a:cubicBezTo>
                    <a:cubicBezTo>
                      <a:pt x="178" y="0"/>
                      <a:pt x="180" y="3"/>
                      <a:pt x="180" y="6"/>
                    </a:cubicBezTo>
                    <a:cubicBezTo>
                      <a:pt x="180" y="8"/>
                      <a:pt x="178" y="11"/>
                      <a:pt x="175" y="11"/>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76" name="Freeform 75"/>
              <p:cNvSpPr>
                <a:spLocks/>
              </p:cNvSpPr>
              <p:nvPr/>
            </p:nvSpPr>
            <p:spPr bwMode="gray">
              <a:xfrm>
                <a:off x="-128587" y="3563938"/>
                <a:ext cx="736600" cy="38100"/>
              </a:xfrm>
              <a:custGeom>
                <a:avLst/>
                <a:gdLst>
                  <a:gd name="T0" fmla="*/ 191 w 196"/>
                  <a:gd name="T1" fmla="*/ 10 h 10"/>
                  <a:gd name="T2" fmla="*/ 5 w 196"/>
                  <a:gd name="T3" fmla="*/ 10 h 10"/>
                  <a:gd name="T4" fmla="*/ 0 w 196"/>
                  <a:gd name="T5" fmla="*/ 5 h 10"/>
                  <a:gd name="T6" fmla="*/ 5 w 196"/>
                  <a:gd name="T7" fmla="*/ 0 h 10"/>
                  <a:gd name="T8" fmla="*/ 191 w 196"/>
                  <a:gd name="T9" fmla="*/ 0 h 10"/>
                  <a:gd name="T10" fmla="*/ 196 w 196"/>
                  <a:gd name="T11" fmla="*/ 5 h 10"/>
                  <a:gd name="T12" fmla="*/ 191 w 196"/>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96" h="10">
                    <a:moveTo>
                      <a:pt x="191" y="10"/>
                    </a:moveTo>
                    <a:cubicBezTo>
                      <a:pt x="5" y="10"/>
                      <a:pt x="5" y="10"/>
                      <a:pt x="5" y="10"/>
                    </a:cubicBezTo>
                    <a:cubicBezTo>
                      <a:pt x="2" y="10"/>
                      <a:pt x="0" y="8"/>
                      <a:pt x="0" y="5"/>
                    </a:cubicBezTo>
                    <a:cubicBezTo>
                      <a:pt x="0" y="3"/>
                      <a:pt x="2" y="0"/>
                      <a:pt x="5" y="0"/>
                    </a:cubicBezTo>
                    <a:cubicBezTo>
                      <a:pt x="191" y="0"/>
                      <a:pt x="191" y="0"/>
                      <a:pt x="191" y="0"/>
                    </a:cubicBezTo>
                    <a:cubicBezTo>
                      <a:pt x="194" y="0"/>
                      <a:pt x="196" y="3"/>
                      <a:pt x="196" y="5"/>
                    </a:cubicBezTo>
                    <a:cubicBezTo>
                      <a:pt x="196" y="8"/>
                      <a:pt x="194" y="10"/>
                      <a:pt x="191"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77" name="Freeform 76"/>
              <p:cNvSpPr>
                <a:spLocks/>
              </p:cNvSpPr>
              <p:nvPr/>
            </p:nvSpPr>
            <p:spPr bwMode="gray">
              <a:xfrm>
                <a:off x="-128587" y="3646488"/>
                <a:ext cx="701675" cy="38100"/>
              </a:xfrm>
              <a:custGeom>
                <a:avLst/>
                <a:gdLst>
                  <a:gd name="T0" fmla="*/ 182 w 187"/>
                  <a:gd name="T1" fmla="*/ 10 h 10"/>
                  <a:gd name="T2" fmla="*/ 5 w 187"/>
                  <a:gd name="T3" fmla="*/ 10 h 10"/>
                  <a:gd name="T4" fmla="*/ 0 w 187"/>
                  <a:gd name="T5" fmla="*/ 5 h 10"/>
                  <a:gd name="T6" fmla="*/ 5 w 187"/>
                  <a:gd name="T7" fmla="*/ 0 h 10"/>
                  <a:gd name="T8" fmla="*/ 182 w 187"/>
                  <a:gd name="T9" fmla="*/ 0 h 10"/>
                  <a:gd name="T10" fmla="*/ 187 w 187"/>
                  <a:gd name="T11" fmla="*/ 5 h 10"/>
                  <a:gd name="T12" fmla="*/ 182 w 187"/>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87" h="10">
                    <a:moveTo>
                      <a:pt x="182" y="10"/>
                    </a:moveTo>
                    <a:cubicBezTo>
                      <a:pt x="5" y="10"/>
                      <a:pt x="5" y="10"/>
                      <a:pt x="5" y="10"/>
                    </a:cubicBezTo>
                    <a:cubicBezTo>
                      <a:pt x="2" y="10"/>
                      <a:pt x="0" y="8"/>
                      <a:pt x="0" y="5"/>
                    </a:cubicBezTo>
                    <a:cubicBezTo>
                      <a:pt x="0" y="2"/>
                      <a:pt x="2" y="0"/>
                      <a:pt x="5" y="0"/>
                    </a:cubicBezTo>
                    <a:cubicBezTo>
                      <a:pt x="182" y="0"/>
                      <a:pt x="182" y="0"/>
                      <a:pt x="182" y="0"/>
                    </a:cubicBezTo>
                    <a:cubicBezTo>
                      <a:pt x="185" y="0"/>
                      <a:pt x="187" y="2"/>
                      <a:pt x="187" y="5"/>
                    </a:cubicBezTo>
                    <a:cubicBezTo>
                      <a:pt x="187" y="8"/>
                      <a:pt x="185" y="10"/>
                      <a:pt x="182"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78" name="Freeform 77"/>
              <p:cNvSpPr>
                <a:spLocks/>
              </p:cNvSpPr>
              <p:nvPr/>
            </p:nvSpPr>
            <p:spPr bwMode="gray">
              <a:xfrm>
                <a:off x="-128587" y="3729038"/>
                <a:ext cx="649288" cy="38100"/>
              </a:xfrm>
              <a:custGeom>
                <a:avLst/>
                <a:gdLst>
                  <a:gd name="T0" fmla="*/ 168 w 173"/>
                  <a:gd name="T1" fmla="*/ 10 h 10"/>
                  <a:gd name="T2" fmla="*/ 5 w 173"/>
                  <a:gd name="T3" fmla="*/ 10 h 10"/>
                  <a:gd name="T4" fmla="*/ 0 w 173"/>
                  <a:gd name="T5" fmla="*/ 5 h 10"/>
                  <a:gd name="T6" fmla="*/ 5 w 173"/>
                  <a:gd name="T7" fmla="*/ 0 h 10"/>
                  <a:gd name="T8" fmla="*/ 168 w 173"/>
                  <a:gd name="T9" fmla="*/ 0 h 10"/>
                  <a:gd name="T10" fmla="*/ 173 w 173"/>
                  <a:gd name="T11" fmla="*/ 5 h 10"/>
                  <a:gd name="T12" fmla="*/ 168 w 173"/>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73" h="10">
                    <a:moveTo>
                      <a:pt x="168" y="10"/>
                    </a:moveTo>
                    <a:cubicBezTo>
                      <a:pt x="5" y="10"/>
                      <a:pt x="5" y="10"/>
                      <a:pt x="5" y="10"/>
                    </a:cubicBezTo>
                    <a:cubicBezTo>
                      <a:pt x="2" y="10"/>
                      <a:pt x="0" y="8"/>
                      <a:pt x="0" y="5"/>
                    </a:cubicBezTo>
                    <a:cubicBezTo>
                      <a:pt x="0" y="2"/>
                      <a:pt x="2" y="0"/>
                      <a:pt x="5" y="0"/>
                    </a:cubicBezTo>
                    <a:cubicBezTo>
                      <a:pt x="168" y="0"/>
                      <a:pt x="168" y="0"/>
                      <a:pt x="168" y="0"/>
                    </a:cubicBezTo>
                    <a:cubicBezTo>
                      <a:pt x="170" y="0"/>
                      <a:pt x="173" y="2"/>
                      <a:pt x="173" y="5"/>
                    </a:cubicBezTo>
                    <a:cubicBezTo>
                      <a:pt x="173" y="8"/>
                      <a:pt x="170" y="10"/>
                      <a:pt x="168"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79" name="Freeform 78"/>
              <p:cNvSpPr>
                <a:spLocks/>
              </p:cNvSpPr>
              <p:nvPr/>
            </p:nvSpPr>
            <p:spPr bwMode="gray">
              <a:xfrm>
                <a:off x="-128587" y="3816350"/>
                <a:ext cx="701675" cy="36513"/>
              </a:xfrm>
              <a:custGeom>
                <a:avLst/>
                <a:gdLst>
                  <a:gd name="T0" fmla="*/ 182 w 187"/>
                  <a:gd name="T1" fmla="*/ 10 h 10"/>
                  <a:gd name="T2" fmla="*/ 5 w 187"/>
                  <a:gd name="T3" fmla="*/ 10 h 10"/>
                  <a:gd name="T4" fmla="*/ 0 w 187"/>
                  <a:gd name="T5" fmla="*/ 5 h 10"/>
                  <a:gd name="T6" fmla="*/ 5 w 187"/>
                  <a:gd name="T7" fmla="*/ 0 h 10"/>
                  <a:gd name="T8" fmla="*/ 182 w 187"/>
                  <a:gd name="T9" fmla="*/ 0 h 10"/>
                  <a:gd name="T10" fmla="*/ 187 w 187"/>
                  <a:gd name="T11" fmla="*/ 5 h 10"/>
                  <a:gd name="T12" fmla="*/ 182 w 187"/>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87" h="10">
                    <a:moveTo>
                      <a:pt x="182" y="10"/>
                    </a:moveTo>
                    <a:cubicBezTo>
                      <a:pt x="5" y="10"/>
                      <a:pt x="5" y="10"/>
                      <a:pt x="5" y="10"/>
                    </a:cubicBezTo>
                    <a:cubicBezTo>
                      <a:pt x="2" y="10"/>
                      <a:pt x="0" y="8"/>
                      <a:pt x="0" y="5"/>
                    </a:cubicBezTo>
                    <a:cubicBezTo>
                      <a:pt x="0" y="2"/>
                      <a:pt x="2" y="0"/>
                      <a:pt x="5" y="0"/>
                    </a:cubicBezTo>
                    <a:cubicBezTo>
                      <a:pt x="182" y="0"/>
                      <a:pt x="182" y="0"/>
                      <a:pt x="182" y="0"/>
                    </a:cubicBezTo>
                    <a:cubicBezTo>
                      <a:pt x="185" y="0"/>
                      <a:pt x="187" y="2"/>
                      <a:pt x="187" y="5"/>
                    </a:cubicBezTo>
                    <a:cubicBezTo>
                      <a:pt x="187" y="8"/>
                      <a:pt x="185" y="10"/>
                      <a:pt x="182"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80" name="Freeform 79"/>
              <p:cNvSpPr>
                <a:spLocks/>
              </p:cNvSpPr>
              <p:nvPr/>
            </p:nvSpPr>
            <p:spPr bwMode="gray">
              <a:xfrm>
                <a:off x="-128587" y="3898900"/>
                <a:ext cx="484188" cy="36513"/>
              </a:xfrm>
              <a:custGeom>
                <a:avLst/>
                <a:gdLst>
                  <a:gd name="T0" fmla="*/ 124 w 129"/>
                  <a:gd name="T1" fmla="*/ 10 h 10"/>
                  <a:gd name="T2" fmla="*/ 5 w 129"/>
                  <a:gd name="T3" fmla="*/ 10 h 10"/>
                  <a:gd name="T4" fmla="*/ 0 w 129"/>
                  <a:gd name="T5" fmla="*/ 5 h 10"/>
                  <a:gd name="T6" fmla="*/ 5 w 129"/>
                  <a:gd name="T7" fmla="*/ 0 h 10"/>
                  <a:gd name="T8" fmla="*/ 124 w 129"/>
                  <a:gd name="T9" fmla="*/ 0 h 10"/>
                  <a:gd name="T10" fmla="*/ 129 w 129"/>
                  <a:gd name="T11" fmla="*/ 5 h 10"/>
                  <a:gd name="T12" fmla="*/ 124 w 129"/>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29" h="10">
                    <a:moveTo>
                      <a:pt x="124" y="10"/>
                    </a:moveTo>
                    <a:cubicBezTo>
                      <a:pt x="5" y="10"/>
                      <a:pt x="5" y="10"/>
                      <a:pt x="5" y="10"/>
                    </a:cubicBezTo>
                    <a:cubicBezTo>
                      <a:pt x="2" y="10"/>
                      <a:pt x="0" y="8"/>
                      <a:pt x="0" y="5"/>
                    </a:cubicBezTo>
                    <a:cubicBezTo>
                      <a:pt x="0" y="2"/>
                      <a:pt x="2" y="0"/>
                      <a:pt x="5" y="0"/>
                    </a:cubicBezTo>
                    <a:cubicBezTo>
                      <a:pt x="124" y="0"/>
                      <a:pt x="124" y="0"/>
                      <a:pt x="124" y="0"/>
                    </a:cubicBezTo>
                    <a:cubicBezTo>
                      <a:pt x="127" y="0"/>
                      <a:pt x="129" y="2"/>
                      <a:pt x="129" y="5"/>
                    </a:cubicBezTo>
                    <a:cubicBezTo>
                      <a:pt x="129" y="8"/>
                      <a:pt x="127" y="10"/>
                      <a:pt x="124"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81" name="Freeform 80"/>
              <p:cNvSpPr>
                <a:spLocks noEditPoints="1"/>
              </p:cNvSpPr>
              <p:nvPr/>
            </p:nvSpPr>
            <p:spPr bwMode="gray">
              <a:xfrm>
                <a:off x="-323850" y="2616200"/>
                <a:ext cx="1125538" cy="1544638"/>
              </a:xfrm>
              <a:custGeom>
                <a:avLst/>
                <a:gdLst>
                  <a:gd name="T0" fmla="*/ 532 w 709"/>
                  <a:gd name="T1" fmla="*/ 0 h 973"/>
                  <a:gd name="T2" fmla="*/ 0 w 709"/>
                  <a:gd name="T3" fmla="*/ 0 h 973"/>
                  <a:gd name="T4" fmla="*/ 0 w 709"/>
                  <a:gd name="T5" fmla="*/ 973 h 973"/>
                  <a:gd name="T6" fmla="*/ 709 w 709"/>
                  <a:gd name="T7" fmla="*/ 973 h 973"/>
                  <a:gd name="T8" fmla="*/ 709 w 709"/>
                  <a:gd name="T9" fmla="*/ 179 h 973"/>
                  <a:gd name="T10" fmla="*/ 532 w 709"/>
                  <a:gd name="T11" fmla="*/ 0 h 973"/>
                  <a:gd name="T12" fmla="*/ 643 w 709"/>
                  <a:gd name="T13" fmla="*/ 897 h 973"/>
                  <a:gd name="T14" fmla="*/ 67 w 709"/>
                  <a:gd name="T15" fmla="*/ 897 h 973"/>
                  <a:gd name="T16" fmla="*/ 67 w 709"/>
                  <a:gd name="T17" fmla="*/ 66 h 973"/>
                  <a:gd name="T18" fmla="*/ 502 w 709"/>
                  <a:gd name="T19" fmla="*/ 66 h 973"/>
                  <a:gd name="T20" fmla="*/ 502 w 709"/>
                  <a:gd name="T21" fmla="*/ 208 h 973"/>
                  <a:gd name="T22" fmla="*/ 643 w 709"/>
                  <a:gd name="T23" fmla="*/ 208 h 973"/>
                  <a:gd name="T24" fmla="*/ 643 w 709"/>
                  <a:gd name="T25" fmla="*/ 897 h 9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09" h="973">
                    <a:moveTo>
                      <a:pt x="532" y="0"/>
                    </a:moveTo>
                    <a:lnTo>
                      <a:pt x="0" y="0"/>
                    </a:lnTo>
                    <a:lnTo>
                      <a:pt x="0" y="973"/>
                    </a:lnTo>
                    <a:lnTo>
                      <a:pt x="709" y="973"/>
                    </a:lnTo>
                    <a:lnTo>
                      <a:pt x="709" y="179"/>
                    </a:lnTo>
                    <a:lnTo>
                      <a:pt x="532" y="0"/>
                    </a:lnTo>
                    <a:close/>
                    <a:moveTo>
                      <a:pt x="643" y="897"/>
                    </a:moveTo>
                    <a:lnTo>
                      <a:pt x="67" y="897"/>
                    </a:lnTo>
                    <a:lnTo>
                      <a:pt x="67" y="66"/>
                    </a:lnTo>
                    <a:lnTo>
                      <a:pt x="502" y="66"/>
                    </a:lnTo>
                    <a:lnTo>
                      <a:pt x="502" y="208"/>
                    </a:lnTo>
                    <a:lnTo>
                      <a:pt x="643" y="208"/>
                    </a:lnTo>
                    <a:lnTo>
                      <a:pt x="643" y="897"/>
                    </a:lnTo>
                    <a:close/>
                  </a:path>
                </a:pathLst>
              </a:custGeom>
              <a:solidFill>
                <a:srgbClr val="DC3C00"/>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grpSp>
      </p:grpSp>
    </p:spTree>
    <p:extLst>
      <p:ext uri="{BB962C8B-B14F-4D97-AF65-F5344CB8AC3E}">
        <p14:creationId xmlns:p14="http://schemas.microsoft.com/office/powerpoint/2010/main" val="456481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BD598-6AC0-2A4F-8F64-A103FCEEBD7B}"/>
              </a:ext>
            </a:extLst>
          </p:cNvPr>
          <p:cNvSpPr>
            <a:spLocks noGrp="1"/>
          </p:cNvSpPr>
          <p:nvPr>
            <p:ph type="title"/>
          </p:nvPr>
        </p:nvSpPr>
        <p:spPr>
          <a:xfrm>
            <a:off x="1971675" y="371476"/>
            <a:ext cx="8239125" cy="920750"/>
          </a:xfrm>
        </p:spPr>
        <p:txBody>
          <a:bodyPr>
            <a:normAutofit/>
          </a:bodyPr>
          <a:lstStyle/>
          <a:p>
            <a:r>
              <a:rPr lang="en-US" sz="3200" dirty="0"/>
              <a:t>ADL VS SQL DB</a:t>
            </a:r>
          </a:p>
        </p:txBody>
      </p:sp>
      <p:sp>
        <p:nvSpPr>
          <p:cNvPr id="3" name="Content Placeholder 2">
            <a:extLst>
              <a:ext uri="{FF2B5EF4-FFF2-40B4-BE49-F238E27FC236}">
                <a16:creationId xmlns:a16="http://schemas.microsoft.com/office/drawing/2014/main" id="{8A2440CF-ECD4-E044-8C72-7775857E8B4D}"/>
              </a:ext>
            </a:extLst>
          </p:cNvPr>
          <p:cNvSpPr>
            <a:spLocks noGrp="1"/>
          </p:cNvSpPr>
          <p:nvPr>
            <p:ph sz="quarter" idx="17"/>
          </p:nvPr>
        </p:nvSpPr>
        <p:spPr>
          <a:xfrm>
            <a:off x="1794323" y="1644267"/>
            <a:ext cx="8416477" cy="1591989"/>
          </a:xfrm>
          <a:solidFill>
            <a:schemeClr val="bg1"/>
          </a:solidFill>
          <a:ln>
            <a:solidFill>
              <a:schemeClr val="accent1"/>
            </a:solidFill>
          </a:ln>
        </p:spPr>
        <p:txBody>
          <a:bodyPr>
            <a:normAutofit/>
          </a:bodyPr>
          <a:lstStyle/>
          <a:p>
            <a:pPr algn="ctr"/>
            <a:r>
              <a:rPr lang="en-US" sz="2600" b="1" i="1" u="sng" dirty="0"/>
              <a:t>Azure Data Lake</a:t>
            </a:r>
          </a:p>
          <a:p>
            <a:pPr algn="ctr"/>
            <a:endParaRPr lang="en-US" sz="2600" dirty="0"/>
          </a:p>
          <a:p>
            <a:pPr algn="ctr"/>
            <a:r>
              <a:rPr lang="en-US" sz="2600" dirty="0"/>
              <a:t>ADL Analytics + ADL Store</a:t>
            </a:r>
          </a:p>
        </p:txBody>
      </p:sp>
      <p:sp>
        <p:nvSpPr>
          <p:cNvPr id="4" name="Content Placeholder 3">
            <a:extLst>
              <a:ext uri="{FF2B5EF4-FFF2-40B4-BE49-F238E27FC236}">
                <a16:creationId xmlns:a16="http://schemas.microsoft.com/office/drawing/2014/main" id="{79F60455-054B-C44A-99A6-D6AE8492EC7A}"/>
              </a:ext>
            </a:extLst>
          </p:cNvPr>
          <p:cNvSpPr>
            <a:spLocks noGrp="1"/>
          </p:cNvSpPr>
          <p:nvPr>
            <p:ph sz="quarter" idx="23"/>
          </p:nvPr>
        </p:nvSpPr>
        <p:spPr>
          <a:xfrm>
            <a:off x="1794323" y="3714751"/>
            <a:ext cx="8416477" cy="1591989"/>
          </a:xfrm>
          <a:ln>
            <a:solidFill>
              <a:schemeClr val="accent1"/>
            </a:solidFill>
          </a:ln>
        </p:spPr>
        <p:txBody>
          <a:bodyPr>
            <a:normAutofit/>
          </a:bodyPr>
          <a:lstStyle/>
          <a:p>
            <a:pPr algn="ctr"/>
            <a:r>
              <a:rPr lang="en-US" sz="2600" b="1" i="1" u="sng" dirty="0"/>
              <a:t>SQL DB</a:t>
            </a:r>
          </a:p>
          <a:p>
            <a:endParaRPr lang="en-US" sz="2600" dirty="0"/>
          </a:p>
          <a:p>
            <a:pPr algn="ctr"/>
            <a:r>
              <a:rPr lang="en-US" sz="2600" dirty="0"/>
              <a:t>SQL Query + DB Storage</a:t>
            </a:r>
          </a:p>
        </p:txBody>
      </p:sp>
      <p:sp>
        <p:nvSpPr>
          <p:cNvPr id="6" name="Rectangle 5">
            <a:extLst>
              <a:ext uri="{FF2B5EF4-FFF2-40B4-BE49-F238E27FC236}">
                <a16:creationId xmlns:a16="http://schemas.microsoft.com/office/drawing/2014/main" id="{8C64355C-F461-0A4C-B6A3-E3E839ACF4E5}"/>
              </a:ext>
            </a:extLst>
          </p:cNvPr>
          <p:cNvSpPr/>
          <p:nvPr/>
        </p:nvSpPr>
        <p:spPr>
          <a:xfrm>
            <a:off x="10566400" y="5503333"/>
            <a:ext cx="1625600" cy="12276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endParaRPr>
          </a:p>
        </p:txBody>
      </p:sp>
    </p:spTree>
    <p:extLst>
      <p:ext uri="{BB962C8B-B14F-4D97-AF65-F5344CB8AC3E}">
        <p14:creationId xmlns:p14="http://schemas.microsoft.com/office/powerpoint/2010/main" val="19743658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500BCF-9B3D-1744-849F-B544BFA448F7}"/>
              </a:ext>
            </a:extLst>
          </p:cNvPr>
          <p:cNvSpPr>
            <a:spLocks noGrp="1"/>
          </p:cNvSpPr>
          <p:nvPr>
            <p:ph type="title"/>
          </p:nvPr>
        </p:nvSpPr>
        <p:spPr/>
        <p:txBody>
          <a:bodyPr/>
          <a:lstStyle/>
          <a:p>
            <a:r>
              <a:rPr lang="en-US" dirty="0"/>
              <a:t>Security Considerations</a:t>
            </a:r>
          </a:p>
        </p:txBody>
      </p:sp>
      <p:sp>
        <p:nvSpPr>
          <p:cNvPr id="3" name="Text Placeholder 2">
            <a:extLst>
              <a:ext uri="{FF2B5EF4-FFF2-40B4-BE49-F238E27FC236}">
                <a16:creationId xmlns:a16="http://schemas.microsoft.com/office/drawing/2014/main" id="{DE414BFF-45EC-D34A-9BF6-115CA39C24E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109776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A3141A-054A-9B43-89D2-1458F2AFA4B6}"/>
              </a:ext>
            </a:extLst>
          </p:cNvPr>
          <p:cNvSpPr>
            <a:spLocks noGrp="1"/>
          </p:cNvSpPr>
          <p:nvPr>
            <p:ph type="title"/>
          </p:nvPr>
        </p:nvSpPr>
        <p:spPr/>
        <p:txBody>
          <a:bodyPr/>
          <a:lstStyle/>
          <a:p>
            <a:r>
              <a:rPr lang="en-US" dirty="0"/>
              <a:t>What we can learn together ?? </a:t>
            </a:r>
          </a:p>
        </p:txBody>
      </p:sp>
      <p:sp>
        <p:nvSpPr>
          <p:cNvPr id="3" name="Content Placeholder 2">
            <a:extLst>
              <a:ext uri="{FF2B5EF4-FFF2-40B4-BE49-F238E27FC236}">
                <a16:creationId xmlns:a16="http://schemas.microsoft.com/office/drawing/2014/main" id="{73D401CA-97B9-494F-A9A3-325BD49987CF}"/>
              </a:ext>
            </a:extLst>
          </p:cNvPr>
          <p:cNvSpPr>
            <a:spLocks noGrp="1"/>
          </p:cNvSpPr>
          <p:nvPr>
            <p:ph idx="1"/>
          </p:nvPr>
        </p:nvSpPr>
        <p:spPr/>
        <p:txBody>
          <a:bodyPr/>
          <a:lstStyle/>
          <a:p>
            <a:r>
              <a:rPr lang="en-US" dirty="0"/>
              <a:t>Azure Data Ecosystem </a:t>
            </a:r>
          </a:p>
          <a:p>
            <a:r>
              <a:rPr lang="en-US" dirty="0"/>
              <a:t>Storage (Blob Vs Data Lake)</a:t>
            </a:r>
          </a:p>
          <a:p>
            <a:r>
              <a:rPr lang="en-US" dirty="0"/>
              <a:t>Data Lake Storage </a:t>
            </a:r>
          </a:p>
          <a:p>
            <a:r>
              <a:rPr lang="en-US" dirty="0"/>
              <a:t>Data Lake Analytics </a:t>
            </a:r>
          </a:p>
          <a:p>
            <a:r>
              <a:rPr lang="en-US" dirty="0"/>
              <a:t>Data Factory </a:t>
            </a:r>
          </a:p>
          <a:p>
            <a:r>
              <a:rPr lang="en-US" dirty="0"/>
              <a:t>How about automating any ELT / ETL projects .</a:t>
            </a:r>
          </a:p>
        </p:txBody>
      </p:sp>
    </p:spTree>
    <p:extLst>
      <p:ext uri="{BB962C8B-B14F-4D97-AF65-F5344CB8AC3E}">
        <p14:creationId xmlns:p14="http://schemas.microsoft.com/office/powerpoint/2010/main" val="1275103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p:tgtEl>
                                          <p:spTgt spid="3">
                                            <p:txEl>
                                              <p:pRg st="0" end="0"/>
                                            </p:txEl>
                                          </p:spTgt>
                                        </p:tgtEl>
                                        <p:attrNameLst>
                                          <p:attrName>ppt_y</p:attrName>
                                        </p:attrNameLst>
                                      </p:cBhvr>
                                      <p:tavLst>
                                        <p:tav tm="0">
                                          <p:val>
                                            <p:strVal val="#ppt_y+#ppt_h*1.125000"/>
                                          </p:val>
                                        </p:tav>
                                        <p:tav tm="100000">
                                          <p:val>
                                            <p:strVal val="#ppt_y"/>
                                          </p:val>
                                        </p:tav>
                                      </p:tavLst>
                                    </p:anim>
                                    <p:animEffect transition="in" filter="wipe(up)">
                                      <p:cBhvr>
                                        <p:cTn id="8" dur="500"/>
                                        <p:tgtEl>
                                          <p:spTgt spid="3">
                                            <p:txEl>
                                              <p:pRg st="0" end="0"/>
                                            </p:txEl>
                                          </p:spTgt>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p:tgtEl>
                                          <p:spTgt spid="3">
                                            <p:txEl>
                                              <p:pRg st="1" end="1"/>
                                            </p:txEl>
                                          </p:spTgt>
                                        </p:tgtEl>
                                        <p:attrNameLst>
                                          <p:attrName>ppt_y</p:attrName>
                                        </p:attrNameLst>
                                      </p:cBhvr>
                                      <p:tavLst>
                                        <p:tav tm="0">
                                          <p:val>
                                            <p:strVal val="#ppt_y+#ppt_h*1.125000"/>
                                          </p:val>
                                        </p:tav>
                                        <p:tav tm="100000">
                                          <p:val>
                                            <p:strVal val="#ppt_y"/>
                                          </p:val>
                                        </p:tav>
                                      </p:tavLst>
                                    </p:anim>
                                    <p:animEffect transition="in" filter="wipe(up)">
                                      <p:cBhvr>
                                        <p:cTn id="14" dur="500"/>
                                        <p:tgtEl>
                                          <p:spTgt spid="3">
                                            <p:txEl>
                                              <p:pRg st="1" end="1"/>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p:tgtEl>
                                          <p:spTgt spid="3">
                                            <p:txEl>
                                              <p:pRg st="2" end="2"/>
                                            </p:txEl>
                                          </p:spTgt>
                                        </p:tgtEl>
                                        <p:attrNameLst>
                                          <p:attrName>ppt_y</p:attrName>
                                        </p:attrNameLst>
                                      </p:cBhvr>
                                      <p:tavLst>
                                        <p:tav tm="0">
                                          <p:val>
                                            <p:strVal val="#ppt_y+#ppt_h*1.125000"/>
                                          </p:val>
                                        </p:tav>
                                        <p:tav tm="100000">
                                          <p:val>
                                            <p:strVal val="#ppt_y"/>
                                          </p:val>
                                        </p:tav>
                                      </p:tavLst>
                                    </p:anim>
                                    <p:animEffect transition="in" filter="wipe(up)">
                                      <p:cBhvr>
                                        <p:cTn id="20" dur="500"/>
                                        <p:tgtEl>
                                          <p:spTgt spid="3">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p:tgtEl>
                                          <p:spTgt spid="3">
                                            <p:txEl>
                                              <p:pRg st="3" end="3"/>
                                            </p:txEl>
                                          </p:spTgt>
                                        </p:tgtEl>
                                        <p:attrNameLst>
                                          <p:attrName>ppt_y</p:attrName>
                                        </p:attrNameLst>
                                      </p:cBhvr>
                                      <p:tavLst>
                                        <p:tav tm="0">
                                          <p:val>
                                            <p:strVal val="#ppt_y+#ppt_h*1.125000"/>
                                          </p:val>
                                        </p:tav>
                                        <p:tav tm="100000">
                                          <p:val>
                                            <p:strVal val="#ppt_y"/>
                                          </p:val>
                                        </p:tav>
                                      </p:tavLst>
                                    </p:anim>
                                    <p:animEffect transition="in" filter="wipe(up)">
                                      <p:cBhvr>
                                        <p:cTn id="26" dur="500"/>
                                        <p:tgtEl>
                                          <p:spTgt spid="3">
                                            <p:txEl>
                                              <p:pRg st="3" end="3"/>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p:tgtEl>
                                          <p:spTgt spid="3">
                                            <p:txEl>
                                              <p:pRg st="4" end="4"/>
                                            </p:txEl>
                                          </p:spTgt>
                                        </p:tgtEl>
                                        <p:attrNameLst>
                                          <p:attrName>ppt_y</p:attrName>
                                        </p:attrNameLst>
                                      </p:cBhvr>
                                      <p:tavLst>
                                        <p:tav tm="0">
                                          <p:val>
                                            <p:strVal val="#ppt_y+#ppt_h*1.125000"/>
                                          </p:val>
                                        </p:tav>
                                        <p:tav tm="100000">
                                          <p:val>
                                            <p:strVal val="#ppt_y"/>
                                          </p:val>
                                        </p:tav>
                                      </p:tavLst>
                                    </p:anim>
                                    <p:animEffect transition="in" filter="wipe(up)">
                                      <p:cBhvr>
                                        <p:cTn id="32" dur="500"/>
                                        <p:tgtEl>
                                          <p:spTgt spid="3">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p:tgtEl>
                                          <p:spTgt spid="3">
                                            <p:txEl>
                                              <p:pRg st="5" end="5"/>
                                            </p:txEl>
                                          </p:spTgt>
                                        </p:tgtEl>
                                        <p:attrNameLst>
                                          <p:attrName>ppt_y</p:attrName>
                                        </p:attrNameLst>
                                      </p:cBhvr>
                                      <p:tavLst>
                                        <p:tav tm="0">
                                          <p:val>
                                            <p:strVal val="#ppt_y+#ppt_h*1.125000"/>
                                          </p:val>
                                        </p:tav>
                                        <p:tav tm="100000">
                                          <p:val>
                                            <p:strVal val="#ppt_y"/>
                                          </p:val>
                                        </p:tav>
                                      </p:tavLst>
                                    </p:anim>
                                    <p:animEffect transition="in" filter="wipe(up)">
                                      <p:cBhvr>
                                        <p:cTn id="38"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FFBEB6D-FC60-424B-BBF6-76FEAD83A7E8}"/>
              </a:ext>
            </a:extLst>
          </p:cNvPr>
          <p:cNvSpPr>
            <a:spLocks noGrp="1"/>
          </p:cNvSpPr>
          <p:nvPr>
            <p:ph type="title"/>
          </p:nvPr>
        </p:nvSpPr>
        <p:spPr>
          <a:xfrm>
            <a:off x="863029" y="1012004"/>
            <a:ext cx="3416158" cy="4795408"/>
          </a:xfrm>
        </p:spPr>
        <p:txBody>
          <a:bodyPr>
            <a:normAutofit/>
          </a:bodyPr>
          <a:lstStyle/>
          <a:p>
            <a:r>
              <a:rPr lang="en-US" dirty="0">
                <a:solidFill>
                  <a:srgbClr val="FFFFFF"/>
                </a:solidFill>
              </a:rPr>
              <a:t>Data Protection</a:t>
            </a:r>
          </a:p>
        </p:txBody>
      </p:sp>
      <p:graphicFrame>
        <p:nvGraphicFramePr>
          <p:cNvPr id="7" name="Content Placeholder 4">
            <a:extLst>
              <a:ext uri="{FF2B5EF4-FFF2-40B4-BE49-F238E27FC236}">
                <a16:creationId xmlns:a16="http://schemas.microsoft.com/office/drawing/2014/main" id="{ABF1DF5A-4FEB-46B1-B20D-DBEEC201CBCF}"/>
              </a:ext>
            </a:extLst>
          </p:cNvPr>
          <p:cNvGraphicFramePr>
            <a:graphicFrameLocks noGrp="1"/>
          </p:cNvGraphicFramePr>
          <p:nvPr>
            <p:ph idx="1"/>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61228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AsOne/>
      </p:bldGraphic>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06EDBB-FEC3-0F4C-8B2E-345BE833225D}"/>
              </a:ext>
            </a:extLst>
          </p:cNvPr>
          <p:cNvSpPr>
            <a:spLocks noGrp="1"/>
          </p:cNvSpPr>
          <p:nvPr>
            <p:ph type="title"/>
          </p:nvPr>
        </p:nvSpPr>
        <p:spPr/>
        <p:txBody>
          <a:bodyPr/>
          <a:lstStyle/>
          <a:p>
            <a:r>
              <a:rPr lang="en-US" b="1" dirty="0"/>
              <a:t>Understand storage account keys</a:t>
            </a:r>
            <a:endParaRPr lang="en-US" dirty="0"/>
          </a:p>
        </p:txBody>
      </p:sp>
      <p:sp>
        <p:nvSpPr>
          <p:cNvPr id="3" name="Content Placeholder 2">
            <a:extLst>
              <a:ext uri="{FF2B5EF4-FFF2-40B4-BE49-F238E27FC236}">
                <a16:creationId xmlns:a16="http://schemas.microsoft.com/office/drawing/2014/main" id="{E963BABD-7A28-CC42-9CF3-9D9F8BBD62C0}"/>
              </a:ext>
            </a:extLst>
          </p:cNvPr>
          <p:cNvSpPr>
            <a:spLocks noGrp="1"/>
          </p:cNvSpPr>
          <p:nvPr>
            <p:ph sz="half" idx="1"/>
          </p:nvPr>
        </p:nvSpPr>
        <p:spPr>
          <a:xfrm>
            <a:off x="310896" y="1825625"/>
            <a:ext cx="5708904" cy="4351338"/>
          </a:xfrm>
        </p:spPr>
        <p:txBody>
          <a:bodyPr/>
          <a:lstStyle/>
          <a:p>
            <a:r>
              <a:rPr lang="en-US" dirty="0"/>
              <a:t>Data is generated or consumed by custom applications</a:t>
            </a:r>
          </a:p>
          <a:p>
            <a:r>
              <a:rPr lang="en-US" dirty="0"/>
              <a:t>The applications are written in various languages.</a:t>
            </a:r>
          </a:p>
          <a:p>
            <a:r>
              <a:rPr lang="en-US" dirty="0"/>
              <a:t>Create authorized apps in Active Directory to control access to the data in blobs</a:t>
            </a:r>
          </a:p>
          <a:p>
            <a:endParaRPr lang="en-US" dirty="0"/>
          </a:p>
        </p:txBody>
      </p:sp>
      <p:sp>
        <p:nvSpPr>
          <p:cNvPr id="5" name="Content Placeholder 4">
            <a:extLst>
              <a:ext uri="{FF2B5EF4-FFF2-40B4-BE49-F238E27FC236}">
                <a16:creationId xmlns:a16="http://schemas.microsoft.com/office/drawing/2014/main" id="{C4029F2A-38B7-5944-A636-4B24BAE63EE7}"/>
              </a:ext>
            </a:extLst>
          </p:cNvPr>
          <p:cNvSpPr>
            <a:spLocks noGrp="1"/>
          </p:cNvSpPr>
          <p:nvPr>
            <p:ph sz="half" idx="2"/>
          </p:nvPr>
        </p:nvSpPr>
        <p:spPr/>
        <p:txBody>
          <a:bodyPr/>
          <a:lstStyle/>
          <a:p>
            <a:endParaRPr lang="en-US"/>
          </a:p>
        </p:txBody>
      </p:sp>
      <p:pic>
        <p:nvPicPr>
          <p:cNvPr id="4" name="Picture 3">
            <a:extLst>
              <a:ext uri="{FF2B5EF4-FFF2-40B4-BE49-F238E27FC236}">
                <a16:creationId xmlns:a16="http://schemas.microsoft.com/office/drawing/2014/main" id="{06A754D7-FFB3-D647-A821-08A68B79462A}"/>
              </a:ext>
            </a:extLst>
          </p:cNvPr>
          <p:cNvPicPr>
            <a:picLocks noChangeAspect="1"/>
          </p:cNvPicPr>
          <p:nvPr/>
        </p:nvPicPr>
        <p:blipFill>
          <a:blip r:embed="rId2"/>
          <a:stretch>
            <a:fillRect/>
          </a:stretch>
        </p:blipFill>
        <p:spPr>
          <a:xfrm>
            <a:off x="5689600" y="1825625"/>
            <a:ext cx="6502400" cy="3746500"/>
          </a:xfrm>
          <a:prstGeom prst="rect">
            <a:avLst/>
          </a:prstGeom>
        </p:spPr>
      </p:pic>
    </p:spTree>
    <p:extLst>
      <p:ext uri="{BB962C8B-B14F-4D97-AF65-F5344CB8AC3E}">
        <p14:creationId xmlns:p14="http://schemas.microsoft.com/office/powerpoint/2010/main" val="7063114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3D3327-103B-6B4B-8896-CBDFB71E6C2A}"/>
              </a:ext>
            </a:extLst>
          </p:cNvPr>
          <p:cNvSpPr>
            <a:spLocks noGrp="1"/>
          </p:cNvSpPr>
          <p:nvPr>
            <p:ph type="title"/>
          </p:nvPr>
        </p:nvSpPr>
        <p:spPr/>
        <p:txBody>
          <a:bodyPr/>
          <a:lstStyle/>
          <a:p>
            <a:r>
              <a:rPr lang="en-US" b="1" dirty="0"/>
              <a:t>Understand shared access signatures</a:t>
            </a:r>
            <a:endParaRPr lang="en-US" dirty="0"/>
          </a:p>
        </p:txBody>
      </p:sp>
      <p:sp>
        <p:nvSpPr>
          <p:cNvPr id="5" name="Content Placeholder 4">
            <a:extLst>
              <a:ext uri="{FF2B5EF4-FFF2-40B4-BE49-F238E27FC236}">
                <a16:creationId xmlns:a16="http://schemas.microsoft.com/office/drawing/2014/main" id="{54263E3F-DE58-B140-B381-CDC491895B52}"/>
              </a:ext>
            </a:extLst>
          </p:cNvPr>
          <p:cNvSpPr>
            <a:spLocks noGrp="1"/>
          </p:cNvSpPr>
          <p:nvPr>
            <p:ph idx="1"/>
          </p:nvPr>
        </p:nvSpPr>
        <p:spPr/>
        <p:txBody>
          <a:bodyPr/>
          <a:lstStyle/>
          <a:p>
            <a:r>
              <a:rPr lang="en-US" dirty="0"/>
              <a:t>You shouldn't share storage account keys with external third-party applications</a:t>
            </a:r>
          </a:p>
          <a:p>
            <a:r>
              <a:rPr lang="en-US" dirty="0"/>
              <a:t>For untrusted clients, use a </a:t>
            </a:r>
            <a:r>
              <a:rPr lang="en-US" i="1" dirty="0"/>
              <a:t>shared access signature</a:t>
            </a:r>
            <a:r>
              <a:rPr lang="en-US" dirty="0"/>
              <a:t> (SAS)</a:t>
            </a:r>
          </a:p>
          <a:p>
            <a:r>
              <a:rPr lang="en-US" b="1" dirty="0"/>
              <a:t>Types of shared access signatures</a:t>
            </a:r>
          </a:p>
          <a:p>
            <a:pPr lvl="1"/>
            <a:r>
              <a:rPr lang="en-US" i="1" dirty="0"/>
              <a:t>service-level</a:t>
            </a:r>
            <a:r>
              <a:rPr lang="en-US" dirty="0"/>
              <a:t> shared access signature</a:t>
            </a:r>
          </a:p>
          <a:p>
            <a:pPr lvl="1"/>
            <a:r>
              <a:rPr lang="en-US" i="1" dirty="0"/>
              <a:t>account-level</a:t>
            </a:r>
            <a:r>
              <a:rPr lang="en-US" dirty="0"/>
              <a:t> shared access signature</a:t>
            </a:r>
          </a:p>
        </p:txBody>
      </p:sp>
    </p:spTree>
    <p:extLst>
      <p:ext uri="{BB962C8B-B14F-4D97-AF65-F5344CB8AC3E}">
        <p14:creationId xmlns:p14="http://schemas.microsoft.com/office/powerpoint/2010/main" val="2574015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 calcmode="lin" valueType="num">
                                      <p:cBhvr additive="base">
                                        <p:cTn id="13"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anim calcmode="lin" valueType="num">
                                      <p:cBhvr additive="base">
                                        <p:cTn id="19"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txEl>
                                              <p:pRg st="2" end="2"/>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5">
                                            <p:txEl>
                                              <p:pRg st="3" end="3"/>
                                            </p:txEl>
                                          </p:spTgt>
                                        </p:tgtEl>
                                        <p:attrNameLst>
                                          <p:attrName>style.visibility</p:attrName>
                                        </p:attrNameLst>
                                      </p:cBhvr>
                                      <p:to>
                                        <p:strVal val="visible"/>
                                      </p:to>
                                    </p:set>
                                    <p:anim calcmode="lin" valueType="num">
                                      <p:cBhvr additive="base">
                                        <p:cTn id="23"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5">
                                            <p:txEl>
                                              <p:pRg st="3" end="3"/>
                                            </p:txEl>
                                          </p:spTgt>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 calcmode="lin" valueType="num">
                                      <p:cBhvr additive="base">
                                        <p:cTn id="27" dur="500" fill="hold"/>
                                        <p:tgtEl>
                                          <p:spTgt spid="5">
                                            <p:txEl>
                                              <p:pRg st="4" end="4"/>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5">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B6C9CC-16A9-B942-9192-FAD1F5BF8C44}"/>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US" b="1" dirty="0"/>
              <a:t>Control network access to your storage account</a:t>
            </a:r>
            <a:endParaRPr lang="en-US" dirty="0"/>
          </a:p>
        </p:txBody>
      </p:sp>
      <p:sp>
        <p:nvSpPr>
          <p:cNvPr id="3" name="Content Placeholder 2">
            <a:extLst>
              <a:ext uri="{FF2B5EF4-FFF2-40B4-BE49-F238E27FC236}">
                <a16:creationId xmlns:a16="http://schemas.microsoft.com/office/drawing/2014/main" id="{A18B8AB3-3CB1-4447-A968-A8C19171773F}"/>
              </a:ext>
            </a:extLst>
          </p:cNvPr>
          <p:cNvSpPr>
            <a:spLocks noGrp="1"/>
          </p:cNvSpPr>
          <p:nvPr>
            <p:ph sz="half" idx="1"/>
          </p:nvPr>
        </p:nvSpPr>
        <p:spPr>
          <a:xfrm>
            <a:off x="838200" y="1825625"/>
            <a:ext cx="3797807" cy="4351338"/>
          </a:xfrm>
        </p:spPr>
        <p:txBody>
          <a:bodyPr vert="horz" lIns="91440" tIns="45720" rIns="91440" bIns="45720" rtlCol="0">
            <a:normAutofit/>
          </a:bodyPr>
          <a:lstStyle/>
          <a:p>
            <a:r>
              <a:rPr lang="en-US" sz="2000" dirty="0"/>
              <a:t>Storage accounts accept connections from clients on any network</a:t>
            </a:r>
          </a:p>
          <a:p>
            <a:r>
              <a:rPr lang="en-US" sz="2000" dirty="0"/>
              <a:t>To limit access to selected networks, you must first change the default action.</a:t>
            </a:r>
          </a:p>
          <a:p>
            <a:r>
              <a:rPr lang="en-US" sz="2000" dirty="0"/>
              <a:t>You can restrict access to specific IP addresses, ranges, or virtual networks</a:t>
            </a:r>
          </a:p>
          <a:p>
            <a:endParaRPr lang="en-US" sz="2000" dirty="0"/>
          </a:p>
        </p:txBody>
      </p:sp>
      <p:pic>
        <p:nvPicPr>
          <p:cNvPr id="5" name="Content Placeholder 4">
            <a:extLst>
              <a:ext uri="{FF2B5EF4-FFF2-40B4-BE49-F238E27FC236}">
                <a16:creationId xmlns:a16="http://schemas.microsoft.com/office/drawing/2014/main" id="{968ED005-838B-D344-8DED-2B4BEA302718}"/>
              </a:ext>
            </a:extLst>
          </p:cNvPr>
          <p:cNvPicPr>
            <a:picLocks noGrp="1" noChangeAspect="1"/>
          </p:cNvPicPr>
          <p:nvPr>
            <p:ph sz="half" idx="2"/>
          </p:nvPr>
        </p:nvPicPr>
        <p:blipFill rotWithShape="1">
          <a:blip r:embed="rId2"/>
          <a:srcRect r="5173" b="-2"/>
          <a:stretch/>
        </p:blipFill>
        <p:spPr>
          <a:xfrm>
            <a:off x="5120640" y="1904281"/>
            <a:ext cx="6233160" cy="4272681"/>
          </a:xfrm>
          <a:prstGeom prst="rect">
            <a:avLst/>
          </a:prstGeom>
        </p:spPr>
      </p:pic>
    </p:spTree>
    <p:extLst>
      <p:ext uri="{BB962C8B-B14F-4D97-AF65-F5344CB8AC3E}">
        <p14:creationId xmlns:p14="http://schemas.microsoft.com/office/powerpoint/2010/main" val="1684436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B6650-6B53-3743-BAD5-26BC94B0549E}"/>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US" sz="3400" b="1"/>
              <a:t>Understand Advanced Threat Protection for Azure Storage</a:t>
            </a:r>
            <a:br>
              <a:rPr lang="en-US" sz="3400" b="1"/>
            </a:br>
            <a:endParaRPr lang="en-US" sz="3400"/>
          </a:p>
        </p:txBody>
      </p:sp>
      <p:sp>
        <p:nvSpPr>
          <p:cNvPr id="4" name="Content Placeholder 3">
            <a:extLst>
              <a:ext uri="{FF2B5EF4-FFF2-40B4-BE49-F238E27FC236}">
                <a16:creationId xmlns:a16="http://schemas.microsoft.com/office/drawing/2014/main" id="{67AFDE1D-32C8-5F46-99AD-AEFDB3191356}"/>
              </a:ext>
            </a:extLst>
          </p:cNvPr>
          <p:cNvSpPr>
            <a:spLocks noGrp="1"/>
          </p:cNvSpPr>
          <p:nvPr>
            <p:ph sz="half" idx="1"/>
          </p:nvPr>
        </p:nvSpPr>
        <p:spPr>
          <a:xfrm>
            <a:off x="838200" y="1825625"/>
            <a:ext cx="3797807" cy="4351338"/>
          </a:xfrm>
        </p:spPr>
        <p:txBody>
          <a:bodyPr vert="horz" lIns="91440" tIns="45720" rIns="91440" bIns="45720" rtlCol="0">
            <a:normAutofit/>
          </a:bodyPr>
          <a:lstStyle/>
          <a:p>
            <a:r>
              <a:rPr lang="en-US" sz="2000" dirty="0"/>
              <a:t>Often any protection only shows you that an intrusion </a:t>
            </a:r>
            <a:r>
              <a:rPr lang="en-US" sz="2000" i="1" dirty="0"/>
              <a:t>has already occurred</a:t>
            </a:r>
            <a:r>
              <a:rPr lang="en-US" sz="2000" dirty="0"/>
              <a:t>.</a:t>
            </a:r>
          </a:p>
          <a:p>
            <a:r>
              <a:rPr lang="en-US" sz="2000" dirty="0"/>
              <a:t>What you really want is a way to be notified when suspicious activity is happening</a:t>
            </a:r>
          </a:p>
          <a:p>
            <a:r>
              <a:rPr lang="en-US" sz="2000" dirty="0"/>
              <a:t>Advanced Threat Protection, detects anomalies in account activity</a:t>
            </a:r>
          </a:p>
          <a:p>
            <a:r>
              <a:rPr lang="en-US" sz="2000" dirty="0"/>
              <a:t>It then notifies you of potentially harmful attempts to access your account.</a:t>
            </a:r>
          </a:p>
          <a:p>
            <a:endParaRPr lang="en-US" sz="2000" dirty="0"/>
          </a:p>
        </p:txBody>
      </p:sp>
      <p:pic>
        <p:nvPicPr>
          <p:cNvPr id="6" name="Content Placeholder 5">
            <a:extLst>
              <a:ext uri="{FF2B5EF4-FFF2-40B4-BE49-F238E27FC236}">
                <a16:creationId xmlns:a16="http://schemas.microsoft.com/office/drawing/2014/main" id="{4761E409-72BF-7F42-814E-A92F2E2623B4}"/>
              </a:ext>
            </a:extLst>
          </p:cNvPr>
          <p:cNvPicPr>
            <a:picLocks noGrp="1" noChangeAspect="1"/>
          </p:cNvPicPr>
          <p:nvPr>
            <p:ph sz="half" idx="2"/>
          </p:nvPr>
        </p:nvPicPr>
        <p:blipFill rotWithShape="1">
          <a:blip r:embed="rId2"/>
          <a:srcRect l="186" r="22132" b="2"/>
          <a:stretch/>
        </p:blipFill>
        <p:spPr>
          <a:xfrm>
            <a:off x="5120640" y="1904281"/>
            <a:ext cx="6233160" cy="4272681"/>
          </a:xfrm>
          <a:prstGeom prst="rect">
            <a:avLst/>
          </a:prstGeom>
        </p:spPr>
      </p:pic>
    </p:spTree>
    <p:extLst>
      <p:ext uri="{BB962C8B-B14F-4D97-AF65-F5344CB8AC3E}">
        <p14:creationId xmlns:p14="http://schemas.microsoft.com/office/powerpoint/2010/main" val="30733919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anim calcmode="lin" valueType="num">
                                      <p:cBhvr additive="base">
                                        <p:cTn id="13"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anim calcmode="lin" valueType="num">
                                      <p:cBhvr additive="base">
                                        <p:cTn id="19"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4">
                                            <p:txEl>
                                              <p:pRg st="3" end="3"/>
                                            </p:txEl>
                                          </p:spTgt>
                                        </p:tgtEl>
                                        <p:attrNameLst>
                                          <p:attrName>style.visibility</p:attrName>
                                        </p:attrNameLst>
                                      </p:cBhvr>
                                      <p:to>
                                        <p:strVal val="visible"/>
                                      </p:to>
                                    </p:set>
                                    <p:anim calcmode="lin" valueType="num">
                                      <p:cBhvr additive="base">
                                        <p:cTn id="25"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FC21D2-1787-B949-B804-4EF80908AA95}"/>
              </a:ext>
            </a:extLst>
          </p:cNvPr>
          <p:cNvSpPr>
            <a:spLocks noGrp="1"/>
          </p:cNvSpPr>
          <p:nvPr>
            <p:ph type="ctrTitle"/>
          </p:nvPr>
        </p:nvSpPr>
        <p:spPr/>
        <p:txBody>
          <a:bodyPr/>
          <a:lstStyle/>
          <a:p>
            <a:r>
              <a:rPr lang="en-US" dirty="0"/>
              <a:t>Data Factory</a:t>
            </a:r>
          </a:p>
        </p:txBody>
      </p:sp>
      <p:sp>
        <p:nvSpPr>
          <p:cNvPr id="3" name="Subtitle 2">
            <a:extLst>
              <a:ext uri="{FF2B5EF4-FFF2-40B4-BE49-F238E27FC236}">
                <a16:creationId xmlns:a16="http://schemas.microsoft.com/office/drawing/2014/main" id="{6D3E0043-3A15-DC41-A3C1-D5456FFC1F88}"/>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77571817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B082F7-17DD-410F-9CCD-A2741DD7452C}"/>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01D6C01C-874E-44A5-81A6-A74865427458}"/>
              </a:ext>
            </a:extLst>
          </p:cNvPr>
          <p:cNvPicPr>
            <a:picLocks noChangeAspect="1"/>
          </p:cNvPicPr>
          <p:nvPr/>
        </p:nvPicPr>
        <p:blipFill>
          <a:blip r:embed="rId2"/>
          <a:stretch>
            <a:fillRect/>
          </a:stretch>
        </p:blipFill>
        <p:spPr>
          <a:xfrm>
            <a:off x="1042987" y="814387"/>
            <a:ext cx="10106025" cy="5229225"/>
          </a:xfrm>
          <a:prstGeom prst="rect">
            <a:avLst/>
          </a:prstGeom>
        </p:spPr>
      </p:pic>
    </p:spTree>
    <p:extLst>
      <p:ext uri="{BB962C8B-B14F-4D97-AF65-F5344CB8AC3E}">
        <p14:creationId xmlns:p14="http://schemas.microsoft.com/office/powerpoint/2010/main" val="190928770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24201-981C-45A0-9DE0-BBB201CAC5A5}"/>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F7055FA7-6670-4DB8-A839-4E952FE24C2A}"/>
              </a:ext>
            </a:extLst>
          </p:cNvPr>
          <p:cNvPicPr>
            <a:picLocks noChangeAspect="1"/>
          </p:cNvPicPr>
          <p:nvPr/>
        </p:nvPicPr>
        <p:blipFill>
          <a:blip r:embed="rId2"/>
          <a:stretch>
            <a:fillRect/>
          </a:stretch>
        </p:blipFill>
        <p:spPr>
          <a:xfrm>
            <a:off x="0" y="0"/>
            <a:ext cx="12192000" cy="4893202"/>
          </a:xfrm>
          <a:prstGeom prst="rect">
            <a:avLst/>
          </a:prstGeom>
        </p:spPr>
      </p:pic>
      <p:pic>
        <p:nvPicPr>
          <p:cNvPr id="4" name="Picture 3">
            <a:extLst>
              <a:ext uri="{FF2B5EF4-FFF2-40B4-BE49-F238E27FC236}">
                <a16:creationId xmlns:a16="http://schemas.microsoft.com/office/drawing/2014/main" id="{0EFCCCE8-D373-43B8-99C6-343F00293DD3}"/>
              </a:ext>
            </a:extLst>
          </p:cNvPr>
          <p:cNvPicPr>
            <a:picLocks noChangeAspect="1"/>
          </p:cNvPicPr>
          <p:nvPr/>
        </p:nvPicPr>
        <p:blipFill>
          <a:blip r:embed="rId3"/>
          <a:stretch>
            <a:fillRect/>
          </a:stretch>
        </p:blipFill>
        <p:spPr>
          <a:xfrm>
            <a:off x="0" y="4759138"/>
            <a:ext cx="12192000" cy="1562100"/>
          </a:xfrm>
          <a:prstGeom prst="rect">
            <a:avLst/>
          </a:prstGeom>
        </p:spPr>
      </p:pic>
    </p:spTree>
    <p:extLst>
      <p:ext uri="{BB962C8B-B14F-4D97-AF65-F5344CB8AC3E}">
        <p14:creationId xmlns:p14="http://schemas.microsoft.com/office/powerpoint/2010/main" val="216894289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7BF98AF-9CFC-405F-98BE-8637D97B8CC8}"/>
              </a:ext>
            </a:extLst>
          </p:cNvPr>
          <p:cNvPicPr>
            <a:picLocks noChangeAspect="1"/>
          </p:cNvPicPr>
          <p:nvPr/>
        </p:nvPicPr>
        <p:blipFill rotWithShape="1">
          <a:blip r:embed="rId2"/>
          <a:srcRect t="3017"/>
          <a:stretch/>
        </p:blipFill>
        <p:spPr>
          <a:xfrm>
            <a:off x="20" y="10"/>
            <a:ext cx="12191980" cy="6857990"/>
          </a:xfrm>
          <a:prstGeom prst="rect">
            <a:avLst/>
          </a:prstGeom>
        </p:spPr>
      </p:pic>
    </p:spTree>
    <p:extLst>
      <p:ext uri="{BB962C8B-B14F-4D97-AF65-F5344CB8AC3E}">
        <p14:creationId xmlns:p14="http://schemas.microsoft.com/office/powerpoint/2010/main" val="39784565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78C32B4-7B61-4DBC-A0FF-C0C1E031CF21}"/>
              </a:ext>
            </a:extLst>
          </p:cNvPr>
          <p:cNvPicPr>
            <a:picLocks noChangeAspect="1"/>
          </p:cNvPicPr>
          <p:nvPr/>
        </p:nvPicPr>
        <p:blipFill>
          <a:blip r:embed="rId2"/>
          <a:stretch>
            <a:fillRect/>
          </a:stretch>
        </p:blipFill>
        <p:spPr>
          <a:xfrm>
            <a:off x="671061" y="1675227"/>
            <a:ext cx="10849877" cy="4394199"/>
          </a:xfrm>
          <a:prstGeom prst="rect">
            <a:avLst/>
          </a:prstGeom>
        </p:spPr>
      </p:pic>
      <p:sp>
        <p:nvSpPr>
          <p:cNvPr id="2" name="Title 1">
            <a:extLst>
              <a:ext uri="{FF2B5EF4-FFF2-40B4-BE49-F238E27FC236}">
                <a16:creationId xmlns:a16="http://schemas.microsoft.com/office/drawing/2014/main" id="{E8CCDF35-336E-4897-9692-AC642654D174}"/>
              </a:ext>
            </a:extLst>
          </p:cNvPr>
          <p:cNvSpPr>
            <a:spLocks noGrp="1"/>
          </p:cNvSpPr>
          <p:nvPr>
            <p:ph type="title"/>
          </p:nvPr>
        </p:nvSpPr>
        <p:spPr>
          <a:xfrm>
            <a:off x="556532" y="643467"/>
            <a:ext cx="11210925" cy="744836"/>
          </a:xfrm>
        </p:spPr>
        <p:txBody>
          <a:bodyPr vert="horz" lIns="91440" tIns="45720" rIns="91440" bIns="45720" rtlCol="0">
            <a:normAutofit/>
          </a:bodyPr>
          <a:lstStyle/>
          <a:p>
            <a:pPr algn="ctr"/>
            <a:r>
              <a:rPr lang="en-US" sz="3200"/>
              <a:t>Data Sources Usage</a:t>
            </a:r>
          </a:p>
        </p:txBody>
      </p:sp>
    </p:spTree>
    <p:extLst>
      <p:ext uri="{BB962C8B-B14F-4D97-AF65-F5344CB8AC3E}">
        <p14:creationId xmlns:p14="http://schemas.microsoft.com/office/powerpoint/2010/main" val="28746848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E23B07-DA4E-3A41-B67D-898835695695}"/>
              </a:ext>
            </a:extLst>
          </p:cNvPr>
          <p:cNvSpPr>
            <a:spLocks noGrp="1"/>
          </p:cNvSpPr>
          <p:nvPr>
            <p:ph type="title"/>
          </p:nvPr>
        </p:nvSpPr>
        <p:spPr/>
        <p:txBody>
          <a:bodyPr/>
          <a:lstStyle/>
          <a:p>
            <a:r>
              <a:rPr lang="en-US" dirty="0"/>
              <a:t>Being More Specific</a:t>
            </a:r>
          </a:p>
        </p:txBody>
      </p:sp>
      <p:sp>
        <p:nvSpPr>
          <p:cNvPr id="3" name="Content Placeholder 2">
            <a:extLst>
              <a:ext uri="{FF2B5EF4-FFF2-40B4-BE49-F238E27FC236}">
                <a16:creationId xmlns:a16="http://schemas.microsoft.com/office/drawing/2014/main" id="{9621C1D8-D07B-DD42-BD25-26F85FA3BD7E}"/>
              </a:ext>
            </a:extLst>
          </p:cNvPr>
          <p:cNvSpPr>
            <a:spLocks noGrp="1"/>
          </p:cNvSpPr>
          <p:nvPr>
            <p:ph idx="1"/>
          </p:nvPr>
        </p:nvSpPr>
        <p:spPr>
          <a:xfrm>
            <a:off x="838200" y="1825624"/>
            <a:ext cx="10515600" cy="4906479"/>
          </a:xfrm>
        </p:spPr>
        <p:txBody>
          <a:bodyPr>
            <a:normAutofit/>
          </a:bodyPr>
          <a:lstStyle/>
          <a:p>
            <a:pPr>
              <a:lnSpc>
                <a:spcPct val="200000"/>
              </a:lnSpc>
            </a:pPr>
            <a:r>
              <a:rPr lang="en-US" dirty="0"/>
              <a:t>10:00-10:30 	:	Overview Big Data Storage &amp; Security</a:t>
            </a:r>
          </a:p>
          <a:p>
            <a:pPr>
              <a:lnSpc>
                <a:spcPct val="200000"/>
              </a:lnSpc>
            </a:pPr>
            <a:r>
              <a:rPr lang="en-US" dirty="0"/>
              <a:t>10:30-11:15	:	 ADF Architectures &amp; its Automation </a:t>
            </a:r>
          </a:p>
          <a:p>
            <a:pPr>
              <a:lnSpc>
                <a:spcPct val="200000"/>
              </a:lnSpc>
            </a:pPr>
            <a:r>
              <a:rPr lang="en-US" dirty="0"/>
              <a:t>11:15-11:20 	: 	BREAK !!! </a:t>
            </a:r>
          </a:p>
          <a:p>
            <a:pPr>
              <a:lnSpc>
                <a:spcPct val="200000"/>
              </a:lnSpc>
            </a:pPr>
            <a:r>
              <a:rPr lang="en-US" dirty="0"/>
              <a:t>11:20-12:30 	:	ADF Automation Part -2</a:t>
            </a:r>
          </a:p>
          <a:p>
            <a:pPr>
              <a:lnSpc>
                <a:spcPct val="200000"/>
              </a:lnSpc>
            </a:pPr>
            <a:r>
              <a:rPr lang="en-US" dirty="0"/>
              <a:t>12:30-1:00		:	Overview &amp; Best Practices .</a:t>
            </a:r>
          </a:p>
        </p:txBody>
      </p:sp>
    </p:spTree>
    <p:extLst>
      <p:ext uri="{BB962C8B-B14F-4D97-AF65-F5344CB8AC3E}">
        <p14:creationId xmlns:p14="http://schemas.microsoft.com/office/powerpoint/2010/main" val="1321038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p:tgtEl>
                                          <p:spTgt spid="3">
                                            <p:txEl>
                                              <p:pRg st="0" end="0"/>
                                            </p:txEl>
                                          </p:spTgt>
                                        </p:tgtEl>
                                        <p:attrNameLst>
                                          <p:attrName>ppt_y</p:attrName>
                                        </p:attrNameLst>
                                      </p:cBhvr>
                                      <p:tavLst>
                                        <p:tav tm="0">
                                          <p:val>
                                            <p:strVal val="#ppt_y+#ppt_h*1.125000"/>
                                          </p:val>
                                        </p:tav>
                                        <p:tav tm="100000">
                                          <p:val>
                                            <p:strVal val="#ppt_y"/>
                                          </p:val>
                                        </p:tav>
                                      </p:tavLst>
                                    </p:anim>
                                    <p:animEffect transition="in" filter="wipe(up)">
                                      <p:cBhvr>
                                        <p:cTn id="8" dur="500"/>
                                        <p:tgtEl>
                                          <p:spTgt spid="3">
                                            <p:txEl>
                                              <p:pRg st="0" end="0"/>
                                            </p:txEl>
                                          </p:spTgt>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p:tgtEl>
                                          <p:spTgt spid="3">
                                            <p:txEl>
                                              <p:pRg st="1" end="1"/>
                                            </p:txEl>
                                          </p:spTgt>
                                        </p:tgtEl>
                                        <p:attrNameLst>
                                          <p:attrName>ppt_y</p:attrName>
                                        </p:attrNameLst>
                                      </p:cBhvr>
                                      <p:tavLst>
                                        <p:tav tm="0">
                                          <p:val>
                                            <p:strVal val="#ppt_y+#ppt_h*1.125000"/>
                                          </p:val>
                                        </p:tav>
                                        <p:tav tm="100000">
                                          <p:val>
                                            <p:strVal val="#ppt_y"/>
                                          </p:val>
                                        </p:tav>
                                      </p:tavLst>
                                    </p:anim>
                                    <p:animEffect transition="in" filter="wipe(up)">
                                      <p:cBhvr>
                                        <p:cTn id="14" dur="500"/>
                                        <p:tgtEl>
                                          <p:spTgt spid="3">
                                            <p:txEl>
                                              <p:pRg st="1" end="1"/>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p:tgtEl>
                                          <p:spTgt spid="3">
                                            <p:txEl>
                                              <p:pRg st="2" end="2"/>
                                            </p:txEl>
                                          </p:spTgt>
                                        </p:tgtEl>
                                        <p:attrNameLst>
                                          <p:attrName>ppt_y</p:attrName>
                                        </p:attrNameLst>
                                      </p:cBhvr>
                                      <p:tavLst>
                                        <p:tav tm="0">
                                          <p:val>
                                            <p:strVal val="#ppt_y+#ppt_h*1.125000"/>
                                          </p:val>
                                        </p:tav>
                                        <p:tav tm="100000">
                                          <p:val>
                                            <p:strVal val="#ppt_y"/>
                                          </p:val>
                                        </p:tav>
                                      </p:tavLst>
                                    </p:anim>
                                    <p:animEffect transition="in" filter="wipe(up)">
                                      <p:cBhvr>
                                        <p:cTn id="20" dur="500"/>
                                        <p:tgtEl>
                                          <p:spTgt spid="3">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p:tgtEl>
                                          <p:spTgt spid="3">
                                            <p:txEl>
                                              <p:pRg st="3" end="3"/>
                                            </p:txEl>
                                          </p:spTgt>
                                        </p:tgtEl>
                                        <p:attrNameLst>
                                          <p:attrName>ppt_y</p:attrName>
                                        </p:attrNameLst>
                                      </p:cBhvr>
                                      <p:tavLst>
                                        <p:tav tm="0">
                                          <p:val>
                                            <p:strVal val="#ppt_y+#ppt_h*1.125000"/>
                                          </p:val>
                                        </p:tav>
                                        <p:tav tm="100000">
                                          <p:val>
                                            <p:strVal val="#ppt_y"/>
                                          </p:val>
                                        </p:tav>
                                      </p:tavLst>
                                    </p:anim>
                                    <p:animEffect transition="in" filter="wipe(up)">
                                      <p:cBhvr>
                                        <p:cTn id="26" dur="500"/>
                                        <p:tgtEl>
                                          <p:spTgt spid="3">
                                            <p:txEl>
                                              <p:pRg st="3" end="3"/>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p:tgtEl>
                                          <p:spTgt spid="3">
                                            <p:txEl>
                                              <p:pRg st="4" end="4"/>
                                            </p:txEl>
                                          </p:spTgt>
                                        </p:tgtEl>
                                        <p:attrNameLst>
                                          <p:attrName>ppt_y</p:attrName>
                                        </p:attrNameLst>
                                      </p:cBhvr>
                                      <p:tavLst>
                                        <p:tav tm="0">
                                          <p:val>
                                            <p:strVal val="#ppt_y+#ppt_h*1.125000"/>
                                          </p:val>
                                        </p:tav>
                                        <p:tav tm="100000">
                                          <p:val>
                                            <p:strVal val="#ppt_y"/>
                                          </p:val>
                                        </p:tav>
                                      </p:tavLst>
                                    </p:anim>
                                    <p:animEffect transition="in" filter="wipe(up)">
                                      <p:cBhvr>
                                        <p:cTn id="3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CA5A145-F45F-4FFD-A3DF-573F2578CC40}"/>
              </a:ext>
            </a:extLst>
          </p:cNvPr>
          <p:cNvPicPr>
            <a:picLocks noChangeAspect="1"/>
          </p:cNvPicPr>
          <p:nvPr/>
        </p:nvPicPr>
        <p:blipFill>
          <a:blip r:embed="rId2"/>
          <a:stretch>
            <a:fillRect/>
          </a:stretch>
        </p:blipFill>
        <p:spPr>
          <a:xfrm>
            <a:off x="643467" y="661468"/>
            <a:ext cx="10905066" cy="4716440"/>
          </a:xfrm>
          <a:prstGeom prst="rect">
            <a:avLst/>
          </a:prstGeom>
        </p:spPr>
      </p:pic>
      <p:sp>
        <p:nvSpPr>
          <p:cNvPr id="2" name="Title 1">
            <a:extLst>
              <a:ext uri="{FF2B5EF4-FFF2-40B4-BE49-F238E27FC236}">
                <a16:creationId xmlns:a16="http://schemas.microsoft.com/office/drawing/2014/main" id="{00E42CDF-9468-463E-BF47-047C301DE9FF}"/>
              </a:ext>
            </a:extLst>
          </p:cNvPr>
          <p:cNvSpPr>
            <a:spLocks noGrp="1"/>
          </p:cNvSpPr>
          <p:nvPr>
            <p:ph type="title"/>
          </p:nvPr>
        </p:nvSpPr>
        <p:spPr>
          <a:xfrm>
            <a:off x="838200" y="5534025"/>
            <a:ext cx="10515600" cy="822326"/>
          </a:xfrm>
        </p:spPr>
        <p:txBody>
          <a:bodyPr>
            <a:normAutofit/>
          </a:bodyPr>
          <a:lstStyle/>
          <a:p>
            <a:pPr algn="ctr"/>
            <a:endParaRPr lang="en-US"/>
          </a:p>
        </p:txBody>
      </p:sp>
    </p:spTree>
    <p:extLst>
      <p:ext uri="{BB962C8B-B14F-4D97-AF65-F5344CB8AC3E}">
        <p14:creationId xmlns:p14="http://schemas.microsoft.com/office/powerpoint/2010/main" val="246945565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6434EC-868E-4D5A-80BC-D9819E2EF584}"/>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18403EEA-C334-44BE-BD9B-877E7A59F20F}"/>
              </a:ext>
            </a:extLst>
          </p:cNvPr>
          <p:cNvPicPr>
            <a:picLocks noChangeAspect="1"/>
          </p:cNvPicPr>
          <p:nvPr/>
        </p:nvPicPr>
        <p:blipFill>
          <a:blip r:embed="rId2"/>
          <a:stretch>
            <a:fillRect/>
          </a:stretch>
        </p:blipFill>
        <p:spPr>
          <a:xfrm>
            <a:off x="510988" y="62068"/>
            <a:ext cx="10261787" cy="6186332"/>
          </a:xfrm>
          <a:prstGeom prst="rect">
            <a:avLst/>
          </a:prstGeom>
        </p:spPr>
      </p:pic>
    </p:spTree>
    <p:extLst>
      <p:ext uri="{BB962C8B-B14F-4D97-AF65-F5344CB8AC3E}">
        <p14:creationId xmlns:p14="http://schemas.microsoft.com/office/powerpoint/2010/main" val="414264939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61E90F-46A1-4EC4-9DF5-F5D26555872D}"/>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043EA658-1F6D-4B77-8C58-6E23E68EA5DC}"/>
              </a:ext>
            </a:extLst>
          </p:cNvPr>
          <p:cNvPicPr>
            <a:picLocks noChangeAspect="1"/>
          </p:cNvPicPr>
          <p:nvPr/>
        </p:nvPicPr>
        <p:blipFill>
          <a:blip r:embed="rId2"/>
          <a:stretch>
            <a:fillRect/>
          </a:stretch>
        </p:blipFill>
        <p:spPr>
          <a:xfrm>
            <a:off x="578224" y="111529"/>
            <a:ext cx="10663517" cy="6411262"/>
          </a:xfrm>
          <a:prstGeom prst="rect">
            <a:avLst/>
          </a:prstGeom>
        </p:spPr>
      </p:pic>
    </p:spTree>
    <p:extLst>
      <p:ext uri="{BB962C8B-B14F-4D97-AF65-F5344CB8AC3E}">
        <p14:creationId xmlns:p14="http://schemas.microsoft.com/office/powerpoint/2010/main" val="107004463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29CE99-3473-42AE-ABA6-0E058C6128E9}"/>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54991F77-3B32-4FA9-9FD4-F28B67CB743B}"/>
              </a:ext>
            </a:extLst>
          </p:cNvPr>
          <p:cNvPicPr>
            <a:picLocks noChangeAspect="1"/>
          </p:cNvPicPr>
          <p:nvPr/>
        </p:nvPicPr>
        <p:blipFill>
          <a:blip r:embed="rId2"/>
          <a:stretch>
            <a:fillRect/>
          </a:stretch>
        </p:blipFill>
        <p:spPr>
          <a:xfrm>
            <a:off x="540606" y="551329"/>
            <a:ext cx="11110787" cy="5436534"/>
          </a:xfrm>
          <a:prstGeom prst="rect">
            <a:avLst/>
          </a:prstGeom>
        </p:spPr>
      </p:pic>
    </p:spTree>
    <p:extLst>
      <p:ext uri="{BB962C8B-B14F-4D97-AF65-F5344CB8AC3E}">
        <p14:creationId xmlns:p14="http://schemas.microsoft.com/office/powerpoint/2010/main" val="369502172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C4D525-4AC6-4FB2-BE7A-4B7C1C40B948}"/>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08869EA1-19C8-457E-AF99-C835DE15827D}"/>
              </a:ext>
            </a:extLst>
          </p:cNvPr>
          <p:cNvPicPr>
            <a:picLocks noChangeAspect="1"/>
          </p:cNvPicPr>
          <p:nvPr/>
        </p:nvPicPr>
        <p:blipFill>
          <a:blip r:embed="rId2"/>
          <a:stretch>
            <a:fillRect/>
          </a:stretch>
        </p:blipFill>
        <p:spPr>
          <a:xfrm>
            <a:off x="838200" y="365125"/>
            <a:ext cx="10672482" cy="6193704"/>
          </a:xfrm>
          <a:prstGeom prst="rect">
            <a:avLst/>
          </a:prstGeom>
        </p:spPr>
      </p:pic>
    </p:spTree>
    <p:extLst>
      <p:ext uri="{BB962C8B-B14F-4D97-AF65-F5344CB8AC3E}">
        <p14:creationId xmlns:p14="http://schemas.microsoft.com/office/powerpoint/2010/main" val="143923942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51713E-FCA2-4122-95E3-1234DB98B746}"/>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E1B06ED8-677B-4EE3-B4C7-A3D7637FA167}"/>
              </a:ext>
            </a:extLst>
          </p:cNvPr>
          <p:cNvPicPr>
            <a:picLocks noChangeAspect="1"/>
          </p:cNvPicPr>
          <p:nvPr/>
        </p:nvPicPr>
        <p:blipFill>
          <a:blip r:embed="rId2"/>
          <a:stretch>
            <a:fillRect/>
          </a:stretch>
        </p:blipFill>
        <p:spPr>
          <a:xfrm>
            <a:off x="346006" y="145152"/>
            <a:ext cx="11729453" cy="6174966"/>
          </a:xfrm>
          <a:prstGeom prst="rect">
            <a:avLst/>
          </a:prstGeom>
        </p:spPr>
      </p:pic>
    </p:spTree>
    <p:extLst>
      <p:ext uri="{BB962C8B-B14F-4D97-AF65-F5344CB8AC3E}">
        <p14:creationId xmlns:p14="http://schemas.microsoft.com/office/powerpoint/2010/main" val="241079616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395BBE-363F-4064-8164-E781190C8173}"/>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D82ED994-4B44-45D5-B781-EB943ED8A3F7}"/>
              </a:ext>
            </a:extLst>
          </p:cNvPr>
          <p:cNvPicPr>
            <a:picLocks noChangeAspect="1"/>
          </p:cNvPicPr>
          <p:nvPr/>
        </p:nvPicPr>
        <p:blipFill>
          <a:blip r:embed="rId2"/>
          <a:stretch>
            <a:fillRect/>
          </a:stretch>
        </p:blipFill>
        <p:spPr>
          <a:xfrm>
            <a:off x="292642" y="163419"/>
            <a:ext cx="11742476" cy="5901205"/>
          </a:xfrm>
          <a:prstGeom prst="rect">
            <a:avLst/>
          </a:prstGeom>
        </p:spPr>
      </p:pic>
    </p:spTree>
    <p:extLst>
      <p:ext uri="{BB962C8B-B14F-4D97-AF65-F5344CB8AC3E}">
        <p14:creationId xmlns:p14="http://schemas.microsoft.com/office/powerpoint/2010/main" val="367191539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28B5A02-4203-4743-8F08-BF0F037EDF18}"/>
              </a:ext>
            </a:extLst>
          </p:cNvPr>
          <p:cNvPicPr>
            <a:picLocks noChangeAspect="1"/>
          </p:cNvPicPr>
          <p:nvPr/>
        </p:nvPicPr>
        <p:blipFill>
          <a:blip r:embed="rId2"/>
          <a:stretch>
            <a:fillRect/>
          </a:stretch>
        </p:blipFill>
        <p:spPr>
          <a:xfrm>
            <a:off x="643467" y="702362"/>
            <a:ext cx="10905066" cy="4634652"/>
          </a:xfrm>
          <a:prstGeom prst="rect">
            <a:avLst/>
          </a:prstGeom>
        </p:spPr>
      </p:pic>
      <p:sp>
        <p:nvSpPr>
          <p:cNvPr id="2" name="Title 1">
            <a:extLst>
              <a:ext uri="{FF2B5EF4-FFF2-40B4-BE49-F238E27FC236}">
                <a16:creationId xmlns:a16="http://schemas.microsoft.com/office/drawing/2014/main" id="{2D27CDA3-7BD0-49C4-9D6C-CA9B55094D2B}"/>
              </a:ext>
            </a:extLst>
          </p:cNvPr>
          <p:cNvSpPr>
            <a:spLocks noGrp="1"/>
          </p:cNvSpPr>
          <p:nvPr>
            <p:ph type="title"/>
          </p:nvPr>
        </p:nvSpPr>
        <p:spPr>
          <a:xfrm>
            <a:off x="838200" y="5534025"/>
            <a:ext cx="10515600" cy="822326"/>
          </a:xfrm>
        </p:spPr>
        <p:txBody>
          <a:bodyPr>
            <a:normAutofit/>
          </a:bodyPr>
          <a:lstStyle/>
          <a:p>
            <a:pPr algn="ctr"/>
            <a:endParaRPr lang="en-US"/>
          </a:p>
        </p:txBody>
      </p:sp>
    </p:spTree>
    <p:extLst>
      <p:ext uri="{BB962C8B-B14F-4D97-AF65-F5344CB8AC3E}">
        <p14:creationId xmlns:p14="http://schemas.microsoft.com/office/powerpoint/2010/main" val="18406830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08571F-9DF3-4F03-984B-8BCA81FD47A9}"/>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2C79052C-D498-4C52-B478-9DC9F86DE23F}"/>
              </a:ext>
            </a:extLst>
          </p:cNvPr>
          <p:cNvPicPr>
            <a:picLocks noChangeAspect="1"/>
          </p:cNvPicPr>
          <p:nvPr/>
        </p:nvPicPr>
        <p:blipFill>
          <a:blip r:embed="rId2"/>
          <a:stretch>
            <a:fillRect/>
          </a:stretch>
        </p:blipFill>
        <p:spPr>
          <a:xfrm>
            <a:off x="642399" y="365125"/>
            <a:ext cx="11122937" cy="5306546"/>
          </a:xfrm>
          <a:prstGeom prst="rect">
            <a:avLst/>
          </a:prstGeom>
        </p:spPr>
      </p:pic>
    </p:spTree>
    <p:extLst>
      <p:ext uri="{BB962C8B-B14F-4D97-AF65-F5344CB8AC3E}">
        <p14:creationId xmlns:p14="http://schemas.microsoft.com/office/powerpoint/2010/main" val="406369494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7C231F-801A-4605-BFB8-5231F76C2D18}"/>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715A9A4B-1F28-4E9F-A231-7F1FFC01B435}"/>
              </a:ext>
            </a:extLst>
          </p:cNvPr>
          <p:cNvPicPr>
            <a:picLocks noChangeAspect="1"/>
          </p:cNvPicPr>
          <p:nvPr/>
        </p:nvPicPr>
        <p:blipFill>
          <a:blip r:embed="rId2"/>
          <a:stretch>
            <a:fillRect/>
          </a:stretch>
        </p:blipFill>
        <p:spPr>
          <a:xfrm>
            <a:off x="342059" y="365125"/>
            <a:ext cx="11507882" cy="5721776"/>
          </a:xfrm>
          <a:prstGeom prst="rect">
            <a:avLst/>
          </a:prstGeom>
        </p:spPr>
      </p:pic>
    </p:spTree>
    <p:extLst>
      <p:ext uri="{BB962C8B-B14F-4D97-AF65-F5344CB8AC3E}">
        <p14:creationId xmlns:p14="http://schemas.microsoft.com/office/powerpoint/2010/main" val="33114960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C537B2B-2E7C-EE40-B7AB-2DF82AA34CBD}"/>
              </a:ext>
            </a:extLst>
          </p:cNvPr>
          <p:cNvSpPr>
            <a:spLocks noGrp="1"/>
          </p:cNvSpPr>
          <p:nvPr>
            <p:ph type="title"/>
          </p:nvPr>
        </p:nvSpPr>
        <p:spPr/>
        <p:txBody>
          <a:bodyPr/>
          <a:lstStyle/>
          <a:p>
            <a:r>
              <a:rPr lang="en-US" dirty="0"/>
              <a:t>Questionnaire </a:t>
            </a:r>
          </a:p>
        </p:txBody>
      </p:sp>
      <p:sp>
        <p:nvSpPr>
          <p:cNvPr id="7" name="Content Placeholder 6">
            <a:extLst>
              <a:ext uri="{FF2B5EF4-FFF2-40B4-BE49-F238E27FC236}">
                <a16:creationId xmlns:a16="http://schemas.microsoft.com/office/drawing/2014/main" id="{8EE338AC-95B7-734B-AF46-4804DF4EBC5D}"/>
              </a:ext>
            </a:extLst>
          </p:cNvPr>
          <p:cNvSpPr>
            <a:spLocks noGrp="1"/>
          </p:cNvSpPr>
          <p:nvPr>
            <p:ph idx="1"/>
          </p:nvPr>
        </p:nvSpPr>
        <p:spPr/>
        <p:txBody>
          <a:bodyPr/>
          <a:lstStyle/>
          <a:p>
            <a:r>
              <a:rPr lang="en-US" dirty="0"/>
              <a:t>To be taken after each section . </a:t>
            </a:r>
          </a:p>
          <a:p>
            <a:r>
              <a:rPr lang="en-US" dirty="0"/>
              <a:t>Request you to ask the questions in Chat window . </a:t>
            </a:r>
          </a:p>
          <a:p>
            <a:r>
              <a:rPr lang="en-US" dirty="0"/>
              <a:t>Will respond to them after a logical break point in each topic. </a:t>
            </a:r>
          </a:p>
          <a:p>
            <a:endParaRPr lang="en-US" dirty="0"/>
          </a:p>
          <a:p>
            <a:r>
              <a:rPr lang="en-US" dirty="0"/>
              <a:t>This would make the workshop interesting and approachable . </a:t>
            </a:r>
          </a:p>
          <a:p>
            <a:endParaRPr lang="en-US" dirty="0"/>
          </a:p>
          <a:p>
            <a:r>
              <a:rPr lang="en-US" dirty="0"/>
              <a:t>Request not to use Phones or get distracted for next </a:t>
            </a:r>
            <a:r>
              <a:rPr lang="en-US"/>
              <a:t>3 hours . </a:t>
            </a:r>
            <a:endParaRPr lang="en-US" dirty="0"/>
          </a:p>
        </p:txBody>
      </p:sp>
    </p:spTree>
    <p:extLst>
      <p:ext uri="{BB962C8B-B14F-4D97-AF65-F5344CB8AC3E}">
        <p14:creationId xmlns:p14="http://schemas.microsoft.com/office/powerpoint/2010/main" val="276330446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D0D684-B452-409D-8E03-4F123BF5502B}"/>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1E714083-1E82-49BC-8435-0B942B3588A9}"/>
              </a:ext>
            </a:extLst>
          </p:cNvPr>
          <p:cNvPicPr>
            <a:picLocks noChangeAspect="1"/>
          </p:cNvPicPr>
          <p:nvPr/>
        </p:nvPicPr>
        <p:blipFill>
          <a:blip r:embed="rId2"/>
          <a:stretch>
            <a:fillRect/>
          </a:stretch>
        </p:blipFill>
        <p:spPr>
          <a:xfrm>
            <a:off x="462610" y="365125"/>
            <a:ext cx="11397696" cy="6198951"/>
          </a:xfrm>
          <a:prstGeom prst="rect">
            <a:avLst/>
          </a:prstGeom>
        </p:spPr>
      </p:pic>
    </p:spTree>
    <p:extLst>
      <p:ext uri="{BB962C8B-B14F-4D97-AF65-F5344CB8AC3E}">
        <p14:creationId xmlns:p14="http://schemas.microsoft.com/office/powerpoint/2010/main" val="337367514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4882" y="291513"/>
            <a:ext cx="7170265" cy="3407212"/>
          </a:xfrm>
        </p:spPr>
        <p:txBody>
          <a:bodyPr>
            <a:normAutofit/>
          </a:bodyPr>
          <a:lstStyle/>
          <a:p>
            <a:r>
              <a:rPr lang="en-US" sz="5400" dirty="0"/>
              <a:t>2. Create the Data Factory</a:t>
            </a:r>
          </a:p>
        </p:txBody>
      </p:sp>
      <p:sp>
        <p:nvSpPr>
          <p:cNvPr id="3" name="Title 1"/>
          <p:cNvSpPr txBox="1">
            <a:spLocks/>
          </p:cNvSpPr>
          <p:nvPr/>
        </p:nvSpPr>
        <p:spPr>
          <a:xfrm>
            <a:off x="269552" y="3503702"/>
            <a:ext cx="7021682" cy="2988083"/>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defRPr/>
            </a:pPr>
            <a:r>
              <a:rPr lang="en-US" b="1" spc="-100" dirty="0">
                <a:solidFill>
                  <a:srgbClr val="FFC000"/>
                </a:solidFill>
                <a:latin typeface="Segoe UI Light"/>
              </a:rPr>
              <a:t>Portal, PowerShell and Visual Studio</a:t>
            </a:r>
          </a:p>
        </p:txBody>
      </p:sp>
    </p:spTree>
    <p:extLst>
      <p:ext uri="{BB962C8B-B14F-4D97-AF65-F5344CB8AC3E}">
        <p14:creationId xmlns:p14="http://schemas.microsoft.com/office/powerpoint/2010/main" val="830489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5031" y="80932"/>
            <a:ext cx="5378055" cy="2376941"/>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defRPr/>
            </a:pPr>
            <a:r>
              <a:rPr lang="en-US" sz="5400" spc="-100" dirty="0">
                <a:solidFill>
                  <a:srgbClr val="0070C0"/>
                </a:solidFill>
                <a:latin typeface="Segoe UI Light"/>
              </a:rPr>
              <a:t>Using the Portal</a:t>
            </a:r>
          </a:p>
        </p:txBody>
      </p:sp>
      <p:pic>
        <p:nvPicPr>
          <p:cNvPr id="3" name="Picture 2"/>
          <p:cNvPicPr>
            <a:picLocks noChangeAspect="1"/>
          </p:cNvPicPr>
          <p:nvPr/>
        </p:nvPicPr>
        <p:blipFill>
          <a:blip r:embed="rId3"/>
          <a:stretch>
            <a:fillRect/>
          </a:stretch>
        </p:blipFill>
        <p:spPr>
          <a:xfrm>
            <a:off x="503584" y="2717182"/>
            <a:ext cx="11569146" cy="4026129"/>
          </a:xfrm>
          <a:prstGeom prst="rect">
            <a:avLst/>
          </a:prstGeom>
        </p:spPr>
      </p:pic>
      <p:sp>
        <p:nvSpPr>
          <p:cNvPr id="6" name="Title 1"/>
          <p:cNvSpPr txBox="1">
            <a:spLocks/>
          </p:cNvSpPr>
          <p:nvPr/>
        </p:nvSpPr>
        <p:spPr>
          <a:xfrm>
            <a:off x="195031" y="1152939"/>
            <a:ext cx="7610499" cy="1564243"/>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560241" indent="-560241" defTabSz="914367">
              <a:buFont typeface="Arial" panose="020B0604020202020204" pitchFamily="34" charset="0"/>
              <a:buChar char="•"/>
              <a:defRPr/>
            </a:pPr>
            <a:r>
              <a:rPr lang="en-US" sz="3200" b="1" spc="-100" dirty="0">
                <a:solidFill>
                  <a:srgbClr val="505050"/>
                </a:solidFill>
                <a:latin typeface="Segoe UI Light"/>
              </a:rPr>
              <a:t>Use in Non-MS Clients</a:t>
            </a:r>
          </a:p>
          <a:p>
            <a:pPr marL="560241" indent="-560241" defTabSz="914367">
              <a:buFont typeface="Arial" panose="020B0604020202020204" pitchFamily="34" charset="0"/>
              <a:buChar char="•"/>
              <a:defRPr/>
            </a:pPr>
            <a:r>
              <a:rPr lang="en-US" sz="3200" b="1" spc="-100" dirty="0">
                <a:solidFill>
                  <a:srgbClr val="505050"/>
                </a:solidFill>
                <a:latin typeface="Segoe UI Light"/>
              </a:rPr>
              <a:t>Use for Exploration</a:t>
            </a:r>
          </a:p>
          <a:p>
            <a:pPr marL="560241" indent="-560241" defTabSz="914367">
              <a:buFont typeface="Arial" panose="020B0604020202020204" pitchFamily="34" charset="0"/>
              <a:buChar char="•"/>
              <a:defRPr/>
            </a:pPr>
            <a:r>
              <a:rPr lang="en-US" sz="3200" b="1" spc="-100" dirty="0">
                <a:solidFill>
                  <a:srgbClr val="505050"/>
                </a:solidFill>
                <a:latin typeface="Segoe UI Light"/>
              </a:rPr>
              <a:t>Use when teaching or in a Demo</a:t>
            </a:r>
          </a:p>
        </p:txBody>
      </p:sp>
    </p:spTree>
    <p:extLst>
      <p:ext uri="{BB962C8B-B14F-4D97-AF65-F5344CB8AC3E}">
        <p14:creationId xmlns:p14="http://schemas.microsoft.com/office/powerpoint/2010/main" val="1014225582"/>
      </p:ext>
    </p:extLst>
  </p:cSld>
  <p:clrMapOvr>
    <a:masterClrMapping/>
  </p:clrMapOvr>
  <p:transition spd="slow">
    <p:wip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5032" y="80932"/>
            <a:ext cx="5303353" cy="2974558"/>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defRPr/>
            </a:pPr>
            <a:r>
              <a:rPr lang="en-US" sz="5400" spc="-100" dirty="0">
                <a:solidFill>
                  <a:srgbClr val="0070C0"/>
                </a:solidFill>
                <a:latin typeface="Segoe UI Light"/>
              </a:rPr>
              <a:t>Using PowerShell</a:t>
            </a:r>
          </a:p>
        </p:txBody>
      </p:sp>
      <p:pic>
        <p:nvPicPr>
          <p:cNvPr id="3" name="Picture 2"/>
          <p:cNvPicPr>
            <a:picLocks noChangeAspect="1"/>
          </p:cNvPicPr>
          <p:nvPr/>
        </p:nvPicPr>
        <p:blipFill>
          <a:blip r:embed="rId3"/>
          <a:stretch>
            <a:fillRect/>
          </a:stretch>
        </p:blipFill>
        <p:spPr>
          <a:xfrm>
            <a:off x="2220458" y="2682466"/>
            <a:ext cx="9375194" cy="4175534"/>
          </a:xfrm>
          <a:prstGeom prst="rect">
            <a:avLst/>
          </a:prstGeom>
        </p:spPr>
      </p:pic>
      <p:sp>
        <p:nvSpPr>
          <p:cNvPr id="4" name="Title 1"/>
          <p:cNvSpPr txBox="1">
            <a:spLocks/>
          </p:cNvSpPr>
          <p:nvPr/>
        </p:nvSpPr>
        <p:spPr>
          <a:xfrm>
            <a:off x="-1" y="967723"/>
            <a:ext cx="7964557" cy="224106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560241" indent="-560241" defTabSz="914367">
              <a:buFont typeface="Arial" panose="020B0604020202020204" pitchFamily="34" charset="0"/>
              <a:buChar char="•"/>
              <a:defRPr/>
            </a:pPr>
            <a:r>
              <a:rPr lang="en-US" sz="3600" b="1" spc="-100" dirty="0">
                <a:solidFill>
                  <a:srgbClr val="505050"/>
                </a:solidFill>
                <a:latin typeface="Segoe UI Light"/>
              </a:rPr>
              <a:t>Use in MS Clients</a:t>
            </a:r>
          </a:p>
          <a:p>
            <a:pPr marL="560241" indent="-560241" defTabSz="914367">
              <a:buFont typeface="Arial" panose="020B0604020202020204" pitchFamily="34" charset="0"/>
              <a:buChar char="•"/>
              <a:defRPr/>
            </a:pPr>
            <a:r>
              <a:rPr lang="en-US" sz="3600" b="1" spc="-100" dirty="0">
                <a:solidFill>
                  <a:srgbClr val="505050"/>
                </a:solidFill>
                <a:latin typeface="Segoe UI Light"/>
              </a:rPr>
              <a:t>Use for Automation</a:t>
            </a:r>
          </a:p>
          <a:p>
            <a:pPr marL="560241" indent="-560241" defTabSz="914367">
              <a:buFont typeface="Arial" panose="020B0604020202020204" pitchFamily="34" charset="0"/>
              <a:buChar char="•"/>
              <a:defRPr/>
            </a:pPr>
            <a:r>
              <a:rPr lang="en-US" sz="3600" b="1" spc="-100" dirty="0">
                <a:solidFill>
                  <a:srgbClr val="505050"/>
                </a:solidFill>
                <a:latin typeface="Segoe UI Light"/>
              </a:rPr>
              <a:t>Use for quick set up and tear down</a:t>
            </a:r>
          </a:p>
        </p:txBody>
      </p:sp>
    </p:spTree>
    <p:extLst>
      <p:ext uri="{BB962C8B-B14F-4D97-AF65-F5344CB8AC3E}">
        <p14:creationId xmlns:p14="http://schemas.microsoft.com/office/powerpoint/2010/main" val="4262375531"/>
      </p:ext>
    </p:extLst>
  </p:cSld>
  <p:clrMapOvr>
    <a:masterClrMapping/>
  </p:clrMapOvr>
  <p:transition spd="slow">
    <p:wip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5031" y="80932"/>
            <a:ext cx="11652534" cy="95760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defRPr/>
            </a:pPr>
            <a:r>
              <a:rPr lang="en-US" sz="6470" spc="-100" dirty="0">
                <a:solidFill>
                  <a:srgbClr val="0070C0"/>
                </a:solidFill>
                <a:latin typeface="Segoe UI Light"/>
              </a:rPr>
              <a:t>PowerShell ADF Example</a:t>
            </a:r>
          </a:p>
        </p:txBody>
      </p:sp>
      <p:sp>
        <p:nvSpPr>
          <p:cNvPr id="4" name="Title 1"/>
          <p:cNvSpPr txBox="1">
            <a:spLocks/>
          </p:cNvSpPr>
          <p:nvPr/>
        </p:nvSpPr>
        <p:spPr>
          <a:xfrm>
            <a:off x="119836" y="1337342"/>
            <a:ext cx="12072165" cy="522914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728314" indent="-728314" defTabSz="914367">
              <a:buFont typeface="+mj-lt"/>
              <a:buAutoNum type="arabicPeriod"/>
              <a:defRPr/>
            </a:pPr>
            <a:r>
              <a:rPr lang="en-US" sz="3137" b="1" spc="-100" dirty="0">
                <a:solidFill>
                  <a:srgbClr val="505050"/>
                </a:solidFill>
                <a:latin typeface="Segoe UI Light"/>
              </a:rPr>
              <a:t>Run </a:t>
            </a:r>
            <a:r>
              <a:rPr lang="en-US" sz="3137" b="1" spc="-100" dirty="0">
                <a:solidFill>
                  <a:srgbClr val="00B050"/>
                </a:solidFill>
                <a:latin typeface="Courier New" panose="02070309020205020404" pitchFamily="49" charset="0"/>
                <a:cs typeface="Courier New" panose="02070309020205020404" pitchFamily="49" charset="0"/>
              </a:rPr>
              <a:t>Add-</a:t>
            </a:r>
            <a:r>
              <a:rPr lang="en-US" sz="3137" b="1" spc="-100" dirty="0" err="1">
                <a:solidFill>
                  <a:srgbClr val="00B050"/>
                </a:solidFill>
                <a:latin typeface="Courier New" panose="02070309020205020404" pitchFamily="49" charset="0"/>
                <a:cs typeface="Courier New" panose="02070309020205020404" pitchFamily="49" charset="0"/>
              </a:rPr>
              <a:t>AzureAccount</a:t>
            </a:r>
            <a:r>
              <a:rPr lang="en-US" sz="3137" b="1" spc="-100" dirty="0">
                <a:solidFill>
                  <a:srgbClr val="505050"/>
                </a:solidFill>
                <a:latin typeface="Segoe UI Light"/>
              </a:rPr>
              <a:t> and enter the user name and password</a:t>
            </a:r>
          </a:p>
          <a:p>
            <a:pPr marL="728314" indent="-728314" defTabSz="914367">
              <a:buFont typeface="+mj-lt"/>
              <a:buAutoNum type="arabicPeriod"/>
              <a:defRPr/>
            </a:pPr>
            <a:r>
              <a:rPr lang="en-US" sz="3137" b="1" spc="-100" dirty="0">
                <a:solidFill>
                  <a:srgbClr val="505050"/>
                </a:solidFill>
                <a:latin typeface="Segoe UI Light"/>
              </a:rPr>
              <a:t>Run </a:t>
            </a:r>
            <a:r>
              <a:rPr lang="en-US" sz="3137" b="1" spc="-100" dirty="0">
                <a:solidFill>
                  <a:srgbClr val="00B050"/>
                </a:solidFill>
                <a:latin typeface="Courier New" panose="02070309020205020404" pitchFamily="49" charset="0"/>
                <a:cs typeface="Courier New" panose="02070309020205020404" pitchFamily="49" charset="0"/>
              </a:rPr>
              <a:t>Get-</a:t>
            </a:r>
            <a:r>
              <a:rPr lang="en-US" sz="3137" b="1" spc="-100" dirty="0" err="1">
                <a:solidFill>
                  <a:srgbClr val="00B050"/>
                </a:solidFill>
                <a:latin typeface="Courier New" panose="02070309020205020404" pitchFamily="49" charset="0"/>
                <a:cs typeface="Courier New" panose="02070309020205020404" pitchFamily="49" charset="0"/>
              </a:rPr>
              <a:t>AzureSubscription</a:t>
            </a:r>
            <a:r>
              <a:rPr lang="en-US" sz="3137" b="1" spc="-100" dirty="0">
                <a:solidFill>
                  <a:srgbClr val="00B050"/>
                </a:solidFill>
                <a:latin typeface="Courier New" panose="02070309020205020404" pitchFamily="49" charset="0"/>
                <a:cs typeface="Courier New" panose="02070309020205020404" pitchFamily="49" charset="0"/>
              </a:rPr>
              <a:t> </a:t>
            </a:r>
            <a:r>
              <a:rPr lang="en-US" sz="3137" b="1" spc="-100" dirty="0">
                <a:solidFill>
                  <a:srgbClr val="505050"/>
                </a:solidFill>
                <a:latin typeface="Segoe UI Light"/>
              </a:rPr>
              <a:t>to view all the subscriptions for this account.</a:t>
            </a:r>
          </a:p>
          <a:p>
            <a:pPr marL="728314" indent="-728314" defTabSz="914367">
              <a:buFont typeface="+mj-lt"/>
              <a:buAutoNum type="arabicPeriod"/>
              <a:defRPr/>
            </a:pPr>
            <a:r>
              <a:rPr lang="en-US" sz="3137" b="1" spc="-100" dirty="0">
                <a:solidFill>
                  <a:srgbClr val="505050"/>
                </a:solidFill>
                <a:latin typeface="Segoe UI Light"/>
              </a:rPr>
              <a:t>Run </a:t>
            </a:r>
            <a:r>
              <a:rPr lang="en-US" sz="3137" b="1" spc="-100" dirty="0">
                <a:solidFill>
                  <a:srgbClr val="00B050"/>
                </a:solidFill>
                <a:latin typeface="Courier New" panose="02070309020205020404" pitchFamily="49" charset="0"/>
                <a:cs typeface="Courier New" panose="02070309020205020404" pitchFamily="49" charset="0"/>
              </a:rPr>
              <a:t>Select-</a:t>
            </a:r>
            <a:r>
              <a:rPr lang="en-US" sz="3137" b="1" spc="-100" dirty="0" err="1">
                <a:solidFill>
                  <a:srgbClr val="00B050"/>
                </a:solidFill>
                <a:latin typeface="Courier New" panose="02070309020205020404" pitchFamily="49" charset="0"/>
                <a:cs typeface="Courier New" panose="02070309020205020404" pitchFamily="49" charset="0"/>
              </a:rPr>
              <a:t>AzureSubscription</a:t>
            </a:r>
            <a:r>
              <a:rPr lang="en-US" sz="3137" b="1" spc="-100" dirty="0">
                <a:solidFill>
                  <a:srgbClr val="00B050"/>
                </a:solidFill>
                <a:latin typeface="Courier New" panose="02070309020205020404" pitchFamily="49" charset="0"/>
                <a:cs typeface="Courier New" panose="02070309020205020404" pitchFamily="49" charset="0"/>
              </a:rPr>
              <a:t> </a:t>
            </a:r>
            <a:r>
              <a:rPr lang="en-US" sz="3137" b="1" spc="-100" dirty="0">
                <a:solidFill>
                  <a:srgbClr val="505050"/>
                </a:solidFill>
                <a:latin typeface="Segoe UI Light"/>
              </a:rPr>
              <a:t>to select the subscription that you want to work with.</a:t>
            </a:r>
          </a:p>
          <a:p>
            <a:pPr marL="728314" indent="-728314" defTabSz="914367">
              <a:buFont typeface="+mj-lt"/>
              <a:buAutoNum type="arabicPeriod"/>
              <a:defRPr/>
            </a:pPr>
            <a:r>
              <a:rPr lang="en-US" sz="3137" b="1" spc="-100" dirty="0">
                <a:solidFill>
                  <a:srgbClr val="505050"/>
                </a:solidFill>
                <a:latin typeface="Segoe UI Light"/>
              </a:rPr>
              <a:t>Run </a:t>
            </a:r>
            <a:r>
              <a:rPr lang="en-US" sz="3137" b="1" spc="-100" dirty="0">
                <a:solidFill>
                  <a:srgbClr val="00B050"/>
                </a:solidFill>
                <a:latin typeface="Courier New" panose="02070309020205020404" pitchFamily="49" charset="0"/>
                <a:cs typeface="Courier New" panose="02070309020205020404" pitchFamily="49" charset="0"/>
              </a:rPr>
              <a:t>Switch-</a:t>
            </a:r>
            <a:r>
              <a:rPr lang="en-US" sz="3137" b="1" spc="-100" dirty="0" err="1">
                <a:solidFill>
                  <a:srgbClr val="00B050"/>
                </a:solidFill>
                <a:latin typeface="Courier New" panose="02070309020205020404" pitchFamily="49" charset="0"/>
                <a:cs typeface="Courier New" panose="02070309020205020404" pitchFamily="49" charset="0"/>
              </a:rPr>
              <a:t>AzureMode</a:t>
            </a:r>
            <a:r>
              <a:rPr lang="en-US" sz="3137" b="1" spc="-100" dirty="0">
                <a:solidFill>
                  <a:srgbClr val="00B050"/>
                </a:solidFill>
                <a:latin typeface="Courier New" panose="02070309020205020404" pitchFamily="49" charset="0"/>
                <a:cs typeface="Courier New" panose="02070309020205020404" pitchFamily="49" charset="0"/>
              </a:rPr>
              <a:t> </a:t>
            </a:r>
            <a:r>
              <a:rPr lang="en-US" sz="3137" b="1" spc="-100" dirty="0" err="1">
                <a:solidFill>
                  <a:srgbClr val="00B050"/>
                </a:solidFill>
                <a:latin typeface="Courier New" panose="02070309020205020404" pitchFamily="49" charset="0"/>
                <a:cs typeface="Courier New" panose="02070309020205020404" pitchFamily="49" charset="0"/>
              </a:rPr>
              <a:t>AzureResourceManager</a:t>
            </a:r>
            <a:endParaRPr lang="en-US" sz="3137" b="1" spc="-100" dirty="0">
              <a:solidFill>
                <a:srgbClr val="00B050"/>
              </a:solidFill>
              <a:latin typeface="Courier New" panose="02070309020205020404" pitchFamily="49" charset="0"/>
              <a:cs typeface="Courier New" panose="02070309020205020404" pitchFamily="49" charset="0"/>
            </a:endParaRPr>
          </a:p>
          <a:p>
            <a:pPr marL="728314" indent="-728314" defTabSz="914367">
              <a:buFont typeface="+mj-lt"/>
              <a:buAutoNum type="arabicPeriod"/>
              <a:defRPr/>
            </a:pPr>
            <a:r>
              <a:rPr lang="en-US" sz="3137" b="1" spc="-100" dirty="0">
                <a:solidFill>
                  <a:srgbClr val="505050"/>
                </a:solidFill>
                <a:latin typeface="Segoe UI Light"/>
              </a:rPr>
              <a:t>Run </a:t>
            </a:r>
            <a:r>
              <a:rPr lang="en-US" sz="3137" b="1" spc="-100" dirty="0">
                <a:solidFill>
                  <a:srgbClr val="00B050"/>
                </a:solidFill>
                <a:latin typeface="Courier New" panose="02070309020205020404" pitchFamily="49" charset="0"/>
                <a:cs typeface="Courier New" panose="02070309020205020404" pitchFamily="49" charset="0"/>
              </a:rPr>
              <a:t>New-</a:t>
            </a:r>
            <a:r>
              <a:rPr lang="en-US" sz="3137" b="1" spc="-100" dirty="0" err="1">
                <a:solidFill>
                  <a:srgbClr val="00B050"/>
                </a:solidFill>
                <a:latin typeface="Courier New" panose="02070309020205020404" pitchFamily="49" charset="0"/>
                <a:cs typeface="Courier New" panose="02070309020205020404" pitchFamily="49" charset="0"/>
              </a:rPr>
              <a:t>AzureResourceGroup</a:t>
            </a:r>
            <a:r>
              <a:rPr lang="en-US" sz="3137" b="1" spc="-100" dirty="0">
                <a:solidFill>
                  <a:srgbClr val="00B050"/>
                </a:solidFill>
                <a:latin typeface="Courier New" panose="02070309020205020404" pitchFamily="49" charset="0"/>
                <a:cs typeface="Courier New" panose="02070309020205020404" pitchFamily="49" charset="0"/>
              </a:rPr>
              <a:t> -Name </a:t>
            </a:r>
            <a:r>
              <a:rPr lang="en-US" sz="3137" b="1" spc="-100" dirty="0" err="1">
                <a:solidFill>
                  <a:srgbClr val="00B050"/>
                </a:solidFill>
                <a:latin typeface="Courier New" panose="02070309020205020404" pitchFamily="49" charset="0"/>
                <a:cs typeface="Courier New" panose="02070309020205020404" pitchFamily="49" charset="0"/>
              </a:rPr>
              <a:t>ADFTutorialResourceGroup</a:t>
            </a:r>
            <a:r>
              <a:rPr lang="en-US" sz="3137" b="1" spc="-100" dirty="0">
                <a:solidFill>
                  <a:srgbClr val="00B050"/>
                </a:solidFill>
                <a:latin typeface="Courier New" panose="02070309020205020404" pitchFamily="49" charset="0"/>
                <a:cs typeface="Courier New" panose="02070309020205020404" pitchFamily="49" charset="0"/>
              </a:rPr>
              <a:t>  -Location "West US"</a:t>
            </a:r>
          </a:p>
          <a:p>
            <a:pPr marL="728314" indent="-728314" defTabSz="914367">
              <a:buFont typeface="+mj-lt"/>
              <a:buAutoNum type="arabicPeriod"/>
              <a:defRPr/>
            </a:pPr>
            <a:r>
              <a:rPr lang="en-US" sz="3137" b="1" spc="-100" dirty="0">
                <a:solidFill>
                  <a:srgbClr val="505050"/>
                </a:solidFill>
                <a:latin typeface="Segoe UI Light"/>
              </a:rPr>
              <a:t>Run </a:t>
            </a:r>
            <a:r>
              <a:rPr lang="en-US" sz="3137" b="1" spc="-100" dirty="0">
                <a:solidFill>
                  <a:srgbClr val="00B050"/>
                </a:solidFill>
                <a:latin typeface="Courier New" panose="02070309020205020404" pitchFamily="49" charset="0"/>
                <a:cs typeface="Courier New" panose="02070309020205020404" pitchFamily="49" charset="0"/>
              </a:rPr>
              <a:t>New-</a:t>
            </a:r>
            <a:r>
              <a:rPr lang="en-US" sz="3137" b="1" spc="-100" dirty="0" err="1">
                <a:solidFill>
                  <a:srgbClr val="00B050"/>
                </a:solidFill>
                <a:latin typeface="Courier New" panose="02070309020205020404" pitchFamily="49" charset="0"/>
                <a:cs typeface="Courier New" panose="02070309020205020404" pitchFamily="49" charset="0"/>
              </a:rPr>
              <a:t>AzureDataFactory</a:t>
            </a:r>
            <a:r>
              <a:rPr lang="en-US" sz="3137" b="1" spc="-100" dirty="0">
                <a:solidFill>
                  <a:srgbClr val="00B050"/>
                </a:solidFill>
                <a:latin typeface="Courier New" panose="02070309020205020404" pitchFamily="49" charset="0"/>
                <a:cs typeface="Courier New" panose="02070309020205020404" pitchFamily="49" charset="0"/>
              </a:rPr>
              <a:t> -</a:t>
            </a:r>
            <a:r>
              <a:rPr lang="en-US" sz="3137" b="1" spc="-100" dirty="0" err="1">
                <a:solidFill>
                  <a:srgbClr val="00B050"/>
                </a:solidFill>
                <a:latin typeface="Courier New" panose="02070309020205020404" pitchFamily="49" charset="0"/>
                <a:cs typeface="Courier New" panose="02070309020205020404" pitchFamily="49" charset="0"/>
              </a:rPr>
              <a:t>ResourceGroupName</a:t>
            </a:r>
            <a:r>
              <a:rPr lang="en-US" sz="3137" b="1" spc="-100" dirty="0">
                <a:solidFill>
                  <a:srgbClr val="00B050"/>
                </a:solidFill>
                <a:latin typeface="Courier New" panose="02070309020205020404" pitchFamily="49" charset="0"/>
                <a:cs typeface="Courier New" panose="02070309020205020404" pitchFamily="49" charset="0"/>
              </a:rPr>
              <a:t> </a:t>
            </a:r>
            <a:r>
              <a:rPr lang="en-US" sz="3137" b="1" spc="-100" dirty="0" err="1">
                <a:solidFill>
                  <a:srgbClr val="00B050"/>
                </a:solidFill>
                <a:latin typeface="Courier New" panose="02070309020205020404" pitchFamily="49" charset="0"/>
                <a:cs typeface="Courier New" panose="02070309020205020404" pitchFamily="49" charset="0"/>
              </a:rPr>
              <a:t>ADFTutorialResourceGroup</a:t>
            </a:r>
            <a:r>
              <a:rPr lang="en-US" sz="3137" b="1" spc="-100" dirty="0">
                <a:solidFill>
                  <a:srgbClr val="00B050"/>
                </a:solidFill>
                <a:latin typeface="Courier New" panose="02070309020205020404" pitchFamily="49" charset="0"/>
                <a:cs typeface="Courier New" panose="02070309020205020404" pitchFamily="49" charset="0"/>
              </a:rPr>
              <a:t> –Name </a:t>
            </a:r>
            <a:r>
              <a:rPr lang="en-US" sz="3137" b="1" spc="-100" dirty="0" err="1">
                <a:solidFill>
                  <a:srgbClr val="00B050"/>
                </a:solidFill>
                <a:latin typeface="Courier New" panose="02070309020205020404" pitchFamily="49" charset="0"/>
                <a:cs typeface="Courier New" panose="02070309020205020404" pitchFamily="49" charset="0"/>
              </a:rPr>
              <a:t>DataFactory</a:t>
            </a:r>
            <a:r>
              <a:rPr lang="en-US" sz="3137" b="1" spc="-100" dirty="0">
                <a:solidFill>
                  <a:srgbClr val="00B050"/>
                </a:solidFill>
                <a:latin typeface="Courier New" panose="02070309020205020404" pitchFamily="49" charset="0"/>
                <a:cs typeface="Courier New" panose="02070309020205020404" pitchFamily="49" charset="0"/>
              </a:rPr>
              <a:t>(your alias)Pipeline –Location "West US"</a:t>
            </a:r>
          </a:p>
        </p:txBody>
      </p:sp>
    </p:spTree>
    <p:extLst>
      <p:ext uri="{BB962C8B-B14F-4D97-AF65-F5344CB8AC3E}">
        <p14:creationId xmlns:p14="http://schemas.microsoft.com/office/powerpoint/2010/main" val="2333936774"/>
      </p:ext>
    </p:extLst>
  </p:cSld>
  <p:clrMapOvr>
    <a:masterClrMapping/>
  </p:clrMapOvr>
  <p:transition spd="slow">
    <p:wip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5031" y="80932"/>
            <a:ext cx="5228651" cy="3646877"/>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defRPr/>
            </a:pPr>
            <a:r>
              <a:rPr lang="en-US" sz="4400" spc="-100" dirty="0">
                <a:solidFill>
                  <a:srgbClr val="0070C0"/>
                </a:solidFill>
                <a:latin typeface="Segoe UI Light"/>
              </a:rPr>
              <a:t>Using Visual Studio</a:t>
            </a:r>
          </a:p>
        </p:txBody>
      </p:sp>
      <p:sp>
        <p:nvSpPr>
          <p:cNvPr id="6" name="Title 1"/>
          <p:cNvSpPr txBox="1">
            <a:spLocks/>
          </p:cNvSpPr>
          <p:nvPr/>
        </p:nvSpPr>
        <p:spPr>
          <a:xfrm>
            <a:off x="582930" y="1247290"/>
            <a:ext cx="8110496" cy="224106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560241" indent="-560241" defTabSz="914367">
              <a:buFont typeface="Arial" panose="020B0604020202020204" pitchFamily="34" charset="0"/>
              <a:buChar char="•"/>
              <a:defRPr/>
            </a:pPr>
            <a:r>
              <a:rPr lang="en-US" sz="2400" b="1" spc="-100" dirty="0">
                <a:solidFill>
                  <a:srgbClr val="505050"/>
                </a:solidFill>
                <a:latin typeface="Segoe UI Light"/>
              </a:rPr>
              <a:t>Use in mature dev en</a:t>
            </a:r>
            <a:r>
              <a:rPr lang="en-US" sz="2400" b="1" spc="-100" dirty="0" err="1">
                <a:solidFill>
                  <a:srgbClr val="505050"/>
                </a:solidFill>
                <a:latin typeface="Segoe UI Light"/>
              </a:rPr>
              <a:t>vironments</a:t>
            </a:r>
            <a:r>
              <a:rPr lang="en-US" sz="2400" b="1" spc="-100" dirty="0">
                <a:solidFill>
                  <a:srgbClr val="505050"/>
                </a:solidFill>
                <a:latin typeface="Segoe UI Light"/>
              </a:rPr>
              <a:t> </a:t>
            </a:r>
          </a:p>
          <a:p>
            <a:pPr marL="560241" indent="-560241" defTabSz="914367">
              <a:buFont typeface="Arial" panose="020B0604020202020204" pitchFamily="34" charset="0"/>
              <a:buChar char="•"/>
              <a:defRPr/>
            </a:pPr>
            <a:r>
              <a:rPr lang="en-US" sz="2400" b="1" spc="-100" dirty="0">
                <a:solidFill>
                  <a:srgbClr val="505050"/>
                </a:solidFill>
                <a:latin typeface="Segoe UI Light"/>
              </a:rPr>
              <a:t>Use when integrated into larger development process</a:t>
            </a:r>
          </a:p>
        </p:txBody>
      </p:sp>
      <p:pic>
        <p:nvPicPr>
          <p:cNvPr id="4" name="Picture 3"/>
          <p:cNvPicPr>
            <a:picLocks noChangeAspect="1"/>
          </p:cNvPicPr>
          <p:nvPr/>
        </p:nvPicPr>
        <p:blipFill>
          <a:blip r:embed="rId3"/>
          <a:stretch>
            <a:fillRect/>
          </a:stretch>
        </p:blipFill>
        <p:spPr>
          <a:xfrm>
            <a:off x="759828" y="2305878"/>
            <a:ext cx="8092624" cy="4212493"/>
          </a:xfrm>
          <a:prstGeom prst="rect">
            <a:avLst/>
          </a:prstGeom>
        </p:spPr>
      </p:pic>
    </p:spTree>
    <p:extLst>
      <p:ext uri="{BB962C8B-B14F-4D97-AF65-F5344CB8AC3E}">
        <p14:creationId xmlns:p14="http://schemas.microsoft.com/office/powerpoint/2010/main" val="1137982104"/>
      </p:ext>
    </p:extLst>
  </p:cSld>
  <p:clrMapOvr>
    <a:masterClrMapping/>
  </p:clrMapOvr>
  <p:transition spd="slow">
    <p:wip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D247C9-6C04-3C4A-BCB7-727190BB2787}"/>
              </a:ext>
            </a:extLst>
          </p:cNvPr>
          <p:cNvSpPr>
            <a:spLocks noGrp="1"/>
          </p:cNvSpPr>
          <p:nvPr>
            <p:ph type="ctrTitle"/>
          </p:nvPr>
        </p:nvSpPr>
        <p:spPr/>
        <p:txBody>
          <a:bodyPr/>
          <a:lstStyle/>
          <a:p>
            <a:r>
              <a:rPr lang="en-US" dirty="0"/>
              <a:t>ADF V2</a:t>
            </a:r>
          </a:p>
        </p:txBody>
      </p:sp>
      <p:sp>
        <p:nvSpPr>
          <p:cNvPr id="3" name="Subtitle 2">
            <a:extLst>
              <a:ext uri="{FF2B5EF4-FFF2-40B4-BE49-F238E27FC236}">
                <a16:creationId xmlns:a16="http://schemas.microsoft.com/office/drawing/2014/main" id="{90ADE616-3B0E-484C-B880-214CEA3B687C}"/>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401338287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pPr>
              <a:defRPr/>
            </a:pPr>
            <a:r>
              <a:rPr lang="en-US" dirty="0">
                <a:solidFill>
                  <a:schemeClr val="tx1">
                    <a:lumMod val="75000"/>
                    <a:lumOff val="25000"/>
                  </a:schemeClr>
                </a:solidFill>
              </a:rPr>
              <a:t>Concepts</a:t>
            </a:r>
            <a:endParaRPr lang="ru-RU" dirty="0">
              <a:solidFill>
                <a:schemeClr val="tx1">
                  <a:lumMod val="75000"/>
                  <a:lumOff val="25000"/>
                </a:schemeClr>
              </a:solidFill>
            </a:endParaRPr>
          </a:p>
        </p:txBody>
      </p:sp>
      <p:sp>
        <p:nvSpPr>
          <p:cNvPr id="5" name="Прямоугольник 4"/>
          <p:cNvSpPr/>
          <p:nvPr/>
        </p:nvSpPr>
        <p:spPr>
          <a:xfrm>
            <a:off x="7731458" y="2082635"/>
            <a:ext cx="1736011" cy="786172"/>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350" dirty="0"/>
              <a:t>Pipeline</a:t>
            </a:r>
            <a:endParaRPr lang="ru-RU" sz="1350" dirty="0"/>
          </a:p>
        </p:txBody>
      </p:sp>
      <p:sp>
        <p:nvSpPr>
          <p:cNvPr id="6" name="Прямоугольник 5"/>
          <p:cNvSpPr/>
          <p:nvPr/>
        </p:nvSpPr>
        <p:spPr>
          <a:xfrm>
            <a:off x="541556" y="2075745"/>
            <a:ext cx="1524168" cy="729469"/>
          </a:xfrm>
          <a:prstGeom prst="rect">
            <a:avLst/>
          </a:prstGeom>
          <a:noFill/>
          <a:ln>
            <a:noFill/>
          </a:ln>
        </p:spPr>
        <p:style>
          <a:lnRef idx="0">
            <a:scrgbClr r="0" g="0" b="0"/>
          </a:lnRef>
          <a:fillRef idx="0">
            <a:scrgbClr r="0" g="0" b="0"/>
          </a:fillRef>
          <a:effectRef idx="0">
            <a:scrgbClr r="0" g="0" b="0"/>
          </a:effectRef>
          <a:fontRef idx="minor">
            <a:schemeClr val="accent2"/>
          </a:fontRef>
        </p:style>
        <p:txBody>
          <a:bodyPr anchor="ctr"/>
          <a:lstStyle/>
          <a:p>
            <a:pPr algn="ctr">
              <a:defRPr/>
            </a:pPr>
            <a:r>
              <a:rPr lang="ru-RU" sz="1350" dirty="0"/>
              <a:t> </a:t>
            </a:r>
            <a:r>
              <a:rPr lang="en-US" sz="1350" dirty="0"/>
              <a:t>Data Source</a:t>
            </a:r>
            <a:endParaRPr lang="ru-RU" sz="1350" dirty="0"/>
          </a:p>
        </p:txBody>
      </p:sp>
      <p:sp>
        <p:nvSpPr>
          <p:cNvPr id="7" name="Прямоугольник 6"/>
          <p:cNvSpPr/>
          <p:nvPr/>
        </p:nvSpPr>
        <p:spPr>
          <a:xfrm>
            <a:off x="2696541" y="2119932"/>
            <a:ext cx="1813469" cy="839172"/>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350" dirty="0"/>
              <a:t>Dataset</a:t>
            </a:r>
            <a:endParaRPr lang="ru-RU" sz="1350" dirty="0"/>
          </a:p>
        </p:txBody>
      </p:sp>
      <p:sp>
        <p:nvSpPr>
          <p:cNvPr id="12" name="Прямоугольник 11"/>
          <p:cNvSpPr/>
          <p:nvPr/>
        </p:nvSpPr>
        <p:spPr>
          <a:xfrm>
            <a:off x="9623722" y="2069353"/>
            <a:ext cx="1756962" cy="940333"/>
          </a:xfrm>
          <a:prstGeom prst="rect">
            <a:avLst/>
          </a:prstGeom>
          <a:noFill/>
          <a:ln>
            <a:noFill/>
          </a:ln>
        </p:spPr>
        <p:style>
          <a:lnRef idx="0">
            <a:scrgbClr r="0" g="0" b="0"/>
          </a:lnRef>
          <a:fillRef idx="0">
            <a:scrgbClr r="0" g="0" b="0"/>
          </a:fillRef>
          <a:effectRef idx="0">
            <a:scrgbClr r="0" g="0" b="0"/>
          </a:effectRef>
          <a:fontRef idx="minor">
            <a:schemeClr val="accent2"/>
          </a:fontRef>
        </p:style>
        <p:txBody>
          <a:bodyPr anchor="ctr"/>
          <a:lstStyle/>
          <a:p>
            <a:pPr>
              <a:defRPr/>
            </a:pPr>
            <a:r>
              <a:rPr lang="en-US" sz="1270" dirty="0"/>
              <a:t>is a grouping of logically related activities. It is used to group activities into a unit that performs a task</a:t>
            </a:r>
            <a:endParaRPr lang="ru-RU" sz="1270" dirty="0"/>
          </a:p>
        </p:txBody>
      </p:sp>
      <p:sp>
        <p:nvSpPr>
          <p:cNvPr id="13" name="Прямоугольник 12"/>
          <p:cNvSpPr/>
          <p:nvPr/>
        </p:nvSpPr>
        <p:spPr>
          <a:xfrm>
            <a:off x="2696541" y="4467039"/>
            <a:ext cx="1813469" cy="797653"/>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350" dirty="0"/>
              <a:t>Activity</a:t>
            </a:r>
            <a:endParaRPr lang="ru-RU" sz="1350" dirty="0"/>
          </a:p>
        </p:txBody>
      </p:sp>
      <p:sp>
        <p:nvSpPr>
          <p:cNvPr id="23" name="Прямоугольник 22"/>
          <p:cNvSpPr/>
          <p:nvPr/>
        </p:nvSpPr>
        <p:spPr>
          <a:xfrm>
            <a:off x="541555" y="4459527"/>
            <a:ext cx="1865909" cy="1177347"/>
          </a:xfrm>
          <a:prstGeom prst="rect">
            <a:avLst/>
          </a:prstGeom>
          <a:noFill/>
          <a:ln>
            <a:noFill/>
          </a:ln>
        </p:spPr>
        <p:style>
          <a:lnRef idx="0">
            <a:scrgbClr r="0" g="0" b="0"/>
          </a:lnRef>
          <a:fillRef idx="0">
            <a:scrgbClr r="0" g="0" b="0"/>
          </a:fillRef>
          <a:effectRef idx="0">
            <a:scrgbClr r="0" g="0" b="0"/>
          </a:effectRef>
          <a:fontRef idx="minor">
            <a:schemeClr val="accent2"/>
          </a:fontRef>
        </p:style>
        <p:txBody>
          <a:bodyPr anchor="ctr"/>
          <a:lstStyle/>
          <a:p>
            <a:pPr algn="ctr">
              <a:defRPr/>
            </a:pPr>
            <a:r>
              <a:rPr lang="en-US" sz="1270" dirty="0"/>
              <a:t>Activities define the actions to perform on your data. Each activity takes zero or more datasets as inputs and produces one or more datasets as output.</a:t>
            </a:r>
            <a:endParaRPr lang="ru-RU" sz="1270" dirty="0"/>
          </a:p>
        </p:txBody>
      </p:sp>
      <p:sp>
        <p:nvSpPr>
          <p:cNvPr id="24" name="Прямоугольник 23"/>
          <p:cNvSpPr/>
          <p:nvPr/>
        </p:nvSpPr>
        <p:spPr>
          <a:xfrm>
            <a:off x="7623677" y="4381109"/>
            <a:ext cx="2000046" cy="883583"/>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350" dirty="0"/>
              <a:t>Linked services</a:t>
            </a:r>
            <a:endParaRPr lang="ru-RU" sz="1350" dirty="0"/>
          </a:p>
        </p:txBody>
      </p:sp>
      <p:sp>
        <p:nvSpPr>
          <p:cNvPr id="27" name="Прямоугольник 26"/>
          <p:cNvSpPr/>
          <p:nvPr/>
        </p:nvSpPr>
        <p:spPr>
          <a:xfrm>
            <a:off x="9856540" y="4372713"/>
            <a:ext cx="1758294" cy="776565"/>
          </a:xfrm>
          <a:prstGeom prst="rect">
            <a:avLst/>
          </a:prstGeom>
          <a:noFill/>
          <a:ln>
            <a:noFill/>
          </a:ln>
        </p:spPr>
        <p:style>
          <a:lnRef idx="0">
            <a:scrgbClr r="0" g="0" b="0"/>
          </a:lnRef>
          <a:fillRef idx="0">
            <a:scrgbClr r="0" g="0" b="0"/>
          </a:fillRef>
          <a:effectRef idx="0">
            <a:scrgbClr r="0" g="0" b="0"/>
          </a:effectRef>
          <a:fontRef idx="minor">
            <a:schemeClr val="accent2"/>
          </a:fontRef>
        </p:style>
        <p:txBody>
          <a:bodyPr anchor="ctr"/>
          <a:lstStyle/>
          <a:p>
            <a:pPr>
              <a:defRPr/>
            </a:pPr>
            <a:r>
              <a:rPr lang="en-US" sz="1270" dirty="0"/>
              <a:t>computing</a:t>
            </a:r>
            <a:r>
              <a:rPr lang="en-US" sz="900" dirty="0"/>
              <a:t> </a:t>
            </a:r>
            <a:r>
              <a:rPr lang="en-US" sz="1270" dirty="0"/>
              <a:t>environment</a:t>
            </a:r>
            <a:endParaRPr lang="ru-RU" sz="1270" dirty="0"/>
          </a:p>
        </p:txBody>
      </p:sp>
      <p:sp>
        <p:nvSpPr>
          <p:cNvPr id="22" name="Прямоугольник: скругленные углы 21"/>
          <p:cNvSpPr/>
          <p:nvPr/>
        </p:nvSpPr>
        <p:spPr>
          <a:xfrm>
            <a:off x="5184737" y="3422151"/>
            <a:ext cx="1979788" cy="432459"/>
          </a:xfrm>
          <a:prstGeom prst="roundRect">
            <a:avLst/>
          </a:prstGeom>
          <a:solidFill>
            <a:srgbClr val="0070C0"/>
          </a:solidFill>
        </p:spPr>
        <p:style>
          <a:lnRef idx="1">
            <a:schemeClr val="accent1"/>
          </a:lnRef>
          <a:fillRef idx="3">
            <a:schemeClr val="accent1"/>
          </a:fillRef>
          <a:effectRef idx="2">
            <a:schemeClr val="accent1"/>
          </a:effectRef>
          <a:fontRef idx="minor">
            <a:schemeClr val="lt1"/>
          </a:fontRef>
        </p:style>
        <p:txBody>
          <a:bodyPr lIns="0" tIns="0" rIns="0" bIns="0" rtlCol="0" anchor="ctr">
            <a:spAutoFit/>
          </a:bodyPr>
          <a:lstStyle/>
          <a:p>
            <a:pPr algn="ctr"/>
            <a:r>
              <a:rPr lang="en-US" sz="2540" dirty="0">
                <a:ln w="0"/>
                <a:solidFill>
                  <a:schemeClr val="tx1"/>
                </a:solidFill>
                <a:effectLst>
                  <a:outerShdw blurRad="38100" dist="19050" dir="2700000" algn="tl" rotWithShape="0">
                    <a:schemeClr val="dk1">
                      <a:alpha val="40000"/>
                    </a:schemeClr>
                  </a:outerShdw>
                </a:effectLst>
              </a:rPr>
              <a:t>Concepts</a:t>
            </a:r>
            <a:endParaRPr lang="ru-RU" sz="2540" dirty="0">
              <a:ln w="0"/>
              <a:solidFill>
                <a:schemeClr val="tx1"/>
              </a:solidFill>
              <a:effectLst>
                <a:outerShdw blurRad="38100" dist="19050" dir="2700000" algn="tl" rotWithShape="0">
                  <a:schemeClr val="dk1">
                    <a:alpha val="40000"/>
                  </a:schemeClr>
                </a:outerShdw>
              </a:effectLst>
            </a:endParaRPr>
          </a:p>
        </p:txBody>
      </p:sp>
      <p:sp>
        <p:nvSpPr>
          <p:cNvPr id="29" name="Стрелка: вправо 28"/>
          <p:cNvSpPr/>
          <p:nvPr/>
        </p:nvSpPr>
        <p:spPr>
          <a:xfrm rot="13008853">
            <a:off x="4805237" y="2532436"/>
            <a:ext cx="1059989" cy="776460"/>
          </a:xfrm>
          <a:prstGeom prst="rightArrow">
            <a:avLst/>
          </a:prstGeom>
          <a:solidFill>
            <a:srgbClr val="0070C0"/>
          </a:solidFill>
        </p:spPr>
        <p:style>
          <a:lnRef idx="2">
            <a:schemeClr val="accent1"/>
          </a:lnRef>
          <a:fillRef idx="1">
            <a:schemeClr val="lt1"/>
          </a:fillRef>
          <a:effectRef idx="0">
            <a:schemeClr val="accent1"/>
          </a:effectRef>
          <a:fontRef idx="minor">
            <a:schemeClr val="dk1"/>
          </a:fontRef>
        </p:style>
        <p:txBody>
          <a:bodyPr lIns="0" tIns="0" rIns="0" bIns="0" rtlCol="0" anchor="ctr">
            <a:spAutoFit/>
          </a:bodyPr>
          <a:lstStyle/>
          <a:p>
            <a:pPr algn="l"/>
            <a:endParaRPr lang="ru-RU" sz="2540" dirty="0">
              <a:solidFill>
                <a:schemeClr val="accent1"/>
              </a:solidFill>
            </a:endParaRPr>
          </a:p>
        </p:txBody>
      </p:sp>
      <p:sp>
        <p:nvSpPr>
          <p:cNvPr id="30" name="Стрелка: вправо 29"/>
          <p:cNvSpPr/>
          <p:nvPr/>
        </p:nvSpPr>
        <p:spPr>
          <a:xfrm rot="9207919">
            <a:off x="4855563" y="4085630"/>
            <a:ext cx="1059989" cy="776460"/>
          </a:xfrm>
          <a:prstGeom prst="rightArrow">
            <a:avLst/>
          </a:prstGeom>
          <a:solidFill>
            <a:srgbClr val="0070C0"/>
          </a:solidFill>
        </p:spPr>
        <p:style>
          <a:lnRef idx="2">
            <a:schemeClr val="accent1"/>
          </a:lnRef>
          <a:fillRef idx="1">
            <a:schemeClr val="lt1"/>
          </a:fillRef>
          <a:effectRef idx="0">
            <a:schemeClr val="accent1"/>
          </a:effectRef>
          <a:fontRef idx="minor">
            <a:schemeClr val="dk1"/>
          </a:fontRef>
        </p:style>
        <p:txBody>
          <a:bodyPr lIns="0" tIns="0" rIns="0" bIns="0" rtlCol="0" anchor="ctr">
            <a:spAutoFit/>
          </a:bodyPr>
          <a:lstStyle/>
          <a:p>
            <a:pPr algn="l"/>
            <a:endParaRPr lang="ru-RU" sz="2540" dirty="0">
              <a:solidFill>
                <a:schemeClr val="accent1"/>
              </a:solidFill>
            </a:endParaRPr>
          </a:p>
        </p:txBody>
      </p:sp>
      <p:sp>
        <p:nvSpPr>
          <p:cNvPr id="31" name="Стрелка: вправо 30"/>
          <p:cNvSpPr/>
          <p:nvPr/>
        </p:nvSpPr>
        <p:spPr>
          <a:xfrm rot="1540256">
            <a:off x="6468708" y="4078808"/>
            <a:ext cx="1059989" cy="776460"/>
          </a:xfrm>
          <a:prstGeom prst="rightArrow">
            <a:avLst/>
          </a:prstGeom>
          <a:solidFill>
            <a:srgbClr val="0070C0"/>
          </a:solidFill>
        </p:spPr>
        <p:style>
          <a:lnRef idx="2">
            <a:schemeClr val="accent1"/>
          </a:lnRef>
          <a:fillRef idx="1">
            <a:schemeClr val="lt1"/>
          </a:fillRef>
          <a:effectRef idx="0">
            <a:schemeClr val="accent1"/>
          </a:effectRef>
          <a:fontRef idx="minor">
            <a:schemeClr val="dk1"/>
          </a:fontRef>
        </p:style>
        <p:txBody>
          <a:bodyPr lIns="0" tIns="0" rIns="0" bIns="0" rtlCol="0" anchor="ctr">
            <a:spAutoFit/>
          </a:bodyPr>
          <a:lstStyle/>
          <a:p>
            <a:pPr algn="l"/>
            <a:endParaRPr lang="ru-RU" sz="2540" dirty="0">
              <a:solidFill>
                <a:schemeClr val="accent1"/>
              </a:solidFill>
            </a:endParaRPr>
          </a:p>
        </p:txBody>
      </p:sp>
      <p:sp>
        <p:nvSpPr>
          <p:cNvPr id="32" name="Стрелка: вправо 31"/>
          <p:cNvSpPr/>
          <p:nvPr/>
        </p:nvSpPr>
        <p:spPr>
          <a:xfrm rot="20090657">
            <a:off x="6494320" y="2532436"/>
            <a:ext cx="1059989" cy="776460"/>
          </a:xfrm>
          <a:prstGeom prst="rightArrow">
            <a:avLst/>
          </a:prstGeom>
          <a:solidFill>
            <a:srgbClr val="0070C0"/>
          </a:solidFill>
        </p:spPr>
        <p:style>
          <a:lnRef idx="2">
            <a:schemeClr val="accent1"/>
          </a:lnRef>
          <a:fillRef idx="1">
            <a:schemeClr val="lt1"/>
          </a:fillRef>
          <a:effectRef idx="0">
            <a:schemeClr val="accent1"/>
          </a:effectRef>
          <a:fontRef idx="minor">
            <a:schemeClr val="dk1"/>
          </a:fontRef>
        </p:style>
        <p:txBody>
          <a:bodyPr lIns="0" tIns="0" rIns="0" bIns="0" rtlCol="0" anchor="ctr">
            <a:spAutoFit/>
          </a:bodyPr>
          <a:lstStyle/>
          <a:p>
            <a:pPr algn="l"/>
            <a:endParaRPr lang="ru-RU" sz="2540" dirty="0">
              <a:solidFill>
                <a:schemeClr val="accent1"/>
              </a:solidFill>
            </a:endParaRPr>
          </a:p>
        </p:txBody>
      </p:sp>
    </p:spTree>
    <p:extLst>
      <p:ext uri="{BB962C8B-B14F-4D97-AF65-F5344CB8AC3E}">
        <p14:creationId xmlns:p14="http://schemas.microsoft.com/office/powerpoint/2010/main" val="865859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500" fill="hold"/>
                                        <p:tgtEl>
                                          <p:spTgt spid="29"/>
                                        </p:tgtEl>
                                        <p:attrNameLst>
                                          <p:attrName>ppt_x</p:attrName>
                                        </p:attrNameLst>
                                      </p:cBhvr>
                                      <p:tavLst>
                                        <p:tav tm="0">
                                          <p:val>
                                            <p:strVal val="#ppt_x"/>
                                          </p:val>
                                        </p:tav>
                                        <p:tav tm="100000">
                                          <p:val>
                                            <p:strVal val="#ppt_x"/>
                                          </p:val>
                                        </p:tav>
                                      </p:tavLst>
                                    </p:anim>
                                    <p:anim calcmode="lin" valueType="num">
                                      <p:cBhvr additive="base">
                                        <p:cTn id="8" dur="500" fill="hold"/>
                                        <p:tgtEl>
                                          <p:spTgt spid="29"/>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ppt_x"/>
                                          </p:val>
                                        </p:tav>
                                        <p:tav tm="100000">
                                          <p:val>
                                            <p:strVal val="#ppt_x"/>
                                          </p:val>
                                        </p:tav>
                                      </p:tavLst>
                                    </p:anim>
                                    <p:anim calcmode="lin" valueType="num">
                                      <p:cBhvr additive="base">
                                        <p:cTn id="1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30"/>
                                        </p:tgtEl>
                                        <p:attrNameLst>
                                          <p:attrName>style.visibility</p:attrName>
                                        </p:attrNameLst>
                                      </p:cBhvr>
                                      <p:to>
                                        <p:strVal val="visible"/>
                                      </p:to>
                                    </p:set>
                                    <p:anim calcmode="lin" valueType="num">
                                      <p:cBhvr additive="base">
                                        <p:cTn id="21" dur="500" fill="hold"/>
                                        <p:tgtEl>
                                          <p:spTgt spid="30"/>
                                        </p:tgtEl>
                                        <p:attrNameLst>
                                          <p:attrName>ppt_x</p:attrName>
                                        </p:attrNameLst>
                                      </p:cBhvr>
                                      <p:tavLst>
                                        <p:tav tm="0">
                                          <p:val>
                                            <p:strVal val="#ppt_x"/>
                                          </p:val>
                                        </p:tav>
                                        <p:tav tm="100000">
                                          <p:val>
                                            <p:strVal val="#ppt_x"/>
                                          </p:val>
                                        </p:tav>
                                      </p:tavLst>
                                    </p:anim>
                                    <p:anim calcmode="lin" valueType="num">
                                      <p:cBhvr additive="base">
                                        <p:cTn id="22" dur="500" fill="hold"/>
                                        <p:tgtEl>
                                          <p:spTgt spid="30"/>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anim calcmode="lin" valueType="num">
                                      <p:cBhvr additive="base">
                                        <p:cTn id="25" dur="500" fill="hold"/>
                                        <p:tgtEl>
                                          <p:spTgt spid="13"/>
                                        </p:tgtEl>
                                        <p:attrNameLst>
                                          <p:attrName>ppt_x</p:attrName>
                                        </p:attrNameLst>
                                      </p:cBhvr>
                                      <p:tavLst>
                                        <p:tav tm="0">
                                          <p:val>
                                            <p:strVal val="#ppt_x"/>
                                          </p:val>
                                        </p:tav>
                                        <p:tav tm="100000">
                                          <p:val>
                                            <p:strVal val="#ppt_x"/>
                                          </p:val>
                                        </p:tav>
                                      </p:tavLst>
                                    </p:anim>
                                    <p:anim calcmode="lin" valueType="num">
                                      <p:cBhvr additive="base">
                                        <p:cTn id="26" dur="500" fill="hold"/>
                                        <p:tgtEl>
                                          <p:spTgt spid="13"/>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23"/>
                                        </p:tgtEl>
                                        <p:attrNameLst>
                                          <p:attrName>style.visibility</p:attrName>
                                        </p:attrNameLst>
                                      </p:cBhvr>
                                      <p:to>
                                        <p:strVal val="visible"/>
                                      </p:to>
                                    </p:set>
                                    <p:anim calcmode="lin" valueType="num">
                                      <p:cBhvr additive="base">
                                        <p:cTn id="29" dur="500" fill="hold"/>
                                        <p:tgtEl>
                                          <p:spTgt spid="23"/>
                                        </p:tgtEl>
                                        <p:attrNameLst>
                                          <p:attrName>ppt_x</p:attrName>
                                        </p:attrNameLst>
                                      </p:cBhvr>
                                      <p:tavLst>
                                        <p:tav tm="0">
                                          <p:val>
                                            <p:strVal val="#ppt_x"/>
                                          </p:val>
                                        </p:tav>
                                        <p:tav tm="100000">
                                          <p:val>
                                            <p:strVal val="#ppt_x"/>
                                          </p:val>
                                        </p:tav>
                                      </p:tavLst>
                                    </p:anim>
                                    <p:anim calcmode="lin" valueType="num">
                                      <p:cBhvr additive="base">
                                        <p:cTn id="30"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32"/>
                                        </p:tgtEl>
                                        <p:attrNameLst>
                                          <p:attrName>style.visibility</p:attrName>
                                        </p:attrNameLst>
                                      </p:cBhvr>
                                      <p:to>
                                        <p:strVal val="visible"/>
                                      </p:to>
                                    </p:set>
                                    <p:anim calcmode="lin" valueType="num">
                                      <p:cBhvr additive="base">
                                        <p:cTn id="35" dur="500" fill="hold"/>
                                        <p:tgtEl>
                                          <p:spTgt spid="32"/>
                                        </p:tgtEl>
                                        <p:attrNameLst>
                                          <p:attrName>ppt_x</p:attrName>
                                        </p:attrNameLst>
                                      </p:cBhvr>
                                      <p:tavLst>
                                        <p:tav tm="0">
                                          <p:val>
                                            <p:strVal val="#ppt_x"/>
                                          </p:val>
                                        </p:tav>
                                        <p:tav tm="100000">
                                          <p:val>
                                            <p:strVal val="#ppt_x"/>
                                          </p:val>
                                        </p:tav>
                                      </p:tavLst>
                                    </p:anim>
                                    <p:anim calcmode="lin" valueType="num">
                                      <p:cBhvr additive="base">
                                        <p:cTn id="36" dur="500" fill="hold"/>
                                        <p:tgtEl>
                                          <p:spTgt spid="32"/>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5"/>
                                        </p:tgtEl>
                                        <p:attrNameLst>
                                          <p:attrName>style.visibility</p:attrName>
                                        </p:attrNameLst>
                                      </p:cBhvr>
                                      <p:to>
                                        <p:strVal val="visible"/>
                                      </p:to>
                                    </p:set>
                                    <p:anim calcmode="lin" valueType="num">
                                      <p:cBhvr additive="base">
                                        <p:cTn id="39" dur="500" fill="hold"/>
                                        <p:tgtEl>
                                          <p:spTgt spid="5"/>
                                        </p:tgtEl>
                                        <p:attrNameLst>
                                          <p:attrName>ppt_x</p:attrName>
                                        </p:attrNameLst>
                                      </p:cBhvr>
                                      <p:tavLst>
                                        <p:tav tm="0">
                                          <p:val>
                                            <p:strVal val="#ppt_x"/>
                                          </p:val>
                                        </p:tav>
                                        <p:tav tm="100000">
                                          <p:val>
                                            <p:strVal val="#ppt_x"/>
                                          </p:val>
                                        </p:tav>
                                      </p:tavLst>
                                    </p:anim>
                                    <p:anim calcmode="lin" valueType="num">
                                      <p:cBhvr additive="base">
                                        <p:cTn id="40" dur="500" fill="hold"/>
                                        <p:tgtEl>
                                          <p:spTgt spid="5"/>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12"/>
                                        </p:tgtEl>
                                        <p:attrNameLst>
                                          <p:attrName>style.visibility</p:attrName>
                                        </p:attrNameLst>
                                      </p:cBhvr>
                                      <p:to>
                                        <p:strVal val="visible"/>
                                      </p:to>
                                    </p:set>
                                    <p:anim calcmode="lin" valueType="num">
                                      <p:cBhvr additive="base">
                                        <p:cTn id="43" dur="500" fill="hold"/>
                                        <p:tgtEl>
                                          <p:spTgt spid="12"/>
                                        </p:tgtEl>
                                        <p:attrNameLst>
                                          <p:attrName>ppt_x</p:attrName>
                                        </p:attrNameLst>
                                      </p:cBhvr>
                                      <p:tavLst>
                                        <p:tav tm="0">
                                          <p:val>
                                            <p:strVal val="#ppt_x"/>
                                          </p:val>
                                        </p:tav>
                                        <p:tav tm="100000">
                                          <p:val>
                                            <p:strVal val="#ppt_x"/>
                                          </p:val>
                                        </p:tav>
                                      </p:tavLst>
                                    </p:anim>
                                    <p:anim calcmode="lin" valueType="num">
                                      <p:cBhvr additive="base">
                                        <p:cTn id="4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1"/>
                                        </p:tgtEl>
                                        <p:attrNameLst>
                                          <p:attrName>style.visibility</p:attrName>
                                        </p:attrNameLst>
                                      </p:cBhvr>
                                      <p:to>
                                        <p:strVal val="visible"/>
                                      </p:to>
                                    </p:set>
                                    <p:anim calcmode="lin" valueType="num">
                                      <p:cBhvr additive="base">
                                        <p:cTn id="49" dur="500" fill="hold"/>
                                        <p:tgtEl>
                                          <p:spTgt spid="31"/>
                                        </p:tgtEl>
                                        <p:attrNameLst>
                                          <p:attrName>ppt_x</p:attrName>
                                        </p:attrNameLst>
                                      </p:cBhvr>
                                      <p:tavLst>
                                        <p:tav tm="0">
                                          <p:val>
                                            <p:strVal val="#ppt_x"/>
                                          </p:val>
                                        </p:tav>
                                        <p:tav tm="100000">
                                          <p:val>
                                            <p:strVal val="#ppt_x"/>
                                          </p:val>
                                        </p:tav>
                                      </p:tavLst>
                                    </p:anim>
                                    <p:anim calcmode="lin" valueType="num">
                                      <p:cBhvr additive="base">
                                        <p:cTn id="50" dur="500" fill="hold"/>
                                        <p:tgtEl>
                                          <p:spTgt spid="31"/>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24"/>
                                        </p:tgtEl>
                                        <p:attrNameLst>
                                          <p:attrName>style.visibility</p:attrName>
                                        </p:attrNameLst>
                                      </p:cBhvr>
                                      <p:to>
                                        <p:strVal val="visible"/>
                                      </p:to>
                                    </p:set>
                                    <p:anim calcmode="lin" valueType="num">
                                      <p:cBhvr additive="base">
                                        <p:cTn id="53" dur="500" fill="hold"/>
                                        <p:tgtEl>
                                          <p:spTgt spid="24"/>
                                        </p:tgtEl>
                                        <p:attrNameLst>
                                          <p:attrName>ppt_x</p:attrName>
                                        </p:attrNameLst>
                                      </p:cBhvr>
                                      <p:tavLst>
                                        <p:tav tm="0">
                                          <p:val>
                                            <p:strVal val="#ppt_x"/>
                                          </p:val>
                                        </p:tav>
                                        <p:tav tm="100000">
                                          <p:val>
                                            <p:strVal val="#ppt_x"/>
                                          </p:val>
                                        </p:tav>
                                      </p:tavLst>
                                    </p:anim>
                                    <p:anim calcmode="lin" valueType="num">
                                      <p:cBhvr additive="base">
                                        <p:cTn id="54" dur="500" fill="hold"/>
                                        <p:tgtEl>
                                          <p:spTgt spid="24"/>
                                        </p:tgtEl>
                                        <p:attrNameLst>
                                          <p:attrName>ppt_y</p:attrName>
                                        </p:attrNameLst>
                                      </p:cBhvr>
                                      <p:tavLst>
                                        <p:tav tm="0">
                                          <p:val>
                                            <p:strVal val="1+#ppt_h/2"/>
                                          </p:val>
                                        </p:tav>
                                        <p:tav tm="100000">
                                          <p:val>
                                            <p:strVal val="#ppt_y"/>
                                          </p:val>
                                        </p:tav>
                                      </p:tavLst>
                                    </p:anim>
                                  </p:childTnLst>
                                </p:cTn>
                              </p:par>
                              <p:par>
                                <p:cTn id="55" presetID="2" presetClass="entr" presetSubtype="4" fill="hold" grpId="0" nodeType="withEffect">
                                  <p:stCondLst>
                                    <p:cond delay="0"/>
                                  </p:stCondLst>
                                  <p:childTnLst>
                                    <p:set>
                                      <p:cBhvr>
                                        <p:cTn id="56" dur="1" fill="hold">
                                          <p:stCondLst>
                                            <p:cond delay="0"/>
                                          </p:stCondLst>
                                        </p:cTn>
                                        <p:tgtEl>
                                          <p:spTgt spid="27"/>
                                        </p:tgtEl>
                                        <p:attrNameLst>
                                          <p:attrName>style.visibility</p:attrName>
                                        </p:attrNameLst>
                                      </p:cBhvr>
                                      <p:to>
                                        <p:strVal val="visible"/>
                                      </p:to>
                                    </p:set>
                                    <p:anim calcmode="lin" valueType="num">
                                      <p:cBhvr additive="base">
                                        <p:cTn id="57" dur="500" fill="hold"/>
                                        <p:tgtEl>
                                          <p:spTgt spid="27"/>
                                        </p:tgtEl>
                                        <p:attrNameLst>
                                          <p:attrName>ppt_x</p:attrName>
                                        </p:attrNameLst>
                                      </p:cBhvr>
                                      <p:tavLst>
                                        <p:tav tm="0">
                                          <p:val>
                                            <p:strVal val="#ppt_x"/>
                                          </p:val>
                                        </p:tav>
                                        <p:tav tm="100000">
                                          <p:val>
                                            <p:strVal val="#ppt_x"/>
                                          </p:val>
                                        </p:tav>
                                      </p:tavLst>
                                    </p:anim>
                                    <p:anim calcmode="lin" valueType="num">
                                      <p:cBhvr additive="base">
                                        <p:cTn id="58"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animBg="1"/>
      <p:bldP spid="12" grpId="0"/>
      <p:bldP spid="13" grpId="0" animBg="1"/>
      <p:bldP spid="23" grpId="0"/>
      <p:bldP spid="24" grpId="0" animBg="1"/>
      <p:bldP spid="27" grpId="0"/>
      <p:bldP spid="29" grpId="0" animBg="1"/>
      <p:bldP spid="30" grpId="0" animBg="1"/>
      <p:bldP spid="31" grpId="0" animBg="1"/>
      <p:bldP spid="32"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8D78A4F-A091-44E5-82CA-1F535F27688F}"/>
              </a:ext>
            </a:extLst>
          </p:cNvPr>
          <p:cNvSpPr>
            <a:spLocks noGrp="1"/>
          </p:cNvSpPr>
          <p:nvPr>
            <p:ph type="title"/>
          </p:nvPr>
        </p:nvSpPr>
        <p:spPr>
          <a:xfrm>
            <a:off x="838200" y="365125"/>
            <a:ext cx="10515600" cy="1325563"/>
          </a:xfrm>
        </p:spPr>
        <p:txBody>
          <a:bodyPr>
            <a:normAutofit/>
          </a:bodyPr>
          <a:lstStyle/>
          <a:p>
            <a:br>
              <a:rPr lang="en-US" sz="1800" dirty="0"/>
            </a:br>
            <a:r>
              <a:rPr lang="en-US" sz="3600" dirty="0"/>
              <a:t>Expressions &amp; Parameters</a:t>
            </a:r>
            <a:br>
              <a:rPr lang="en-US" sz="1800" dirty="0"/>
            </a:br>
            <a:endParaRPr lang="ru-RU" sz="1800" dirty="0"/>
          </a:p>
        </p:txBody>
      </p:sp>
      <p:graphicFrame>
        <p:nvGraphicFramePr>
          <p:cNvPr id="14" name="Объект 4">
            <a:extLst>
              <a:ext uri="{FF2B5EF4-FFF2-40B4-BE49-F238E27FC236}">
                <a16:creationId xmlns:a16="http://schemas.microsoft.com/office/drawing/2014/main" id="{FB0AC4F7-33BE-425A-8147-A10C83F1B755}"/>
              </a:ext>
            </a:extLst>
          </p:cNvPr>
          <p:cNvGraphicFramePr>
            <a:graphicFrameLocks noGrp="1"/>
          </p:cNvGraphicFramePr>
          <p:nvPr>
            <p:ph idx="1"/>
            <p:extLst>
              <p:ext uri="{D42A27DB-BD31-4B8C-83A1-F6EECF244321}">
                <p14:modId xmlns:p14="http://schemas.microsoft.com/office/powerpoint/2010/main" val="2447589717"/>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65033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p:tgtEl>
                                          <p:spTgt spid="14"/>
                                        </p:tgtEl>
                                        <p:attrNameLst>
                                          <p:attrName>ppt_y</p:attrName>
                                        </p:attrNameLst>
                                      </p:cBhvr>
                                      <p:tavLst>
                                        <p:tav tm="0">
                                          <p:val>
                                            <p:strVal val="#ppt_y+#ppt_h*1.125000"/>
                                          </p:val>
                                        </p:tav>
                                        <p:tav tm="100000">
                                          <p:val>
                                            <p:strVal val="#ppt_y"/>
                                          </p:val>
                                        </p:tav>
                                      </p:tavLst>
                                    </p:anim>
                                    <p:animEffect transition="in" filter="wipe(up)">
                                      <p:cBhvr>
                                        <p:cTn id="8"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4" grpId="0">
        <p:bldAsOne/>
      </p:bldGraphic>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2949380-4BD9-4D19-B44D-3065FC471727}"/>
              </a:ext>
            </a:extLst>
          </p:cNvPr>
          <p:cNvSpPr>
            <a:spLocks noGrp="1"/>
          </p:cNvSpPr>
          <p:nvPr>
            <p:ph type="title"/>
          </p:nvPr>
        </p:nvSpPr>
        <p:spPr>
          <a:xfrm>
            <a:off x="838200" y="365125"/>
            <a:ext cx="10515600" cy="1002477"/>
          </a:xfrm>
        </p:spPr>
        <p:txBody>
          <a:bodyPr/>
          <a:lstStyle/>
          <a:p>
            <a:r>
              <a:rPr lang="en-US" dirty="0"/>
              <a:t>System variables</a:t>
            </a:r>
            <a:endParaRPr lang="ru-RU" dirty="0"/>
          </a:p>
        </p:txBody>
      </p:sp>
      <p:graphicFrame>
        <p:nvGraphicFramePr>
          <p:cNvPr id="4" name="Таблица 3">
            <a:extLst>
              <a:ext uri="{FF2B5EF4-FFF2-40B4-BE49-F238E27FC236}">
                <a16:creationId xmlns:a16="http://schemas.microsoft.com/office/drawing/2014/main" id="{86711182-847D-4019-8481-7DBA810B47EC}"/>
              </a:ext>
            </a:extLst>
          </p:cNvPr>
          <p:cNvGraphicFramePr>
            <a:graphicFrameLocks noGrp="1"/>
          </p:cNvGraphicFramePr>
          <p:nvPr/>
        </p:nvGraphicFramePr>
        <p:xfrm>
          <a:off x="485733" y="2218057"/>
          <a:ext cx="2949162" cy="3667194"/>
        </p:xfrm>
        <a:graphic>
          <a:graphicData uri="http://schemas.openxmlformats.org/drawingml/2006/table">
            <a:tbl>
              <a:tblPr/>
              <a:tblGrid>
                <a:gridCol w="2949162">
                  <a:extLst>
                    <a:ext uri="{9D8B030D-6E8A-4147-A177-3AD203B41FA5}">
                      <a16:colId xmlns:a16="http://schemas.microsoft.com/office/drawing/2014/main" val="648422816"/>
                    </a:ext>
                  </a:extLst>
                </a:gridCol>
              </a:tblGrid>
              <a:tr h="404884">
                <a:tc>
                  <a:txBody>
                    <a:bodyPr/>
                    <a:lstStyle/>
                    <a:p>
                      <a:pPr marL="0" algn="l" defTabSz="576026" rtl="0" eaLnBrk="1" fontAlgn="b" latinLnBrk="0" hangingPunct="1"/>
                      <a:r>
                        <a:rPr lang="en-US" sz="1500" b="0" kern="1200" dirty="0">
                          <a:solidFill>
                            <a:schemeClr val="tx1"/>
                          </a:solidFill>
                          <a:effectLst/>
                          <a:latin typeface="segoe-ui_semibold"/>
                          <a:ea typeface="+mn-ea"/>
                          <a:cs typeface="+mn-cs"/>
                        </a:rPr>
                        <a:t>Variable Name</a:t>
                      </a:r>
                    </a:p>
                  </a:txBody>
                  <a:tcPr marL="119392" marR="119392" marT="89544" marB="89544"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4763" cap="flat" cmpd="sng" algn="ctr">
                      <a:solidFill>
                        <a:srgbClr val="E3E3E3"/>
                      </a:solidFill>
                      <a:prstDash val="solid"/>
                      <a:round/>
                      <a:headEnd type="none" w="med" len="med"/>
                      <a:tailEnd type="none" w="med" len="med"/>
                    </a:lnB>
                  </a:tcPr>
                </a:tc>
                <a:extLst>
                  <a:ext uri="{0D108BD9-81ED-4DB2-BD59-A6C34878D82A}">
                    <a16:rowId xmlns:a16="http://schemas.microsoft.com/office/drawing/2014/main" val="2374289678"/>
                  </a:ext>
                </a:extLst>
              </a:tr>
              <a:tr h="515816">
                <a:tc>
                  <a:txBody>
                    <a:bodyPr/>
                    <a:lstStyle/>
                    <a:p>
                      <a:pPr marL="0" algn="l" defTabSz="576026" rtl="0" eaLnBrk="1" fontAlgn="b" latinLnBrk="0" hangingPunct="1"/>
                      <a:r>
                        <a:rPr lang="en-US" sz="1500" b="0" kern="1200" dirty="0">
                          <a:solidFill>
                            <a:schemeClr val="tx1"/>
                          </a:solidFill>
                          <a:effectLst/>
                          <a:latin typeface="segoe-ui_semibold"/>
                          <a:ea typeface="+mn-ea"/>
                          <a:cs typeface="+mn-cs"/>
                        </a:rPr>
                        <a:t>@pipeline().</a:t>
                      </a:r>
                      <a:r>
                        <a:rPr lang="en-US" sz="1500" b="0" kern="1200" dirty="0" err="1">
                          <a:solidFill>
                            <a:schemeClr val="tx1"/>
                          </a:solidFill>
                          <a:effectLst/>
                          <a:latin typeface="segoe-ui_semibold"/>
                          <a:ea typeface="+mn-ea"/>
                          <a:cs typeface="+mn-cs"/>
                        </a:rPr>
                        <a:t>DataFactory</a:t>
                      </a:r>
                      <a:endParaRPr lang="en-US" sz="1500" b="0" kern="1200" dirty="0">
                        <a:solidFill>
                          <a:schemeClr val="tx1"/>
                        </a:solidFill>
                        <a:effectLst/>
                        <a:latin typeface="segoe-ui_semibold"/>
                        <a:ea typeface="+mn-ea"/>
                        <a:cs typeface="+mn-cs"/>
                      </a:endParaRPr>
                    </a:p>
                  </a:txBody>
                  <a:tcPr marL="119392" marR="119392" marT="89544" marB="8954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4763" cap="flat" cmpd="sng" algn="ctr">
                      <a:solidFill>
                        <a:srgbClr val="E3E3E3"/>
                      </a:solidFill>
                      <a:prstDash val="solid"/>
                      <a:round/>
                      <a:headEnd type="none" w="med" len="med"/>
                      <a:tailEnd type="none" w="med" len="med"/>
                    </a:lnT>
                    <a:lnB w="4763" cap="flat" cmpd="sng" algn="ctr">
                      <a:solidFill>
                        <a:srgbClr val="E3E3E3"/>
                      </a:solidFill>
                      <a:prstDash val="solid"/>
                      <a:round/>
                      <a:headEnd type="none" w="med" len="med"/>
                      <a:tailEnd type="none" w="med" len="med"/>
                    </a:lnB>
                  </a:tcPr>
                </a:tc>
                <a:extLst>
                  <a:ext uri="{0D108BD9-81ED-4DB2-BD59-A6C34878D82A}">
                    <a16:rowId xmlns:a16="http://schemas.microsoft.com/office/drawing/2014/main" val="547927952"/>
                  </a:ext>
                </a:extLst>
              </a:tr>
              <a:tr h="404884">
                <a:tc>
                  <a:txBody>
                    <a:bodyPr/>
                    <a:lstStyle/>
                    <a:p>
                      <a:pPr marL="0" algn="l" defTabSz="576026" rtl="0" eaLnBrk="1" fontAlgn="b" latinLnBrk="0" hangingPunct="1"/>
                      <a:r>
                        <a:rPr lang="en-US" sz="1500" b="0" kern="1200" dirty="0">
                          <a:solidFill>
                            <a:schemeClr val="tx1"/>
                          </a:solidFill>
                          <a:effectLst/>
                          <a:latin typeface="segoe-ui_semibold"/>
                          <a:ea typeface="+mn-ea"/>
                          <a:cs typeface="+mn-cs"/>
                        </a:rPr>
                        <a:t>@pipeline().Pipeline</a:t>
                      </a:r>
                    </a:p>
                  </a:txBody>
                  <a:tcPr marL="119392" marR="119392" marT="89544" marB="8954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4763" cap="flat" cmpd="sng" algn="ctr">
                      <a:solidFill>
                        <a:srgbClr val="E3E3E3"/>
                      </a:solidFill>
                      <a:prstDash val="solid"/>
                      <a:round/>
                      <a:headEnd type="none" w="med" len="med"/>
                      <a:tailEnd type="none" w="med" len="med"/>
                    </a:lnT>
                    <a:lnB w="4763" cap="flat" cmpd="sng" algn="ctr">
                      <a:solidFill>
                        <a:srgbClr val="E3E3E3"/>
                      </a:solidFill>
                      <a:prstDash val="solid"/>
                      <a:round/>
                      <a:headEnd type="none" w="med" len="med"/>
                      <a:tailEnd type="none" w="med" len="med"/>
                    </a:lnB>
                  </a:tcPr>
                </a:tc>
                <a:extLst>
                  <a:ext uri="{0D108BD9-81ED-4DB2-BD59-A6C34878D82A}">
                    <a16:rowId xmlns:a16="http://schemas.microsoft.com/office/drawing/2014/main" val="1753756936"/>
                  </a:ext>
                </a:extLst>
              </a:tr>
              <a:tr h="404884">
                <a:tc>
                  <a:txBody>
                    <a:bodyPr/>
                    <a:lstStyle/>
                    <a:p>
                      <a:pPr marL="0" algn="l" defTabSz="576026" rtl="0" eaLnBrk="1" fontAlgn="b" latinLnBrk="0" hangingPunct="1"/>
                      <a:r>
                        <a:rPr lang="en-US" sz="1500" b="0" kern="1200" dirty="0">
                          <a:solidFill>
                            <a:schemeClr val="tx1"/>
                          </a:solidFill>
                          <a:effectLst/>
                          <a:latin typeface="segoe-ui_semibold"/>
                          <a:ea typeface="+mn-ea"/>
                          <a:cs typeface="+mn-cs"/>
                        </a:rPr>
                        <a:t>@pipeline().</a:t>
                      </a:r>
                      <a:r>
                        <a:rPr lang="en-US" sz="1500" b="0" kern="1200" dirty="0" err="1">
                          <a:solidFill>
                            <a:schemeClr val="tx1"/>
                          </a:solidFill>
                          <a:effectLst/>
                          <a:latin typeface="segoe-ui_semibold"/>
                          <a:ea typeface="+mn-ea"/>
                          <a:cs typeface="+mn-cs"/>
                        </a:rPr>
                        <a:t>RunId</a:t>
                      </a:r>
                      <a:endParaRPr lang="en-US" sz="1500" b="0" kern="1200" dirty="0">
                        <a:solidFill>
                          <a:schemeClr val="tx1"/>
                        </a:solidFill>
                        <a:effectLst/>
                        <a:latin typeface="segoe-ui_semibold"/>
                        <a:ea typeface="+mn-ea"/>
                        <a:cs typeface="+mn-cs"/>
                      </a:endParaRPr>
                    </a:p>
                  </a:txBody>
                  <a:tcPr marL="119392" marR="119392" marT="89544" marB="8954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4763" cap="flat" cmpd="sng" algn="ctr">
                      <a:solidFill>
                        <a:srgbClr val="E3E3E3"/>
                      </a:solidFill>
                      <a:prstDash val="solid"/>
                      <a:round/>
                      <a:headEnd type="none" w="med" len="med"/>
                      <a:tailEnd type="none" w="med" len="med"/>
                    </a:lnT>
                    <a:lnB w="4763" cap="flat" cmpd="sng" algn="ctr">
                      <a:solidFill>
                        <a:srgbClr val="E3E3E3"/>
                      </a:solidFill>
                      <a:prstDash val="solid"/>
                      <a:round/>
                      <a:headEnd type="none" w="med" len="med"/>
                      <a:tailEnd type="none" w="med" len="med"/>
                    </a:lnB>
                  </a:tcPr>
                </a:tc>
                <a:extLst>
                  <a:ext uri="{0D108BD9-81ED-4DB2-BD59-A6C34878D82A}">
                    <a16:rowId xmlns:a16="http://schemas.microsoft.com/office/drawing/2014/main" val="363475726"/>
                  </a:ext>
                </a:extLst>
              </a:tr>
              <a:tr h="488994">
                <a:tc>
                  <a:txBody>
                    <a:bodyPr/>
                    <a:lstStyle/>
                    <a:p>
                      <a:pPr marL="0" algn="l" defTabSz="576026" rtl="0" eaLnBrk="1" fontAlgn="b" latinLnBrk="0" hangingPunct="1"/>
                      <a:r>
                        <a:rPr lang="en-US" sz="1500" b="0" kern="1200" dirty="0">
                          <a:solidFill>
                            <a:schemeClr val="tx1"/>
                          </a:solidFill>
                          <a:effectLst/>
                          <a:latin typeface="segoe-ui_semibold"/>
                          <a:ea typeface="+mn-ea"/>
                          <a:cs typeface="+mn-cs"/>
                        </a:rPr>
                        <a:t>@pipeline().</a:t>
                      </a:r>
                      <a:r>
                        <a:rPr lang="en-US" sz="1500" b="0" kern="1200" dirty="0" err="1">
                          <a:solidFill>
                            <a:schemeClr val="tx1"/>
                          </a:solidFill>
                          <a:effectLst/>
                          <a:latin typeface="segoe-ui_semibold"/>
                          <a:ea typeface="+mn-ea"/>
                          <a:cs typeface="+mn-cs"/>
                        </a:rPr>
                        <a:t>TriggerType</a:t>
                      </a:r>
                      <a:endParaRPr lang="en-US" sz="1500" b="0" kern="1200" dirty="0">
                        <a:solidFill>
                          <a:schemeClr val="tx1"/>
                        </a:solidFill>
                        <a:effectLst/>
                        <a:latin typeface="segoe-ui_semibold"/>
                        <a:ea typeface="+mn-ea"/>
                        <a:cs typeface="+mn-cs"/>
                      </a:endParaRPr>
                    </a:p>
                  </a:txBody>
                  <a:tcPr marL="119392" marR="119392" marT="89544" marB="8954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4763" cap="flat" cmpd="sng" algn="ctr">
                      <a:solidFill>
                        <a:srgbClr val="E3E3E3"/>
                      </a:solidFill>
                      <a:prstDash val="solid"/>
                      <a:round/>
                      <a:headEnd type="none" w="med" len="med"/>
                      <a:tailEnd type="none" w="med" len="med"/>
                    </a:lnT>
                    <a:lnB w="4763" cap="flat" cmpd="sng" algn="ctr">
                      <a:solidFill>
                        <a:srgbClr val="E3E3E3"/>
                      </a:solidFill>
                      <a:prstDash val="solid"/>
                      <a:round/>
                      <a:headEnd type="none" w="med" len="med"/>
                      <a:tailEnd type="none" w="med" len="med"/>
                    </a:lnB>
                  </a:tcPr>
                </a:tc>
                <a:extLst>
                  <a:ext uri="{0D108BD9-81ED-4DB2-BD59-A6C34878D82A}">
                    <a16:rowId xmlns:a16="http://schemas.microsoft.com/office/drawing/2014/main" val="2315022178"/>
                  </a:ext>
                </a:extLst>
              </a:tr>
              <a:tr h="515816">
                <a:tc>
                  <a:txBody>
                    <a:bodyPr/>
                    <a:lstStyle/>
                    <a:p>
                      <a:pPr marL="0" algn="l" defTabSz="576026" rtl="0" eaLnBrk="1" fontAlgn="b" latinLnBrk="0" hangingPunct="1"/>
                      <a:r>
                        <a:rPr lang="en-US" sz="1500" b="0" kern="1200" dirty="0">
                          <a:solidFill>
                            <a:schemeClr val="tx1"/>
                          </a:solidFill>
                          <a:effectLst/>
                          <a:latin typeface="segoe-ui_semibold"/>
                          <a:ea typeface="+mn-ea"/>
                          <a:cs typeface="+mn-cs"/>
                        </a:rPr>
                        <a:t>@pipeline().</a:t>
                      </a:r>
                      <a:r>
                        <a:rPr lang="en-US" sz="1500" b="0" kern="1200" dirty="0" err="1">
                          <a:solidFill>
                            <a:schemeClr val="tx1"/>
                          </a:solidFill>
                          <a:effectLst/>
                          <a:latin typeface="segoe-ui_semibold"/>
                          <a:ea typeface="+mn-ea"/>
                          <a:cs typeface="+mn-cs"/>
                        </a:rPr>
                        <a:t>TriggerId</a:t>
                      </a:r>
                      <a:endParaRPr lang="en-US" sz="1500" b="0" kern="1200" dirty="0">
                        <a:solidFill>
                          <a:schemeClr val="tx1"/>
                        </a:solidFill>
                        <a:effectLst/>
                        <a:latin typeface="segoe-ui_semibold"/>
                        <a:ea typeface="+mn-ea"/>
                        <a:cs typeface="+mn-cs"/>
                      </a:endParaRPr>
                    </a:p>
                  </a:txBody>
                  <a:tcPr marL="119392" marR="119392" marT="89544" marB="8954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4763" cap="flat" cmpd="sng" algn="ctr">
                      <a:solidFill>
                        <a:srgbClr val="E3E3E3"/>
                      </a:solidFill>
                      <a:prstDash val="solid"/>
                      <a:round/>
                      <a:headEnd type="none" w="med" len="med"/>
                      <a:tailEnd type="none" w="med" len="med"/>
                    </a:lnT>
                    <a:lnB w="4763" cap="flat" cmpd="sng" algn="ctr">
                      <a:solidFill>
                        <a:srgbClr val="E3E3E3"/>
                      </a:solidFill>
                      <a:prstDash val="solid"/>
                      <a:round/>
                      <a:headEnd type="none" w="med" len="med"/>
                      <a:tailEnd type="none" w="med" len="med"/>
                    </a:lnB>
                  </a:tcPr>
                </a:tc>
                <a:extLst>
                  <a:ext uri="{0D108BD9-81ED-4DB2-BD59-A6C34878D82A}">
                    <a16:rowId xmlns:a16="http://schemas.microsoft.com/office/drawing/2014/main" val="1960781763"/>
                  </a:ext>
                </a:extLst>
              </a:tr>
              <a:tr h="515816">
                <a:tc>
                  <a:txBody>
                    <a:bodyPr/>
                    <a:lstStyle/>
                    <a:p>
                      <a:pPr marL="0" algn="l" defTabSz="576026" rtl="0" eaLnBrk="1" fontAlgn="b" latinLnBrk="0" hangingPunct="1"/>
                      <a:r>
                        <a:rPr lang="en-US" sz="1500" b="0" kern="1200" dirty="0">
                          <a:solidFill>
                            <a:schemeClr val="tx1"/>
                          </a:solidFill>
                          <a:effectLst/>
                          <a:latin typeface="segoe-ui_semibold"/>
                          <a:ea typeface="+mn-ea"/>
                          <a:cs typeface="+mn-cs"/>
                        </a:rPr>
                        <a:t>@pipeline().</a:t>
                      </a:r>
                      <a:r>
                        <a:rPr lang="en-US" sz="1500" b="0" kern="1200" dirty="0" err="1">
                          <a:solidFill>
                            <a:schemeClr val="tx1"/>
                          </a:solidFill>
                          <a:effectLst/>
                          <a:latin typeface="segoe-ui_semibold"/>
                          <a:ea typeface="+mn-ea"/>
                          <a:cs typeface="+mn-cs"/>
                        </a:rPr>
                        <a:t>TriggerName</a:t>
                      </a:r>
                      <a:endParaRPr lang="en-US" sz="1500" b="0" kern="1200" dirty="0">
                        <a:solidFill>
                          <a:schemeClr val="tx1"/>
                        </a:solidFill>
                        <a:effectLst/>
                        <a:latin typeface="segoe-ui_semibold"/>
                        <a:ea typeface="+mn-ea"/>
                        <a:cs typeface="+mn-cs"/>
                      </a:endParaRPr>
                    </a:p>
                  </a:txBody>
                  <a:tcPr marL="119392" marR="119392" marT="89544" marB="8954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4763" cap="flat" cmpd="sng" algn="ctr">
                      <a:solidFill>
                        <a:srgbClr val="E3E3E3"/>
                      </a:solidFill>
                      <a:prstDash val="solid"/>
                      <a:round/>
                      <a:headEnd type="none" w="med" len="med"/>
                      <a:tailEnd type="none" w="med" len="med"/>
                    </a:lnT>
                    <a:lnB w="4763" cap="flat" cmpd="sng" algn="ctr">
                      <a:solidFill>
                        <a:srgbClr val="E3E3E3"/>
                      </a:solidFill>
                      <a:prstDash val="solid"/>
                      <a:round/>
                      <a:headEnd type="none" w="med" len="med"/>
                      <a:tailEnd type="none" w="med" len="med"/>
                    </a:lnB>
                  </a:tcPr>
                </a:tc>
                <a:extLst>
                  <a:ext uri="{0D108BD9-81ED-4DB2-BD59-A6C34878D82A}">
                    <a16:rowId xmlns:a16="http://schemas.microsoft.com/office/drawing/2014/main" val="108677920"/>
                  </a:ext>
                </a:extLst>
              </a:tr>
              <a:tr h="404884">
                <a:tc>
                  <a:txBody>
                    <a:bodyPr/>
                    <a:lstStyle/>
                    <a:p>
                      <a:pPr marL="0" algn="l" defTabSz="576026" rtl="0" eaLnBrk="1" fontAlgn="b" latinLnBrk="0" hangingPunct="1"/>
                      <a:r>
                        <a:rPr lang="en-US" sz="1500" b="0" kern="1200" dirty="0">
                          <a:solidFill>
                            <a:schemeClr val="tx1"/>
                          </a:solidFill>
                          <a:effectLst/>
                          <a:latin typeface="segoe-ui_semibold"/>
                          <a:ea typeface="+mn-ea"/>
                          <a:cs typeface="+mn-cs"/>
                        </a:rPr>
                        <a:t>@pipeline().</a:t>
                      </a:r>
                      <a:r>
                        <a:rPr lang="en-US" sz="1500" b="0" kern="1200" dirty="0" err="1">
                          <a:solidFill>
                            <a:schemeClr val="tx1"/>
                          </a:solidFill>
                          <a:effectLst/>
                          <a:latin typeface="segoe-ui_semibold"/>
                          <a:ea typeface="+mn-ea"/>
                          <a:cs typeface="+mn-cs"/>
                        </a:rPr>
                        <a:t>TriggerTime</a:t>
                      </a:r>
                      <a:endParaRPr lang="en-US" sz="1500" b="0" kern="1200" dirty="0">
                        <a:solidFill>
                          <a:schemeClr val="tx1"/>
                        </a:solidFill>
                        <a:effectLst/>
                        <a:latin typeface="segoe-ui_semibold"/>
                        <a:ea typeface="+mn-ea"/>
                        <a:cs typeface="+mn-cs"/>
                      </a:endParaRPr>
                    </a:p>
                  </a:txBody>
                  <a:tcPr marL="119392" marR="119392" marT="89544" marB="8954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4763"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tcPr>
                </a:tc>
                <a:extLst>
                  <a:ext uri="{0D108BD9-81ED-4DB2-BD59-A6C34878D82A}">
                    <a16:rowId xmlns:a16="http://schemas.microsoft.com/office/drawing/2014/main" val="1143956122"/>
                  </a:ext>
                </a:extLst>
              </a:tr>
            </a:tbl>
          </a:graphicData>
        </a:graphic>
      </p:graphicFrame>
      <p:sp>
        <p:nvSpPr>
          <p:cNvPr id="6" name="Прямоугольник: скругленные углы 5">
            <a:extLst>
              <a:ext uri="{FF2B5EF4-FFF2-40B4-BE49-F238E27FC236}">
                <a16:creationId xmlns:a16="http://schemas.microsoft.com/office/drawing/2014/main" id="{CA8EFAB9-BDB8-4C84-9479-0B28B15986F9}"/>
              </a:ext>
            </a:extLst>
          </p:cNvPr>
          <p:cNvSpPr/>
          <p:nvPr/>
        </p:nvSpPr>
        <p:spPr>
          <a:xfrm>
            <a:off x="430303" y="1566951"/>
            <a:ext cx="3060021" cy="432459"/>
          </a:xfrm>
          <a:prstGeom prst="roundRect">
            <a:avLst/>
          </a:prstGeom>
        </p:spPr>
        <p:style>
          <a:lnRef idx="3">
            <a:schemeClr val="lt1"/>
          </a:lnRef>
          <a:fillRef idx="1">
            <a:schemeClr val="accent2"/>
          </a:fillRef>
          <a:effectRef idx="1">
            <a:schemeClr val="accent2"/>
          </a:effectRef>
          <a:fontRef idx="minor">
            <a:schemeClr val="lt1"/>
          </a:fontRef>
        </p:style>
        <p:txBody>
          <a:bodyPr lIns="0" tIns="0" rIns="0" bIns="0" rtlCol="0" anchor="ctr">
            <a:spAutoFit/>
          </a:bodyPr>
          <a:lstStyle/>
          <a:p>
            <a:pPr algn="ctr"/>
            <a:r>
              <a:rPr lang="en-US" sz="2540" dirty="0"/>
              <a:t>Pipeline scope</a:t>
            </a:r>
            <a:endParaRPr lang="ru-RU" sz="2540" dirty="0">
              <a:solidFill>
                <a:schemeClr val="accent1"/>
              </a:solidFill>
            </a:endParaRPr>
          </a:p>
        </p:txBody>
      </p:sp>
      <p:sp>
        <p:nvSpPr>
          <p:cNvPr id="7" name="Прямоугольник: скругленные углы 6">
            <a:extLst>
              <a:ext uri="{FF2B5EF4-FFF2-40B4-BE49-F238E27FC236}">
                <a16:creationId xmlns:a16="http://schemas.microsoft.com/office/drawing/2014/main" id="{A6C01B52-AF74-443C-9D28-B45A5E7DED35}"/>
              </a:ext>
            </a:extLst>
          </p:cNvPr>
          <p:cNvSpPr/>
          <p:nvPr/>
        </p:nvSpPr>
        <p:spPr>
          <a:xfrm>
            <a:off x="6261414" y="1566952"/>
            <a:ext cx="3060021" cy="432459"/>
          </a:xfrm>
          <a:prstGeom prst="roundRect">
            <a:avLst/>
          </a:prstGeom>
        </p:spPr>
        <p:style>
          <a:lnRef idx="3">
            <a:schemeClr val="lt1"/>
          </a:lnRef>
          <a:fillRef idx="1">
            <a:schemeClr val="accent2"/>
          </a:fillRef>
          <a:effectRef idx="1">
            <a:schemeClr val="accent2"/>
          </a:effectRef>
          <a:fontRef idx="minor">
            <a:schemeClr val="lt1"/>
          </a:fontRef>
        </p:style>
        <p:txBody>
          <a:bodyPr lIns="0" tIns="0" rIns="0" bIns="0" rtlCol="0" anchor="ctr">
            <a:spAutoFit/>
          </a:bodyPr>
          <a:lstStyle/>
          <a:p>
            <a:r>
              <a:rPr lang="en-US" sz="2540" dirty="0"/>
              <a:t>Trigger scope</a:t>
            </a:r>
            <a:endParaRPr lang="ru-RU" sz="2540" dirty="0">
              <a:solidFill>
                <a:schemeClr val="accent1"/>
              </a:solidFill>
            </a:endParaRPr>
          </a:p>
        </p:txBody>
      </p:sp>
      <p:graphicFrame>
        <p:nvGraphicFramePr>
          <p:cNvPr id="8" name="Таблица 7">
            <a:extLst>
              <a:ext uri="{FF2B5EF4-FFF2-40B4-BE49-F238E27FC236}">
                <a16:creationId xmlns:a16="http://schemas.microsoft.com/office/drawing/2014/main" id="{204A8D33-7532-4D18-A161-2A72CAAED9AC}"/>
              </a:ext>
            </a:extLst>
          </p:cNvPr>
          <p:cNvGraphicFramePr>
            <a:graphicFrameLocks noGrp="1"/>
          </p:cNvGraphicFramePr>
          <p:nvPr/>
        </p:nvGraphicFramePr>
        <p:xfrm>
          <a:off x="6342085" y="2198760"/>
          <a:ext cx="2744193" cy="1941077"/>
        </p:xfrm>
        <a:graphic>
          <a:graphicData uri="http://schemas.openxmlformats.org/drawingml/2006/table">
            <a:tbl>
              <a:tblPr/>
              <a:tblGrid>
                <a:gridCol w="2744193">
                  <a:extLst>
                    <a:ext uri="{9D8B030D-6E8A-4147-A177-3AD203B41FA5}">
                      <a16:colId xmlns:a16="http://schemas.microsoft.com/office/drawing/2014/main" val="215541502"/>
                    </a:ext>
                  </a:extLst>
                </a:gridCol>
              </a:tblGrid>
              <a:tr h="374801">
                <a:tc>
                  <a:txBody>
                    <a:bodyPr/>
                    <a:lstStyle/>
                    <a:p>
                      <a:pPr algn="l" fontAlgn="b"/>
                      <a:r>
                        <a:rPr lang="en-US" sz="1500" b="0" dirty="0">
                          <a:effectLst/>
                          <a:latin typeface="segoe-ui_semibold"/>
                        </a:rPr>
                        <a:t>Variable Name</a:t>
                      </a:r>
                    </a:p>
                  </a:txBody>
                  <a:tcPr marL="99336" marR="99336" marT="74502" marB="74502"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tcPr>
                </a:tc>
                <a:extLst>
                  <a:ext uri="{0D108BD9-81ED-4DB2-BD59-A6C34878D82A}">
                    <a16:rowId xmlns:a16="http://schemas.microsoft.com/office/drawing/2014/main" val="1836981160"/>
                  </a:ext>
                </a:extLst>
              </a:tr>
              <a:tr h="380873">
                <a:tc>
                  <a:txBody>
                    <a:bodyPr/>
                    <a:lstStyle/>
                    <a:p>
                      <a:pPr fontAlgn="t"/>
                      <a:r>
                        <a:rPr lang="en-US" sz="1500" dirty="0">
                          <a:effectLst/>
                        </a:rPr>
                        <a:t>trigger().</a:t>
                      </a:r>
                      <a:r>
                        <a:rPr lang="en-US" sz="1500" dirty="0" err="1">
                          <a:effectLst/>
                        </a:rPr>
                        <a:t>scheduledTime</a:t>
                      </a:r>
                      <a:endParaRPr lang="en-US" sz="1500" dirty="0">
                        <a:effectLst/>
                      </a:endParaRPr>
                    </a:p>
                  </a:txBody>
                  <a:tcPr marL="99336" marR="99336" marT="74502" marB="7450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tcPr>
                </a:tc>
                <a:extLst>
                  <a:ext uri="{0D108BD9-81ED-4DB2-BD59-A6C34878D82A}">
                    <a16:rowId xmlns:a16="http://schemas.microsoft.com/office/drawing/2014/main" val="495320919"/>
                  </a:ext>
                </a:extLst>
              </a:tr>
              <a:tr h="1182600">
                <a:tc>
                  <a:txBody>
                    <a:bodyPr/>
                    <a:lstStyle/>
                    <a:p>
                      <a:pPr fontAlgn="t"/>
                      <a:r>
                        <a:rPr lang="en-US" sz="1500" dirty="0">
                          <a:effectLst/>
                        </a:rPr>
                        <a:t>trigger().</a:t>
                      </a:r>
                      <a:r>
                        <a:rPr lang="en-US" sz="1500" dirty="0" err="1">
                          <a:effectLst/>
                        </a:rPr>
                        <a:t>startTime</a:t>
                      </a:r>
                      <a:endParaRPr lang="en-US" sz="1500" dirty="0">
                        <a:effectLst/>
                      </a:endParaRPr>
                    </a:p>
                  </a:txBody>
                  <a:tcPr marL="99336" marR="99336" marT="74502" marB="7450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tcPr>
                </a:tc>
                <a:extLst>
                  <a:ext uri="{0D108BD9-81ED-4DB2-BD59-A6C34878D82A}">
                    <a16:rowId xmlns:a16="http://schemas.microsoft.com/office/drawing/2014/main" val="2538864"/>
                  </a:ext>
                </a:extLst>
              </a:tr>
            </a:tbl>
          </a:graphicData>
        </a:graphic>
      </p:graphicFrame>
    </p:spTree>
    <p:extLst>
      <p:ext uri="{BB962C8B-B14F-4D97-AF65-F5344CB8AC3E}">
        <p14:creationId xmlns:p14="http://schemas.microsoft.com/office/powerpoint/2010/main" val="4100997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F0C691-6B13-514F-8239-6F5505DCE4B3}"/>
              </a:ext>
            </a:extLst>
          </p:cNvPr>
          <p:cNvSpPr>
            <a:spLocks noGrp="1"/>
          </p:cNvSpPr>
          <p:nvPr>
            <p:ph type="title"/>
          </p:nvPr>
        </p:nvSpPr>
        <p:spPr>
          <a:xfrm>
            <a:off x="838200" y="365125"/>
            <a:ext cx="10515600" cy="1325563"/>
          </a:xfrm>
        </p:spPr>
        <p:txBody>
          <a:bodyPr>
            <a:normAutofit/>
          </a:bodyPr>
          <a:lstStyle/>
          <a:p>
            <a:r>
              <a:rPr lang="en-US" dirty="0"/>
              <a:t>Expected Outcome!</a:t>
            </a:r>
          </a:p>
        </p:txBody>
      </p:sp>
      <p:graphicFrame>
        <p:nvGraphicFramePr>
          <p:cNvPr id="7" name="Content Placeholder 2">
            <a:extLst>
              <a:ext uri="{FF2B5EF4-FFF2-40B4-BE49-F238E27FC236}">
                <a16:creationId xmlns:a16="http://schemas.microsoft.com/office/drawing/2014/main" id="{BE72F5F8-DD37-463D-BECE-210345A58FEF}"/>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8351656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Trigger</a:t>
            </a:r>
          </a:p>
        </p:txBody>
      </p:sp>
    </p:spTree>
    <p:extLst>
      <p:ext uri="{BB962C8B-B14F-4D97-AF65-F5344CB8AC3E}">
        <p14:creationId xmlns:p14="http://schemas.microsoft.com/office/powerpoint/2010/main" val="255257739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0B74F31-53F5-4213-B03F-C6272A98C2C6}"/>
              </a:ext>
            </a:extLst>
          </p:cNvPr>
          <p:cNvSpPr>
            <a:spLocks noGrp="1"/>
          </p:cNvSpPr>
          <p:nvPr>
            <p:ph type="title"/>
          </p:nvPr>
        </p:nvSpPr>
        <p:spPr/>
        <p:txBody>
          <a:bodyPr/>
          <a:lstStyle/>
          <a:p>
            <a:r>
              <a:rPr lang="en-US" dirty="0"/>
              <a:t>Type of triggers</a:t>
            </a:r>
            <a:endParaRPr lang="ru-RU" dirty="0"/>
          </a:p>
        </p:txBody>
      </p:sp>
      <p:sp>
        <p:nvSpPr>
          <p:cNvPr id="3" name="Объект 2">
            <a:extLst>
              <a:ext uri="{FF2B5EF4-FFF2-40B4-BE49-F238E27FC236}">
                <a16:creationId xmlns:a16="http://schemas.microsoft.com/office/drawing/2014/main" id="{AC534072-B577-4D42-A872-5CDE2EDF1823}"/>
              </a:ext>
            </a:extLst>
          </p:cNvPr>
          <p:cNvSpPr>
            <a:spLocks noGrp="1"/>
          </p:cNvSpPr>
          <p:nvPr>
            <p:ph idx="1"/>
          </p:nvPr>
        </p:nvSpPr>
        <p:spPr/>
        <p:txBody>
          <a:bodyPr/>
          <a:lstStyle/>
          <a:p>
            <a:pPr marL="604818" indent="-604818"/>
            <a:r>
              <a:rPr lang="en-US" dirty="0"/>
              <a:t>Manual execution</a:t>
            </a:r>
          </a:p>
          <a:p>
            <a:pPr marL="604818" indent="-604818"/>
            <a:r>
              <a:rPr lang="en-US" dirty="0"/>
              <a:t>Schedule trigger: A trigger that invokes a pipeline on a wall-clock schedule.</a:t>
            </a:r>
          </a:p>
          <a:p>
            <a:pPr marL="604818" indent="-604818"/>
            <a:r>
              <a:rPr lang="en-US" dirty="0"/>
              <a:t>Tumbling window trigger: A trigger that operates on a periodic interval, while also retaining state. </a:t>
            </a:r>
            <a:endParaRPr lang="ru-RU" dirty="0"/>
          </a:p>
        </p:txBody>
      </p:sp>
    </p:spTree>
    <p:extLst>
      <p:ext uri="{BB962C8B-B14F-4D97-AF65-F5344CB8AC3E}">
        <p14:creationId xmlns:p14="http://schemas.microsoft.com/office/powerpoint/2010/main" val="24994637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8ED4DB5-2A8A-4C9E-99FD-C756B18FA952}"/>
              </a:ext>
            </a:extLst>
          </p:cNvPr>
          <p:cNvSpPr>
            <a:spLocks noGrp="1"/>
          </p:cNvSpPr>
          <p:nvPr>
            <p:ph type="title"/>
          </p:nvPr>
        </p:nvSpPr>
        <p:spPr/>
        <p:txBody>
          <a:bodyPr/>
          <a:lstStyle/>
          <a:p>
            <a:r>
              <a:rPr lang="en-US" dirty="0"/>
              <a:t>Schedule trigger</a:t>
            </a:r>
            <a:endParaRPr lang="ru-RU" dirty="0"/>
          </a:p>
        </p:txBody>
      </p:sp>
      <p:pic>
        <p:nvPicPr>
          <p:cNvPr id="4" name="Объект 3">
            <a:extLst>
              <a:ext uri="{FF2B5EF4-FFF2-40B4-BE49-F238E27FC236}">
                <a16:creationId xmlns:a16="http://schemas.microsoft.com/office/drawing/2014/main" id="{280AEEEF-8A05-4659-88DC-30B1D4A7EDFE}"/>
              </a:ext>
            </a:extLst>
          </p:cNvPr>
          <p:cNvPicPr>
            <a:picLocks noGrp="1" noChangeAspect="1"/>
          </p:cNvPicPr>
          <p:nvPr>
            <p:ph idx="1"/>
          </p:nvPr>
        </p:nvPicPr>
        <p:blipFill>
          <a:blip r:embed="rId2"/>
          <a:stretch>
            <a:fillRect/>
          </a:stretch>
        </p:blipFill>
        <p:spPr>
          <a:xfrm>
            <a:off x="6476528" y="1209995"/>
            <a:ext cx="5136971" cy="4952737"/>
          </a:xfrm>
          <a:prstGeom prst="rect">
            <a:avLst/>
          </a:prstGeom>
        </p:spPr>
      </p:pic>
      <p:sp>
        <p:nvSpPr>
          <p:cNvPr id="3" name="Прямоугольник 2">
            <a:extLst>
              <a:ext uri="{FF2B5EF4-FFF2-40B4-BE49-F238E27FC236}">
                <a16:creationId xmlns:a16="http://schemas.microsoft.com/office/drawing/2014/main" id="{E1263A68-DB58-47D4-8E17-ED377D26E03F}"/>
              </a:ext>
            </a:extLst>
          </p:cNvPr>
          <p:cNvSpPr/>
          <p:nvPr/>
        </p:nvSpPr>
        <p:spPr>
          <a:xfrm>
            <a:off x="381368" y="1862516"/>
            <a:ext cx="6095160" cy="1264962"/>
          </a:xfrm>
          <a:prstGeom prst="rect">
            <a:avLst/>
          </a:prstGeom>
        </p:spPr>
        <p:txBody>
          <a:bodyPr>
            <a:spAutoFit/>
          </a:bodyPr>
          <a:lstStyle/>
          <a:p>
            <a:r>
              <a:rPr lang="en-US" sz="1905" dirty="0">
                <a:latin typeface="segoe-ui_normal"/>
              </a:rPr>
              <a:t>A schedule trigger runs pipelines on a wall-clock schedule. This trigger supports periodic and advanced calendar options. For example, the trigger supports intervals like "weekly" or "Monday at 5:00 PM and Thursday at 9:00 PM."</a:t>
            </a:r>
            <a:endParaRPr lang="ru-RU" sz="1905" dirty="0"/>
          </a:p>
        </p:txBody>
      </p:sp>
    </p:spTree>
    <p:extLst>
      <p:ext uri="{BB962C8B-B14F-4D97-AF65-F5344CB8AC3E}">
        <p14:creationId xmlns:p14="http://schemas.microsoft.com/office/powerpoint/2010/main" val="388210331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8ED4DB5-2A8A-4C9E-99FD-C756B18FA952}"/>
              </a:ext>
            </a:extLst>
          </p:cNvPr>
          <p:cNvSpPr>
            <a:spLocks noGrp="1"/>
          </p:cNvSpPr>
          <p:nvPr>
            <p:ph type="title"/>
          </p:nvPr>
        </p:nvSpPr>
        <p:spPr/>
        <p:txBody>
          <a:bodyPr/>
          <a:lstStyle/>
          <a:p>
            <a:r>
              <a:rPr lang="en-US" dirty="0"/>
              <a:t>Tumbling window trigger</a:t>
            </a:r>
            <a:endParaRPr lang="ru-RU" dirty="0"/>
          </a:p>
        </p:txBody>
      </p:sp>
      <p:pic>
        <p:nvPicPr>
          <p:cNvPr id="6" name="Объект 5">
            <a:extLst>
              <a:ext uri="{FF2B5EF4-FFF2-40B4-BE49-F238E27FC236}">
                <a16:creationId xmlns:a16="http://schemas.microsoft.com/office/drawing/2014/main" id="{E252CB61-F0CD-42F6-A709-EB4E542C6593}"/>
              </a:ext>
            </a:extLst>
          </p:cNvPr>
          <p:cNvPicPr>
            <a:picLocks noGrp="1" noChangeAspect="1"/>
          </p:cNvPicPr>
          <p:nvPr>
            <p:ph idx="1"/>
          </p:nvPr>
        </p:nvPicPr>
        <p:blipFill>
          <a:blip r:embed="rId2"/>
          <a:stretch>
            <a:fillRect/>
          </a:stretch>
        </p:blipFill>
        <p:spPr>
          <a:xfrm>
            <a:off x="5982614" y="1436663"/>
            <a:ext cx="5910914" cy="4952737"/>
          </a:xfrm>
          <a:prstGeom prst="rect">
            <a:avLst/>
          </a:prstGeom>
        </p:spPr>
      </p:pic>
      <p:sp>
        <p:nvSpPr>
          <p:cNvPr id="3" name="Прямоугольник 2">
            <a:extLst>
              <a:ext uri="{FF2B5EF4-FFF2-40B4-BE49-F238E27FC236}">
                <a16:creationId xmlns:a16="http://schemas.microsoft.com/office/drawing/2014/main" id="{F1620E16-1C88-4120-B739-3747C06ED93E}"/>
              </a:ext>
            </a:extLst>
          </p:cNvPr>
          <p:cNvSpPr/>
          <p:nvPr/>
        </p:nvSpPr>
        <p:spPr>
          <a:xfrm>
            <a:off x="463200" y="2481924"/>
            <a:ext cx="4875591" cy="1558119"/>
          </a:xfrm>
          <a:prstGeom prst="rect">
            <a:avLst/>
          </a:prstGeom>
        </p:spPr>
        <p:txBody>
          <a:bodyPr wrap="square">
            <a:spAutoFit/>
          </a:bodyPr>
          <a:lstStyle/>
          <a:p>
            <a:r>
              <a:rPr lang="en-US" sz="1905" dirty="0">
                <a:latin typeface="segoe-ui_normal"/>
              </a:rPr>
              <a:t>Tumbling window triggers are a type of trigger that fires at a periodic time interval from a specified start time, while retaining state. Tumbling windows are a series of fixed-sized, non-overlapping, and contiguous time intervals.</a:t>
            </a:r>
            <a:endParaRPr lang="ru-RU" sz="1905" dirty="0"/>
          </a:p>
        </p:txBody>
      </p:sp>
    </p:spTree>
    <p:extLst>
      <p:ext uri="{BB962C8B-B14F-4D97-AF65-F5344CB8AC3E}">
        <p14:creationId xmlns:p14="http://schemas.microsoft.com/office/powerpoint/2010/main" val="21466377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Control flow</a:t>
            </a:r>
          </a:p>
        </p:txBody>
      </p:sp>
    </p:spTree>
    <p:extLst>
      <p:ext uri="{BB962C8B-B14F-4D97-AF65-F5344CB8AC3E}">
        <p14:creationId xmlns:p14="http://schemas.microsoft.com/office/powerpoint/2010/main" val="153275139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BE7E5B8-5DB5-4008-B951-7A564BBA5936}"/>
              </a:ext>
            </a:extLst>
          </p:cNvPr>
          <p:cNvSpPr>
            <a:spLocks noGrp="1"/>
          </p:cNvSpPr>
          <p:nvPr>
            <p:ph type="title"/>
          </p:nvPr>
        </p:nvSpPr>
        <p:spPr/>
        <p:txBody>
          <a:bodyPr/>
          <a:lstStyle/>
          <a:p>
            <a:r>
              <a:rPr lang="en-US" dirty="0"/>
              <a:t>Control flow</a:t>
            </a:r>
            <a:endParaRPr lang="ru-RU" dirty="0"/>
          </a:p>
        </p:txBody>
      </p:sp>
      <p:sp>
        <p:nvSpPr>
          <p:cNvPr id="7" name="Прямоугольник 6">
            <a:extLst>
              <a:ext uri="{FF2B5EF4-FFF2-40B4-BE49-F238E27FC236}">
                <a16:creationId xmlns:a16="http://schemas.microsoft.com/office/drawing/2014/main" id="{4028E2DA-1439-4F13-A83B-087BF4034550}"/>
              </a:ext>
            </a:extLst>
          </p:cNvPr>
          <p:cNvSpPr/>
          <p:nvPr/>
        </p:nvSpPr>
        <p:spPr>
          <a:xfrm>
            <a:off x="8319933" y="2767224"/>
            <a:ext cx="2223093" cy="293157"/>
          </a:xfrm>
          <a:prstGeom prst="rect">
            <a:avLst/>
          </a:prstGeom>
          <a:solidFill>
            <a:srgbClr val="0070C0"/>
          </a:solidFill>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spAutoFit/>
          </a:bodyPr>
          <a:lstStyle/>
          <a:p>
            <a:pPr algn="ctr"/>
            <a:r>
              <a:rPr lang="en-US" sz="1905" dirty="0"/>
              <a:t>Execute Pipeline</a:t>
            </a:r>
            <a:endParaRPr lang="ru-RU" sz="2540" dirty="0">
              <a:solidFill>
                <a:schemeClr val="accent1"/>
              </a:solidFill>
            </a:endParaRPr>
          </a:p>
        </p:txBody>
      </p:sp>
      <p:sp>
        <p:nvSpPr>
          <p:cNvPr id="8" name="Прямоугольник 7">
            <a:extLst>
              <a:ext uri="{FF2B5EF4-FFF2-40B4-BE49-F238E27FC236}">
                <a16:creationId xmlns:a16="http://schemas.microsoft.com/office/drawing/2014/main" id="{E8D683D6-357E-4B5D-8B23-4D2F16C6149E}"/>
              </a:ext>
            </a:extLst>
          </p:cNvPr>
          <p:cNvSpPr/>
          <p:nvPr/>
        </p:nvSpPr>
        <p:spPr>
          <a:xfrm>
            <a:off x="9431479" y="2051245"/>
            <a:ext cx="2223093" cy="293157"/>
          </a:xfrm>
          <a:prstGeom prst="rect">
            <a:avLst/>
          </a:prstGeom>
          <a:solidFill>
            <a:srgbClr val="0070C0"/>
          </a:solidFill>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spAutoFit/>
          </a:bodyPr>
          <a:lstStyle/>
          <a:p>
            <a:pPr algn="ctr"/>
            <a:r>
              <a:rPr lang="en-US" sz="1905" dirty="0"/>
              <a:t>Filter activity</a:t>
            </a:r>
            <a:endParaRPr lang="ru-RU" sz="2540" dirty="0">
              <a:solidFill>
                <a:schemeClr val="accent1"/>
              </a:solidFill>
            </a:endParaRPr>
          </a:p>
        </p:txBody>
      </p:sp>
      <p:sp>
        <p:nvSpPr>
          <p:cNvPr id="9" name="Прямоугольник 8">
            <a:extLst>
              <a:ext uri="{FF2B5EF4-FFF2-40B4-BE49-F238E27FC236}">
                <a16:creationId xmlns:a16="http://schemas.microsoft.com/office/drawing/2014/main" id="{9A96A73A-C6DB-4293-829E-1CFC74E4B41F}"/>
              </a:ext>
            </a:extLst>
          </p:cNvPr>
          <p:cNvSpPr/>
          <p:nvPr/>
        </p:nvSpPr>
        <p:spPr>
          <a:xfrm>
            <a:off x="539108" y="2209620"/>
            <a:ext cx="2223093" cy="293157"/>
          </a:xfrm>
          <a:prstGeom prst="rect">
            <a:avLst/>
          </a:prstGeom>
          <a:solidFill>
            <a:srgbClr val="0070C0"/>
          </a:solidFill>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spAutoFit/>
          </a:bodyPr>
          <a:lstStyle/>
          <a:p>
            <a:pPr algn="ctr"/>
            <a:r>
              <a:rPr lang="en-US" sz="1905" dirty="0" err="1"/>
              <a:t>ForEach</a:t>
            </a:r>
            <a:r>
              <a:rPr lang="en-US" sz="1905" dirty="0"/>
              <a:t> activity</a:t>
            </a:r>
            <a:endParaRPr lang="ru-RU" sz="2540" dirty="0">
              <a:solidFill>
                <a:schemeClr val="accent1"/>
              </a:solidFill>
            </a:endParaRPr>
          </a:p>
        </p:txBody>
      </p:sp>
      <p:sp>
        <p:nvSpPr>
          <p:cNvPr id="10" name="Прямоугольник 9">
            <a:extLst>
              <a:ext uri="{FF2B5EF4-FFF2-40B4-BE49-F238E27FC236}">
                <a16:creationId xmlns:a16="http://schemas.microsoft.com/office/drawing/2014/main" id="{A9BB7D03-0F8D-4A70-8688-F6787234D286}"/>
              </a:ext>
            </a:extLst>
          </p:cNvPr>
          <p:cNvSpPr/>
          <p:nvPr/>
        </p:nvSpPr>
        <p:spPr>
          <a:xfrm>
            <a:off x="1620140" y="2880838"/>
            <a:ext cx="2223093" cy="293157"/>
          </a:xfrm>
          <a:prstGeom prst="rect">
            <a:avLst/>
          </a:prstGeom>
          <a:solidFill>
            <a:srgbClr val="0070C0"/>
          </a:solidFill>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spAutoFit/>
          </a:bodyPr>
          <a:lstStyle/>
          <a:p>
            <a:pPr algn="ctr"/>
            <a:r>
              <a:rPr lang="en-US" sz="1905" dirty="0"/>
              <a:t>Get metadata</a:t>
            </a:r>
            <a:endParaRPr lang="ru-RU" sz="2540" dirty="0">
              <a:solidFill>
                <a:schemeClr val="accent1"/>
              </a:solidFill>
            </a:endParaRPr>
          </a:p>
        </p:txBody>
      </p:sp>
      <p:sp>
        <p:nvSpPr>
          <p:cNvPr id="11" name="Прямоугольник 10">
            <a:extLst>
              <a:ext uri="{FF2B5EF4-FFF2-40B4-BE49-F238E27FC236}">
                <a16:creationId xmlns:a16="http://schemas.microsoft.com/office/drawing/2014/main" id="{891CBFB5-B0A5-462F-8B66-066C3163680A}"/>
              </a:ext>
            </a:extLst>
          </p:cNvPr>
          <p:cNvSpPr/>
          <p:nvPr/>
        </p:nvSpPr>
        <p:spPr>
          <a:xfrm>
            <a:off x="2762201" y="3717248"/>
            <a:ext cx="2223093" cy="293157"/>
          </a:xfrm>
          <a:prstGeom prst="rect">
            <a:avLst/>
          </a:prstGeom>
          <a:solidFill>
            <a:srgbClr val="0070C0"/>
          </a:solidFill>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spAutoFit/>
          </a:bodyPr>
          <a:lstStyle/>
          <a:p>
            <a:pPr algn="ctr"/>
            <a:r>
              <a:rPr lang="en-US" sz="1905" dirty="0"/>
              <a:t>If Condition activity</a:t>
            </a:r>
            <a:endParaRPr lang="ru-RU" sz="2540" dirty="0">
              <a:solidFill>
                <a:schemeClr val="accent1"/>
              </a:solidFill>
            </a:endParaRPr>
          </a:p>
        </p:txBody>
      </p:sp>
      <p:sp>
        <p:nvSpPr>
          <p:cNvPr id="12" name="Прямоугольник 11">
            <a:extLst>
              <a:ext uri="{FF2B5EF4-FFF2-40B4-BE49-F238E27FC236}">
                <a16:creationId xmlns:a16="http://schemas.microsoft.com/office/drawing/2014/main" id="{2D0F8062-4B58-40CA-8983-BC2888611A83}"/>
              </a:ext>
            </a:extLst>
          </p:cNvPr>
          <p:cNvSpPr/>
          <p:nvPr/>
        </p:nvSpPr>
        <p:spPr>
          <a:xfrm>
            <a:off x="3843233" y="4567965"/>
            <a:ext cx="2223093" cy="293157"/>
          </a:xfrm>
          <a:prstGeom prst="rect">
            <a:avLst/>
          </a:prstGeom>
          <a:solidFill>
            <a:srgbClr val="0070C0"/>
          </a:solidFill>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spAutoFit/>
          </a:bodyPr>
          <a:lstStyle/>
          <a:p>
            <a:pPr algn="ctr"/>
            <a:r>
              <a:rPr lang="en-US" sz="1905" dirty="0"/>
              <a:t>Lookup activity</a:t>
            </a:r>
            <a:endParaRPr lang="ru-RU" sz="2540" dirty="0">
              <a:solidFill>
                <a:schemeClr val="accent1"/>
              </a:solidFill>
            </a:endParaRPr>
          </a:p>
        </p:txBody>
      </p:sp>
      <p:sp>
        <p:nvSpPr>
          <p:cNvPr id="13" name="Прямоугольник 12">
            <a:extLst>
              <a:ext uri="{FF2B5EF4-FFF2-40B4-BE49-F238E27FC236}">
                <a16:creationId xmlns:a16="http://schemas.microsoft.com/office/drawing/2014/main" id="{6D27BC94-BA47-457E-9881-4113D4022C81}"/>
              </a:ext>
            </a:extLst>
          </p:cNvPr>
          <p:cNvSpPr/>
          <p:nvPr/>
        </p:nvSpPr>
        <p:spPr>
          <a:xfrm>
            <a:off x="4985294" y="5497727"/>
            <a:ext cx="2223093" cy="293157"/>
          </a:xfrm>
          <a:prstGeom prst="rect">
            <a:avLst/>
          </a:prstGeom>
          <a:solidFill>
            <a:srgbClr val="0070C0"/>
          </a:solidFill>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spAutoFit/>
          </a:bodyPr>
          <a:lstStyle/>
          <a:p>
            <a:pPr algn="ctr"/>
            <a:r>
              <a:rPr lang="en-US" sz="1905" dirty="0"/>
              <a:t>Until activity</a:t>
            </a:r>
            <a:endParaRPr lang="ru-RU" sz="2540" dirty="0">
              <a:solidFill>
                <a:schemeClr val="accent1"/>
              </a:solidFill>
            </a:endParaRPr>
          </a:p>
        </p:txBody>
      </p:sp>
      <p:sp>
        <p:nvSpPr>
          <p:cNvPr id="14" name="Прямоугольник 13">
            <a:extLst>
              <a:ext uri="{FF2B5EF4-FFF2-40B4-BE49-F238E27FC236}">
                <a16:creationId xmlns:a16="http://schemas.microsoft.com/office/drawing/2014/main" id="{CE6981F2-9291-49D4-8FB2-E441FA065E2A}"/>
              </a:ext>
            </a:extLst>
          </p:cNvPr>
          <p:cNvSpPr/>
          <p:nvPr/>
        </p:nvSpPr>
        <p:spPr>
          <a:xfrm>
            <a:off x="6096841" y="4564336"/>
            <a:ext cx="2223093" cy="293157"/>
          </a:xfrm>
          <a:prstGeom prst="rect">
            <a:avLst/>
          </a:prstGeom>
          <a:solidFill>
            <a:srgbClr val="0070C0"/>
          </a:solidFill>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spAutoFit/>
          </a:bodyPr>
          <a:lstStyle/>
          <a:p>
            <a:pPr algn="ctr"/>
            <a:r>
              <a:rPr lang="en-US" sz="1905" dirty="0"/>
              <a:t>Wait activity</a:t>
            </a:r>
            <a:endParaRPr lang="ru-RU" sz="2540" dirty="0">
              <a:solidFill>
                <a:schemeClr val="accent1"/>
              </a:solidFill>
            </a:endParaRPr>
          </a:p>
        </p:txBody>
      </p:sp>
      <p:sp>
        <p:nvSpPr>
          <p:cNvPr id="15" name="Прямоугольник 14">
            <a:extLst>
              <a:ext uri="{FF2B5EF4-FFF2-40B4-BE49-F238E27FC236}">
                <a16:creationId xmlns:a16="http://schemas.microsoft.com/office/drawing/2014/main" id="{E364A1D7-4423-4843-916B-86717EF50063}"/>
              </a:ext>
            </a:extLst>
          </p:cNvPr>
          <p:cNvSpPr/>
          <p:nvPr/>
        </p:nvSpPr>
        <p:spPr>
          <a:xfrm>
            <a:off x="7208387" y="3677883"/>
            <a:ext cx="2223093" cy="293157"/>
          </a:xfrm>
          <a:prstGeom prst="rect">
            <a:avLst/>
          </a:prstGeom>
          <a:solidFill>
            <a:srgbClr val="0070C0"/>
          </a:solidFill>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spAutoFit/>
          </a:bodyPr>
          <a:lstStyle/>
          <a:p>
            <a:pPr algn="ctr"/>
            <a:r>
              <a:rPr lang="en-US" sz="1905" dirty="0"/>
              <a:t>Web activity</a:t>
            </a:r>
            <a:endParaRPr lang="ru-RU" sz="2540" dirty="0">
              <a:solidFill>
                <a:schemeClr val="accent1"/>
              </a:solidFill>
            </a:endParaRPr>
          </a:p>
        </p:txBody>
      </p:sp>
    </p:spTree>
    <p:extLst>
      <p:ext uri="{BB962C8B-B14F-4D97-AF65-F5344CB8AC3E}">
        <p14:creationId xmlns:p14="http://schemas.microsoft.com/office/powerpoint/2010/main" val="3056561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fill="hold"/>
                                        <p:tgtEl>
                                          <p:spTgt spid="12"/>
                                        </p:tgtEl>
                                        <p:attrNameLst>
                                          <p:attrName>ppt_x</p:attrName>
                                        </p:attrNameLst>
                                      </p:cBhvr>
                                      <p:tavLst>
                                        <p:tav tm="0">
                                          <p:val>
                                            <p:strVal val="#ppt_x"/>
                                          </p:val>
                                        </p:tav>
                                        <p:tav tm="100000">
                                          <p:val>
                                            <p:strVal val="#ppt_x"/>
                                          </p:val>
                                        </p:tav>
                                      </p:tavLst>
                                    </p:anim>
                                    <p:anim calcmode="lin" valueType="num">
                                      <p:cBhvr additive="base">
                                        <p:cTn id="20"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anim calcmode="lin" valueType="num">
                                      <p:cBhvr additive="base">
                                        <p:cTn id="25" dur="500" fill="hold"/>
                                        <p:tgtEl>
                                          <p:spTgt spid="14"/>
                                        </p:tgtEl>
                                        <p:attrNameLst>
                                          <p:attrName>ppt_x</p:attrName>
                                        </p:attrNameLst>
                                      </p:cBhvr>
                                      <p:tavLst>
                                        <p:tav tm="0">
                                          <p:val>
                                            <p:strVal val="#ppt_x"/>
                                          </p:val>
                                        </p:tav>
                                        <p:tav tm="100000">
                                          <p:val>
                                            <p:strVal val="#ppt_x"/>
                                          </p:val>
                                        </p:tav>
                                      </p:tavLst>
                                    </p:anim>
                                    <p:anim calcmode="lin" valueType="num">
                                      <p:cBhvr additive="base">
                                        <p:cTn id="26"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childTnLst>
                          </p:cTn>
                        </p:par>
                      </p:childTnLst>
                    </p:cTn>
                  </p:par>
                  <p:par>
                    <p:cTn id="32" fill="hold">
                      <p:stCondLst>
                        <p:cond delay="indefinite"/>
                      </p:stCondLst>
                      <p:childTnLst>
                        <p:par>
                          <p:cTn id="33" fill="hold">
                            <p:stCondLst>
                              <p:cond delay="0"/>
                            </p:stCondLst>
                            <p:childTnLst>
                              <p:par>
                                <p:cTn id="34" presetID="16" presetClass="entr" presetSubtype="21" fill="hold" grpId="0" nodeType="clickEffect">
                                  <p:stCondLst>
                                    <p:cond delay="0"/>
                                  </p:stCondLst>
                                  <p:childTnLst>
                                    <p:set>
                                      <p:cBhvr>
                                        <p:cTn id="35" dur="1" fill="hold">
                                          <p:stCondLst>
                                            <p:cond delay="0"/>
                                          </p:stCondLst>
                                        </p:cTn>
                                        <p:tgtEl>
                                          <p:spTgt spid="7"/>
                                        </p:tgtEl>
                                        <p:attrNameLst>
                                          <p:attrName>style.visibility</p:attrName>
                                        </p:attrNameLst>
                                      </p:cBhvr>
                                      <p:to>
                                        <p:strVal val="visible"/>
                                      </p:to>
                                    </p:set>
                                    <p:animEffect transition="in" filter="barn(inVertical)">
                                      <p:cBhvr>
                                        <p:cTn id="36" dur="500"/>
                                        <p:tgtEl>
                                          <p:spTgt spid="7"/>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8"/>
                                        </p:tgtEl>
                                        <p:attrNameLst>
                                          <p:attrName>style.visibility</p:attrName>
                                        </p:attrNameLst>
                                      </p:cBhvr>
                                      <p:to>
                                        <p:strVal val="visible"/>
                                      </p:to>
                                    </p:set>
                                    <p:anim calcmode="lin" valueType="num">
                                      <p:cBhvr additive="base">
                                        <p:cTn id="41" dur="500" fill="hold"/>
                                        <p:tgtEl>
                                          <p:spTgt spid="8"/>
                                        </p:tgtEl>
                                        <p:attrNameLst>
                                          <p:attrName>ppt_x</p:attrName>
                                        </p:attrNameLst>
                                      </p:cBhvr>
                                      <p:tavLst>
                                        <p:tav tm="0">
                                          <p:val>
                                            <p:strVal val="#ppt_x"/>
                                          </p:val>
                                        </p:tav>
                                        <p:tav tm="100000">
                                          <p:val>
                                            <p:strVal val="#ppt_x"/>
                                          </p:val>
                                        </p:tav>
                                      </p:tavLst>
                                    </p:anim>
                                    <p:anim calcmode="lin" valueType="num">
                                      <p:cBhvr additive="base">
                                        <p:cTn id="4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1" presetClass="entr" presetSubtype="1" fill="hold" grpId="0" nodeType="click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wheel(1)">
                                      <p:cBhvr>
                                        <p:cTn id="47" dur="2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4" grpId="0" animBg="1"/>
      <p:bldP spid="15"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8D78A4F-A091-44E5-82CA-1F535F27688F}"/>
              </a:ext>
            </a:extLst>
          </p:cNvPr>
          <p:cNvSpPr>
            <a:spLocks noGrp="1"/>
          </p:cNvSpPr>
          <p:nvPr>
            <p:ph type="title"/>
          </p:nvPr>
        </p:nvSpPr>
        <p:spPr/>
        <p:txBody>
          <a:bodyPr>
            <a:normAutofit fontScale="90000"/>
          </a:bodyPr>
          <a:lstStyle/>
          <a:p>
            <a:br>
              <a:rPr lang="en-US" dirty="0"/>
            </a:br>
            <a:r>
              <a:rPr lang="en-US" dirty="0"/>
              <a:t>Branching</a:t>
            </a:r>
            <a:br>
              <a:rPr lang="en-US" dirty="0"/>
            </a:br>
            <a:endParaRPr lang="ru-RU" dirty="0"/>
          </a:p>
        </p:txBody>
      </p:sp>
      <p:pic>
        <p:nvPicPr>
          <p:cNvPr id="2050" name="Picture 2" descr="https://www.purplefrogsystems.com/paul/wp-content/uploads/2017/09/ADFDependsOn-300x235.png">
            <a:extLst>
              <a:ext uri="{FF2B5EF4-FFF2-40B4-BE49-F238E27FC236}">
                <a16:creationId xmlns:a16="http://schemas.microsoft.com/office/drawing/2014/main" id="{BB199E47-2172-4879-85E5-DE50B08099E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086037" y="1324966"/>
            <a:ext cx="3024060" cy="2368847"/>
          </a:xfrm>
          <a:prstGeom prst="rect">
            <a:avLst/>
          </a:prstGeom>
          <a:noFill/>
          <a:extLst>
            <a:ext uri="{909E8E84-426E-40DD-AFC4-6F175D3DCCD1}">
              <a14:hiddenFill xmlns:a14="http://schemas.microsoft.com/office/drawing/2010/main">
                <a:solidFill>
                  <a:srgbClr val="FFFFFF"/>
                </a:solidFill>
              </a14:hiddenFill>
            </a:ext>
          </a:extLst>
        </p:spPr>
      </p:pic>
      <p:sp>
        <p:nvSpPr>
          <p:cNvPr id="4" name="Прямоугольник 3">
            <a:extLst>
              <a:ext uri="{FF2B5EF4-FFF2-40B4-BE49-F238E27FC236}">
                <a16:creationId xmlns:a16="http://schemas.microsoft.com/office/drawing/2014/main" id="{277179C0-A7A4-48BE-B7D1-3C90B4A4CBB3}"/>
              </a:ext>
            </a:extLst>
          </p:cNvPr>
          <p:cNvSpPr/>
          <p:nvPr/>
        </p:nvSpPr>
        <p:spPr>
          <a:xfrm>
            <a:off x="502670" y="1874243"/>
            <a:ext cx="5713270" cy="1264962"/>
          </a:xfrm>
          <a:prstGeom prst="rect">
            <a:avLst/>
          </a:prstGeom>
        </p:spPr>
        <p:txBody>
          <a:bodyPr wrap="square">
            <a:spAutoFit/>
          </a:bodyPr>
          <a:lstStyle/>
          <a:p>
            <a:pPr>
              <a:buFont typeface="Arial" panose="020B0604020202020204" pitchFamily="34" charset="0"/>
              <a:buChar char="•"/>
            </a:pPr>
            <a:r>
              <a:rPr lang="en-US" sz="1905" dirty="0">
                <a:latin typeface="Lato"/>
              </a:rPr>
              <a:t>On success</a:t>
            </a:r>
          </a:p>
          <a:p>
            <a:pPr>
              <a:buFont typeface="Arial" panose="020B0604020202020204" pitchFamily="34" charset="0"/>
              <a:buChar char="•"/>
            </a:pPr>
            <a:r>
              <a:rPr lang="en-US" sz="1905" dirty="0">
                <a:latin typeface="Lato"/>
              </a:rPr>
              <a:t>On failure</a:t>
            </a:r>
          </a:p>
          <a:p>
            <a:pPr>
              <a:buFont typeface="Arial" panose="020B0604020202020204" pitchFamily="34" charset="0"/>
              <a:buChar char="•"/>
            </a:pPr>
            <a:r>
              <a:rPr lang="en-US" sz="1905" dirty="0">
                <a:latin typeface="Lato"/>
              </a:rPr>
              <a:t>On completion</a:t>
            </a:r>
          </a:p>
          <a:p>
            <a:pPr>
              <a:buFont typeface="Arial" panose="020B0604020202020204" pitchFamily="34" charset="0"/>
              <a:buChar char="•"/>
            </a:pPr>
            <a:r>
              <a:rPr lang="en-US" sz="1905" dirty="0">
                <a:latin typeface="Lato"/>
              </a:rPr>
              <a:t>On skip</a:t>
            </a:r>
          </a:p>
        </p:txBody>
      </p:sp>
    </p:spTree>
    <p:extLst>
      <p:ext uri="{BB962C8B-B14F-4D97-AF65-F5344CB8AC3E}">
        <p14:creationId xmlns:p14="http://schemas.microsoft.com/office/powerpoint/2010/main" val="416356938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D4C4C7A-B0C1-2241-B9F8-32B66E8D8CB4}"/>
              </a:ext>
            </a:extLst>
          </p:cNvPr>
          <p:cNvSpPr>
            <a:spLocks noGrp="1"/>
          </p:cNvSpPr>
          <p:nvPr>
            <p:ph type="ctrTitle"/>
          </p:nvPr>
        </p:nvSpPr>
        <p:spPr/>
        <p:txBody>
          <a:bodyPr/>
          <a:lstStyle/>
          <a:p>
            <a:r>
              <a:rPr lang="en-US" dirty="0"/>
              <a:t>Hands on </a:t>
            </a:r>
            <a:r>
              <a:rPr lang="en-US" dirty="0" err="1"/>
              <a:t>Usecase</a:t>
            </a:r>
            <a:r>
              <a:rPr lang="en-US" dirty="0"/>
              <a:t> </a:t>
            </a:r>
          </a:p>
        </p:txBody>
      </p:sp>
      <p:sp>
        <p:nvSpPr>
          <p:cNvPr id="4" name="Subtitle 3">
            <a:extLst>
              <a:ext uri="{FF2B5EF4-FFF2-40B4-BE49-F238E27FC236}">
                <a16:creationId xmlns:a16="http://schemas.microsoft.com/office/drawing/2014/main" id="{DDE55B0A-7E85-5F4C-BDBA-85ECEC2CA9E9}"/>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06395476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1FAE20C-8ADA-0648-BD02-3DB985D1FCDB}"/>
              </a:ext>
            </a:extLst>
          </p:cNvPr>
          <p:cNvSpPr>
            <a:spLocks noGrp="1"/>
          </p:cNvSpPr>
          <p:nvPr>
            <p:ph type="ctrTitle"/>
          </p:nvPr>
        </p:nvSpPr>
        <p:spPr/>
        <p:txBody>
          <a:bodyPr/>
          <a:lstStyle/>
          <a:p>
            <a:r>
              <a:rPr lang="en-US" dirty="0"/>
              <a:t>Build 2019</a:t>
            </a:r>
          </a:p>
        </p:txBody>
      </p:sp>
      <p:sp>
        <p:nvSpPr>
          <p:cNvPr id="5" name="Subtitle 4">
            <a:extLst>
              <a:ext uri="{FF2B5EF4-FFF2-40B4-BE49-F238E27FC236}">
                <a16:creationId xmlns:a16="http://schemas.microsoft.com/office/drawing/2014/main" id="{48AD4485-92BB-8847-9C5B-2AB49114BC1F}"/>
              </a:ext>
            </a:extLst>
          </p:cNvPr>
          <p:cNvSpPr>
            <a:spLocks noGrp="1"/>
          </p:cNvSpPr>
          <p:nvPr>
            <p:ph type="subTitle" idx="1"/>
          </p:nvPr>
        </p:nvSpPr>
        <p:spPr/>
        <p:txBody>
          <a:bodyPr/>
          <a:lstStyle/>
          <a:p>
            <a:r>
              <a:rPr lang="en-US" dirty="0" err="1"/>
              <a:t>Whats</a:t>
            </a:r>
            <a:r>
              <a:rPr lang="en-US" dirty="0"/>
              <a:t> New !!! </a:t>
            </a:r>
          </a:p>
        </p:txBody>
      </p:sp>
    </p:spTree>
    <p:extLst>
      <p:ext uri="{BB962C8B-B14F-4D97-AF65-F5344CB8AC3E}">
        <p14:creationId xmlns:p14="http://schemas.microsoft.com/office/powerpoint/2010/main" val="384330975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13E709-1B18-4642-AEEE-A8624C9A1C72}"/>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32C5F33C-76BC-F446-8FBF-3180C94A51C2}"/>
              </a:ext>
            </a:extLst>
          </p:cNvPr>
          <p:cNvPicPr>
            <a:picLocks noGrp="1" noChangeAspect="1"/>
          </p:cNvPicPr>
          <p:nvPr>
            <p:ph idx="1"/>
          </p:nvPr>
        </p:nvPicPr>
        <p:blipFill>
          <a:blip r:embed="rId2"/>
          <a:stretch>
            <a:fillRect/>
          </a:stretch>
        </p:blipFill>
        <p:spPr>
          <a:xfrm>
            <a:off x="0" y="-10437"/>
            <a:ext cx="12192000" cy="6861892"/>
          </a:xfrm>
        </p:spPr>
      </p:pic>
    </p:spTree>
    <p:extLst>
      <p:ext uri="{BB962C8B-B14F-4D97-AF65-F5344CB8AC3E}">
        <p14:creationId xmlns:p14="http://schemas.microsoft.com/office/powerpoint/2010/main" val="31177522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hart 2"/>
          <p:cNvGraphicFramePr/>
          <p:nvPr/>
        </p:nvGraphicFramePr>
        <p:xfrm>
          <a:off x="324229" y="1937703"/>
          <a:ext cx="11517749" cy="4051738"/>
        </p:xfrm>
        <a:graphic>
          <a:graphicData uri="http://schemas.openxmlformats.org/drawingml/2006/chart">
            <c:chart xmlns:c="http://schemas.openxmlformats.org/drawingml/2006/chart" xmlns:r="http://schemas.openxmlformats.org/officeDocument/2006/relationships" r:id="rId3"/>
          </a:graphicData>
        </a:graphic>
      </p:graphicFrame>
      <p:sp>
        <p:nvSpPr>
          <p:cNvPr id="2" name="Title 1"/>
          <p:cNvSpPr>
            <a:spLocks noGrp="1"/>
          </p:cNvSpPr>
          <p:nvPr>
            <p:ph type="title"/>
          </p:nvPr>
        </p:nvSpPr>
        <p:spPr/>
        <p:txBody>
          <a:bodyPr/>
          <a:lstStyle/>
          <a:p>
            <a:r>
              <a:rPr lang="en-US"/>
              <a:t>Time to adapt is shrinking</a:t>
            </a:r>
          </a:p>
        </p:txBody>
      </p:sp>
      <p:sp>
        <p:nvSpPr>
          <p:cNvPr id="11" name="Rectangle 10"/>
          <p:cNvSpPr/>
          <p:nvPr/>
        </p:nvSpPr>
        <p:spPr bwMode="auto">
          <a:xfrm>
            <a:off x="449279" y="1211893"/>
            <a:ext cx="11290272" cy="4438977"/>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91414" bIns="45706" numCol="1" spcCol="0" rtlCol="0" fromWordArt="0" anchor="ctr" anchorCtr="0" forceAA="0" compatLnSpc="1">
            <a:prstTxWarp prst="textNoShape">
              <a:avLst/>
            </a:prstTxWarp>
            <a:noAutofit/>
          </a:bodyPr>
          <a:lstStyle/>
          <a:p>
            <a:pPr algn="ctr" defTabSz="932114" fontAlgn="base">
              <a:spcBef>
                <a:spcPct val="0"/>
              </a:spcBef>
              <a:spcAft>
                <a:spcPct val="0"/>
              </a:spcAft>
              <a:defRPr/>
            </a:pPr>
            <a:endParaRPr lang="en-US" sz="2400">
              <a:solidFill>
                <a:schemeClr val="tx1"/>
              </a:solidFill>
              <a:latin typeface="Segoe UI"/>
              <a:ea typeface="Segoe UI" pitchFamily="34" charset="0"/>
              <a:cs typeface="Segoe UI" pitchFamily="34" charset="0"/>
            </a:endParaRPr>
          </a:p>
        </p:txBody>
      </p:sp>
      <p:sp>
        <p:nvSpPr>
          <p:cNvPr id="3" name="TextBox 2"/>
          <p:cNvSpPr txBox="1"/>
          <p:nvPr/>
        </p:nvSpPr>
        <p:spPr>
          <a:xfrm>
            <a:off x="10450983" y="5925464"/>
            <a:ext cx="1188382" cy="230767"/>
          </a:xfrm>
          <a:prstGeom prst="rect">
            <a:avLst/>
          </a:prstGeom>
          <a:noFill/>
        </p:spPr>
        <p:txBody>
          <a:bodyPr wrap="square" lIns="0" tIns="0" rIns="0" bIns="0" rtlCol="0">
            <a:noAutofit/>
          </a:bodyPr>
          <a:lstStyle/>
          <a:p>
            <a:pPr algn="r" defTabSz="914049">
              <a:lnSpc>
                <a:spcPct val="90000"/>
              </a:lnSpc>
              <a:spcAft>
                <a:spcPts val="600"/>
              </a:spcAft>
              <a:defRPr/>
            </a:pPr>
            <a:r>
              <a:rPr lang="en-US" sz="1200">
                <a:latin typeface="Segoe UI"/>
              </a:rPr>
              <a:t>Source: BBC</a:t>
            </a:r>
          </a:p>
        </p:txBody>
      </p:sp>
      <p:cxnSp>
        <p:nvCxnSpPr>
          <p:cNvPr id="16" name="Straight Connector 15"/>
          <p:cNvCxnSpPr/>
          <p:nvPr/>
        </p:nvCxnSpPr>
        <p:spPr>
          <a:xfrm flipH="1">
            <a:off x="1618094" y="2013603"/>
            <a:ext cx="973701" cy="0"/>
          </a:xfrm>
          <a:prstGeom prst="line">
            <a:avLst/>
          </a:prstGeom>
          <a:ln w="9525">
            <a:solidFill>
              <a:srgbClr val="D2D2D2">
                <a:alpha val="85882"/>
              </a:srgbClr>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sp>
        <p:nvSpPr>
          <p:cNvPr id="17" name="Rectangle 16"/>
          <p:cNvSpPr/>
          <p:nvPr/>
        </p:nvSpPr>
        <p:spPr bwMode="auto">
          <a:xfrm>
            <a:off x="2801807" y="1732078"/>
            <a:ext cx="4292975" cy="5630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defTabSz="932114" fontAlgn="base">
              <a:spcBef>
                <a:spcPct val="0"/>
              </a:spcBef>
              <a:spcAft>
                <a:spcPct val="0"/>
              </a:spcAft>
              <a:defRPr/>
            </a:pPr>
            <a:r>
              <a:rPr lang="en-US" sz="1500" b="1">
                <a:solidFill>
                  <a:schemeClr val="tx1"/>
                </a:solidFill>
                <a:latin typeface="Segoe UI"/>
                <a:ea typeface="Segoe UI" panose="020B0502040204020203" pitchFamily="34" charset="0"/>
                <a:cs typeface="Segoe UI" panose="020B0502040204020203" pitchFamily="34" charset="0"/>
              </a:rPr>
              <a:t>A hundred years ago, </a:t>
            </a:r>
            <a:r>
              <a:rPr lang="en-US" sz="1500">
                <a:solidFill>
                  <a:schemeClr val="tx1"/>
                </a:solidFill>
                <a:latin typeface="Segoe UI"/>
                <a:ea typeface="Segoe UI" panose="020B0502040204020203" pitchFamily="34" charset="0"/>
                <a:cs typeface="Segoe UI" panose="020B0502040204020203" pitchFamily="34" charset="0"/>
              </a:rPr>
              <a:t>the average lifespan of  a company listed on the S&amp;P 500 index was 67 years</a:t>
            </a:r>
          </a:p>
        </p:txBody>
      </p:sp>
      <p:cxnSp>
        <p:nvCxnSpPr>
          <p:cNvPr id="18" name="Straight Connector 17"/>
          <p:cNvCxnSpPr/>
          <p:nvPr/>
        </p:nvCxnSpPr>
        <p:spPr>
          <a:xfrm flipV="1">
            <a:off x="2608723" y="1815028"/>
            <a:ext cx="0" cy="397153"/>
          </a:xfrm>
          <a:prstGeom prst="line">
            <a:avLst/>
          </a:prstGeom>
          <a:ln w="9525">
            <a:solidFill>
              <a:srgbClr val="D2D2D2">
                <a:alpha val="85882"/>
              </a:srgbClr>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grpSp>
        <p:nvGrpSpPr>
          <p:cNvPr id="23" name="Group 22"/>
          <p:cNvGrpSpPr/>
          <p:nvPr/>
        </p:nvGrpSpPr>
        <p:grpSpPr>
          <a:xfrm>
            <a:off x="9016175" y="2046779"/>
            <a:ext cx="2825801" cy="1263669"/>
            <a:chOff x="8785175" y="2046386"/>
            <a:chExt cx="2826603" cy="1264027"/>
          </a:xfrm>
        </p:grpSpPr>
        <p:sp>
          <p:nvSpPr>
            <p:cNvPr id="12" name="Rectangle 11"/>
            <p:cNvSpPr/>
            <p:nvPr/>
          </p:nvSpPr>
          <p:spPr bwMode="auto">
            <a:xfrm>
              <a:off x="8785175" y="2430424"/>
              <a:ext cx="2826603" cy="35040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defTabSz="932114" fontAlgn="base">
                <a:spcBef>
                  <a:spcPct val="0"/>
                </a:spcBef>
                <a:spcAft>
                  <a:spcPct val="0"/>
                </a:spcAft>
                <a:defRPr/>
              </a:pPr>
              <a:r>
                <a:rPr lang="en-US" sz="1500" b="1">
                  <a:solidFill>
                    <a:schemeClr val="tx1"/>
                  </a:solidFill>
                  <a:latin typeface="Segoe UI"/>
                  <a:ea typeface="Segoe UI" panose="020B0502040204020203" pitchFamily="34" charset="0"/>
                  <a:cs typeface="Segoe UI" panose="020B0502040204020203" pitchFamily="34" charset="0"/>
                </a:rPr>
                <a:t>75% </a:t>
              </a:r>
              <a:r>
                <a:rPr lang="en-US" sz="1500">
                  <a:solidFill>
                    <a:schemeClr val="tx1"/>
                  </a:solidFill>
                  <a:latin typeface="Segoe UI"/>
                  <a:ea typeface="Segoe UI" panose="020B0502040204020203" pitchFamily="34" charset="0"/>
                  <a:cs typeface="Segoe UI" panose="020B0502040204020203" pitchFamily="34" charset="0"/>
                </a:rPr>
                <a:t>of the S&amp;P 500 will be new (not on the index today)</a:t>
              </a:r>
            </a:p>
          </p:txBody>
        </p:sp>
        <p:sp>
          <p:nvSpPr>
            <p:cNvPr id="15" name="Rectangle 14"/>
            <p:cNvSpPr/>
            <p:nvPr/>
          </p:nvSpPr>
          <p:spPr bwMode="auto">
            <a:xfrm>
              <a:off x="8785176" y="3002465"/>
              <a:ext cx="2687842" cy="30794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defTabSz="932114" fontAlgn="base">
                <a:spcBef>
                  <a:spcPct val="0"/>
                </a:spcBef>
                <a:spcAft>
                  <a:spcPct val="0"/>
                </a:spcAft>
                <a:defRPr/>
              </a:pPr>
              <a:r>
                <a:rPr lang="en-US" sz="1500" b="1">
                  <a:solidFill>
                    <a:schemeClr val="tx1"/>
                  </a:solidFill>
                  <a:latin typeface="Segoe UI"/>
                  <a:ea typeface="Segoe UI" panose="020B0502040204020203" pitchFamily="34" charset="0"/>
                  <a:cs typeface="Segoe UI" panose="020B0502040204020203" pitchFamily="34" charset="0"/>
                </a:rPr>
                <a:t>25% </a:t>
              </a:r>
              <a:r>
                <a:rPr lang="en-US" sz="1500">
                  <a:solidFill>
                    <a:schemeClr val="tx1"/>
                  </a:solidFill>
                  <a:latin typeface="Segoe UI"/>
                  <a:ea typeface="Segoe UI" panose="020B0502040204020203" pitchFamily="34" charset="0"/>
                  <a:cs typeface="Segoe UI" panose="020B0502040204020203" pitchFamily="34" charset="0"/>
                </a:rPr>
                <a:t>of the S&amp;P 500 will</a:t>
              </a:r>
            </a:p>
            <a:p>
              <a:pPr defTabSz="932114" fontAlgn="base">
                <a:spcBef>
                  <a:spcPct val="0"/>
                </a:spcBef>
                <a:spcAft>
                  <a:spcPct val="0"/>
                </a:spcAft>
                <a:defRPr/>
              </a:pPr>
              <a:r>
                <a:rPr lang="en-US" sz="1500">
                  <a:solidFill>
                    <a:schemeClr val="tx1"/>
                  </a:solidFill>
                  <a:latin typeface="Segoe UI"/>
                  <a:ea typeface="Segoe UI" panose="020B0502040204020203" pitchFamily="34" charset="0"/>
                  <a:cs typeface="Segoe UI" panose="020B0502040204020203" pitchFamily="34" charset="0"/>
                </a:rPr>
                <a:t>be ones on the index today</a:t>
              </a:r>
            </a:p>
          </p:txBody>
        </p:sp>
        <p:sp>
          <p:nvSpPr>
            <p:cNvPr id="4" name="Rectangle 3"/>
            <p:cNvSpPr/>
            <p:nvPr/>
          </p:nvSpPr>
          <p:spPr bwMode="auto">
            <a:xfrm>
              <a:off x="8785176" y="2046386"/>
              <a:ext cx="2724146" cy="3619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06" rIns="91414" bIns="45706" numCol="1" spcCol="0" rtlCol="0" fromWordArt="0" anchor="ctr" anchorCtr="0" forceAA="0" compatLnSpc="1">
              <a:prstTxWarp prst="textNoShape">
                <a:avLst/>
              </a:prstTxWarp>
              <a:noAutofit/>
            </a:bodyPr>
            <a:lstStyle/>
            <a:p>
              <a:pPr defTabSz="932114" fontAlgn="base">
                <a:spcBef>
                  <a:spcPct val="0"/>
                </a:spcBef>
                <a:spcAft>
                  <a:spcPct val="0"/>
                </a:spcAft>
                <a:defRPr/>
              </a:pPr>
              <a:r>
                <a:rPr lang="en-US" sz="1500" b="1">
                  <a:solidFill>
                    <a:schemeClr val="tx1"/>
                  </a:solidFill>
                  <a:latin typeface="Segoe UI"/>
                  <a:ea typeface="Segoe UI" panose="020B0502040204020203" pitchFamily="34" charset="0"/>
                  <a:cs typeface="Segoe UI" panose="020B0502040204020203" pitchFamily="34" charset="0"/>
                </a:rPr>
                <a:t>In the 2020s…</a:t>
              </a:r>
            </a:p>
          </p:txBody>
        </p:sp>
      </p:grpSp>
      <p:cxnSp>
        <p:nvCxnSpPr>
          <p:cNvPr id="19" name="Straight Connector 18"/>
          <p:cNvCxnSpPr/>
          <p:nvPr/>
        </p:nvCxnSpPr>
        <p:spPr>
          <a:xfrm rot="5400000" flipV="1">
            <a:off x="10127953" y="3321040"/>
            <a:ext cx="0" cy="397153"/>
          </a:xfrm>
          <a:prstGeom prst="line">
            <a:avLst/>
          </a:prstGeom>
          <a:ln w="9525">
            <a:solidFill>
              <a:srgbClr val="D2D2D2">
                <a:alpha val="85882"/>
              </a:srgbClr>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Elbow Connector 19"/>
          <p:cNvCxnSpPr/>
          <p:nvPr/>
        </p:nvCxnSpPr>
        <p:spPr>
          <a:xfrm rot="16200000" flipH="1">
            <a:off x="10106808" y="3555937"/>
            <a:ext cx="1199809" cy="1151977"/>
          </a:xfrm>
          <a:prstGeom prst="bentConnector3">
            <a:avLst/>
          </a:prstGeom>
          <a:ln w="9525">
            <a:solidFill>
              <a:srgbClr val="D2D2D2">
                <a:alpha val="85882"/>
              </a:srgbClr>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19950788"/>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54F35-2946-D045-9265-2C26C62BCDF3}"/>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C2572DF7-4EE8-8946-AD49-0B304D4226A1}"/>
              </a:ext>
            </a:extLst>
          </p:cNvPr>
          <p:cNvPicPr>
            <a:picLocks noGrp="1" noChangeAspect="1"/>
          </p:cNvPicPr>
          <p:nvPr>
            <p:ph idx="1"/>
          </p:nvPr>
        </p:nvPicPr>
        <p:blipFill>
          <a:blip r:embed="rId2"/>
          <a:stretch>
            <a:fillRect/>
          </a:stretch>
        </p:blipFill>
        <p:spPr>
          <a:xfrm>
            <a:off x="0" y="0"/>
            <a:ext cx="12192000" cy="6861893"/>
          </a:xfrm>
        </p:spPr>
      </p:pic>
    </p:spTree>
    <p:extLst>
      <p:ext uri="{BB962C8B-B14F-4D97-AF65-F5344CB8AC3E}">
        <p14:creationId xmlns:p14="http://schemas.microsoft.com/office/powerpoint/2010/main" val="179280165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C76667-C6D3-5140-901D-63973E4ED557}"/>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08224F96-D849-5A4F-9044-85C2DA828029}"/>
              </a:ext>
            </a:extLst>
          </p:cNvPr>
          <p:cNvPicPr>
            <a:picLocks noGrp="1" noChangeAspect="1"/>
          </p:cNvPicPr>
          <p:nvPr>
            <p:ph idx="1"/>
          </p:nvPr>
        </p:nvPicPr>
        <p:blipFill>
          <a:blip r:embed="rId2"/>
          <a:stretch>
            <a:fillRect/>
          </a:stretch>
        </p:blipFill>
        <p:spPr>
          <a:xfrm>
            <a:off x="0" y="0"/>
            <a:ext cx="12192000" cy="6861892"/>
          </a:xfrm>
        </p:spPr>
      </p:pic>
    </p:spTree>
    <p:extLst>
      <p:ext uri="{BB962C8B-B14F-4D97-AF65-F5344CB8AC3E}">
        <p14:creationId xmlns:p14="http://schemas.microsoft.com/office/powerpoint/2010/main" val="338507899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8C7C5-797B-B446-B8C9-21F94F900AD6}"/>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C324379A-1B22-9040-A386-DB1007681103}"/>
              </a:ext>
            </a:extLst>
          </p:cNvPr>
          <p:cNvPicPr>
            <a:picLocks noGrp="1" noChangeAspect="1"/>
          </p:cNvPicPr>
          <p:nvPr>
            <p:ph idx="1"/>
          </p:nvPr>
        </p:nvPicPr>
        <p:blipFill>
          <a:blip r:embed="rId2"/>
          <a:stretch>
            <a:fillRect/>
          </a:stretch>
        </p:blipFill>
        <p:spPr>
          <a:xfrm>
            <a:off x="0" y="0"/>
            <a:ext cx="12192000" cy="6861892"/>
          </a:xfrm>
        </p:spPr>
      </p:pic>
    </p:spTree>
    <p:extLst>
      <p:ext uri="{BB962C8B-B14F-4D97-AF65-F5344CB8AC3E}">
        <p14:creationId xmlns:p14="http://schemas.microsoft.com/office/powerpoint/2010/main" val="358603701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BD5FFE-9EBB-634B-8034-57C85C78A3C1}"/>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ED29787E-695E-3E45-9CCC-FF7CB79437EF}"/>
              </a:ext>
            </a:extLst>
          </p:cNvPr>
          <p:cNvPicPr>
            <a:picLocks noGrp="1" noChangeAspect="1"/>
          </p:cNvPicPr>
          <p:nvPr>
            <p:ph idx="1"/>
          </p:nvPr>
        </p:nvPicPr>
        <p:blipFill>
          <a:blip r:embed="rId2"/>
          <a:stretch>
            <a:fillRect/>
          </a:stretch>
        </p:blipFill>
        <p:spPr>
          <a:xfrm>
            <a:off x="0" y="0"/>
            <a:ext cx="12192000" cy="6861892"/>
          </a:xfrm>
        </p:spPr>
      </p:pic>
    </p:spTree>
    <p:extLst>
      <p:ext uri="{BB962C8B-B14F-4D97-AF65-F5344CB8AC3E}">
        <p14:creationId xmlns:p14="http://schemas.microsoft.com/office/powerpoint/2010/main" val="388951776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468B9-FFED-6947-B84F-0396507897FB}"/>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EF06D18B-FB43-924D-BAE4-3F98191D1C2B}"/>
              </a:ext>
            </a:extLst>
          </p:cNvPr>
          <p:cNvPicPr>
            <a:picLocks noGrp="1" noChangeAspect="1"/>
          </p:cNvPicPr>
          <p:nvPr>
            <p:ph idx="1"/>
          </p:nvPr>
        </p:nvPicPr>
        <p:blipFill>
          <a:blip r:embed="rId2"/>
          <a:stretch>
            <a:fillRect/>
          </a:stretch>
        </p:blipFill>
        <p:spPr>
          <a:xfrm>
            <a:off x="0" y="0"/>
            <a:ext cx="12192000" cy="6861893"/>
          </a:xfrm>
        </p:spPr>
      </p:pic>
    </p:spTree>
    <p:extLst>
      <p:ext uri="{BB962C8B-B14F-4D97-AF65-F5344CB8AC3E}">
        <p14:creationId xmlns:p14="http://schemas.microsoft.com/office/powerpoint/2010/main" val="173071395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2EB5D1-9CF4-724D-826A-6E43023BB2D7}"/>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F8E90C02-174A-924B-982C-25F9610E7AEC}"/>
              </a:ext>
            </a:extLst>
          </p:cNvPr>
          <p:cNvPicPr>
            <a:picLocks noGrp="1" noChangeAspect="1"/>
          </p:cNvPicPr>
          <p:nvPr>
            <p:ph idx="1"/>
          </p:nvPr>
        </p:nvPicPr>
        <p:blipFill>
          <a:blip r:embed="rId2"/>
          <a:stretch>
            <a:fillRect/>
          </a:stretch>
        </p:blipFill>
        <p:spPr>
          <a:xfrm>
            <a:off x="0" y="0"/>
            <a:ext cx="12192000" cy="6861892"/>
          </a:xfrm>
        </p:spPr>
      </p:pic>
    </p:spTree>
    <p:extLst>
      <p:ext uri="{BB962C8B-B14F-4D97-AF65-F5344CB8AC3E}">
        <p14:creationId xmlns:p14="http://schemas.microsoft.com/office/powerpoint/2010/main" val="262629566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32F709-D569-5F44-86D9-B538A79C179C}"/>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A6BC225F-672B-5F46-8427-631A578D8760}"/>
              </a:ext>
            </a:extLst>
          </p:cNvPr>
          <p:cNvPicPr>
            <a:picLocks noGrp="1" noChangeAspect="1"/>
          </p:cNvPicPr>
          <p:nvPr>
            <p:ph idx="1"/>
          </p:nvPr>
        </p:nvPicPr>
        <p:blipFill>
          <a:blip r:embed="rId2"/>
          <a:stretch>
            <a:fillRect/>
          </a:stretch>
        </p:blipFill>
        <p:spPr>
          <a:xfrm>
            <a:off x="0" y="0"/>
            <a:ext cx="12192000" cy="6861892"/>
          </a:xfrm>
        </p:spPr>
      </p:pic>
    </p:spTree>
    <p:extLst>
      <p:ext uri="{BB962C8B-B14F-4D97-AF65-F5344CB8AC3E}">
        <p14:creationId xmlns:p14="http://schemas.microsoft.com/office/powerpoint/2010/main" val="337914017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7583E3-07FE-A642-AFDE-EE0F641FF0C3}"/>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CEEF8355-3B20-4E4D-81A7-79EA4CA012F7}"/>
              </a:ext>
            </a:extLst>
          </p:cNvPr>
          <p:cNvPicPr>
            <a:picLocks noGrp="1" noChangeAspect="1"/>
          </p:cNvPicPr>
          <p:nvPr>
            <p:ph idx="1"/>
          </p:nvPr>
        </p:nvPicPr>
        <p:blipFill>
          <a:blip r:embed="rId2"/>
          <a:stretch>
            <a:fillRect/>
          </a:stretch>
        </p:blipFill>
        <p:spPr>
          <a:xfrm>
            <a:off x="0" y="0"/>
            <a:ext cx="12192000" cy="6861892"/>
          </a:xfrm>
        </p:spPr>
      </p:pic>
    </p:spTree>
    <p:extLst>
      <p:ext uri="{BB962C8B-B14F-4D97-AF65-F5344CB8AC3E}">
        <p14:creationId xmlns:p14="http://schemas.microsoft.com/office/powerpoint/2010/main" val="369401532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06B35-E4B7-F347-A1A5-214A40CBF89C}"/>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CC877230-82C8-3E45-885A-868DAFBA5AFD}"/>
              </a:ext>
            </a:extLst>
          </p:cNvPr>
          <p:cNvPicPr>
            <a:picLocks noGrp="1" noChangeAspect="1"/>
          </p:cNvPicPr>
          <p:nvPr>
            <p:ph idx="1"/>
          </p:nvPr>
        </p:nvPicPr>
        <p:blipFill>
          <a:blip r:embed="rId2"/>
          <a:stretch>
            <a:fillRect/>
          </a:stretch>
        </p:blipFill>
        <p:spPr>
          <a:xfrm>
            <a:off x="-1" y="0"/>
            <a:ext cx="12185085" cy="6858000"/>
          </a:xfrm>
        </p:spPr>
      </p:pic>
    </p:spTree>
    <p:extLst>
      <p:ext uri="{BB962C8B-B14F-4D97-AF65-F5344CB8AC3E}">
        <p14:creationId xmlns:p14="http://schemas.microsoft.com/office/powerpoint/2010/main" val="81386505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6909-E06E-CA41-8F1D-3D2DA891EB4E}"/>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E9D6F228-0B35-B24A-A045-0C0DC50650C8}"/>
              </a:ext>
            </a:extLst>
          </p:cNvPr>
          <p:cNvPicPr>
            <a:picLocks noGrp="1" noChangeAspect="1"/>
          </p:cNvPicPr>
          <p:nvPr>
            <p:ph idx="1"/>
          </p:nvPr>
        </p:nvPicPr>
        <p:blipFill>
          <a:blip r:embed="rId2"/>
          <a:stretch>
            <a:fillRect/>
          </a:stretch>
        </p:blipFill>
        <p:spPr>
          <a:xfrm>
            <a:off x="0" y="0"/>
            <a:ext cx="12192000" cy="6861892"/>
          </a:xfrm>
        </p:spPr>
      </p:pic>
    </p:spTree>
    <p:extLst>
      <p:ext uri="{BB962C8B-B14F-4D97-AF65-F5344CB8AC3E}">
        <p14:creationId xmlns:p14="http://schemas.microsoft.com/office/powerpoint/2010/main" val="32541448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5020A2B-8D8E-4542-B560-DAEDD969BA27}"/>
              </a:ext>
            </a:extLst>
          </p:cNvPr>
          <p:cNvSpPr>
            <a:spLocks noGrp="1"/>
          </p:cNvSpPr>
          <p:nvPr>
            <p:ph type="ctrTitle"/>
          </p:nvPr>
        </p:nvSpPr>
        <p:spPr/>
        <p:txBody>
          <a:bodyPr/>
          <a:lstStyle/>
          <a:p>
            <a:r>
              <a:rPr lang="en-US" dirty="0"/>
              <a:t>Approach of Data </a:t>
            </a:r>
            <a:r>
              <a:rPr lang="en-US"/>
              <a:t>is Changing !!!</a:t>
            </a:r>
            <a:endParaRPr lang="en-US" dirty="0"/>
          </a:p>
        </p:txBody>
      </p:sp>
      <p:sp>
        <p:nvSpPr>
          <p:cNvPr id="5" name="Subtitle 4">
            <a:extLst>
              <a:ext uri="{FF2B5EF4-FFF2-40B4-BE49-F238E27FC236}">
                <a16:creationId xmlns:a16="http://schemas.microsoft.com/office/drawing/2014/main" id="{BA906385-EE5F-0343-923E-D650C4E061C8}"/>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67047581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C5B388-810B-414C-96EA-26CB097795A0}"/>
              </a:ext>
            </a:extLst>
          </p:cNvPr>
          <p:cNvSpPr>
            <a:spLocks noGrp="1"/>
          </p:cNvSpPr>
          <p:nvPr>
            <p:ph type="ctrTitle"/>
          </p:nvPr>
        </p:nvSpPr>
        <p:spPr/>
        <p:txBody>
          <a:bodyPr/>
          <a:lstStyle/>
          <a:p>
            <a:r>
              <a:rPr lang="en-US" dirty="0"/>
              <a:t>Future is most promising for ADF </a:t>
            </a:r>
          </a:p>
        </p:txBody>
      </p:sp>
      <p:sp>
        <p:nvSpPr>
          <p:cNvPr id="4" name="Subtitle 3">
            <a:extLst>
              <a:ext uri="{FF2B5EF4-FFF2-40B4-BE49-F238E27FC236}">
                <a16:creationId xmlns:a16="http://schemas.microsoft.com/office/drawing/2014/main" id="{0400AADA-1208-7941-B6BE-2B8EB3AEAD46}"/>
              </a:ext>
            </a:extLst>
          </p:cNvPr>
          <p:cNvSpPr>
            <a:spLocks noGrp="1"/>
          </p:cNvSpPr>
          <p:nvPr>
            <p:ph type="subTitle" idx="1"/>
          </p:nvPr>
        </p:nvSpPr>
        <p:spPr/>
        <p:txBody>
          <a:bodyPr/>
          <a:lstStyle/>
          <a:p>
            <a:r>
              <a:rPr lang="en-US" dirty="0"/>
              <a:t>Data Flows are in Public Preview since Build 2019</a:t>
            </a:r>
          </a:p>
        </p:txBody>
      </p:sp>
    </p:spTree>
    <p:extLst>
      <p:ext uri="{BB962C8B-B14F-4D97-AF65-F5344CB8AC3E}">
        <p14:creationId xmlns:p14="http://schemas.microsoft.com/office/powerpoint/2010/main" val="396426366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59AE206-7EBA-4D33-8BC9-9D8158553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3961574E-DDA9-694A-A5AF-FF0C33B0B756}"/>
              </a:ext>
            </a:extLst>
          </p:cNvPr>
          <p:cNvSpPr>
            <a:spLocks noGrp="1"/>
          </p:cNvSpPr>
          <p:nvPr>
            <p:ph type="ctrTitle"/>
          </p:nvPr>
        </p:nvSpPr>
        <p:spPr>
          <a:xfrm>
            <a:off x="838199" y="4525347"/>
            <a:ext cx="6801321" cy="1737360"/>
          </a:xfrm>
        </p:spPr>
        <p:txBody>
          <a:bodyPr anchor="ctr">
            <a:normAutofit/>
          </a:bodyPr>
          <a:lstStyle/>
          <a:p>
            <a:pPr algn="r"/>
            <a:r>
              <a:rPr lang="en-US" dirty="0"/>
              <a:t>Thank you !!! </a:t>
            </a:r>
            <a:endParaRPr lang="en-US"/>
          </a:p>
        </p:txBody>
      </p:sp>
      <p:sp>
        <p:nvSpPr>
          <p:cNvPr id="5" name="Subtitle 4">
            <a:extLst>
              <a:ext uri="{FF2B5EF4-FFF2-40B4-BE49-F238E27FC236}">
                <a16:creationId xmlns:a16="http://schemas.microsoft.com/office/drawing/2014/main" id="{CB472FAB-613D-1342-83D5-C0193B4F484E}"/>
              </a:ext>
            </a:extLst>
          </p:cNvPr>
          <p:cNvSpPr>
            <a:spLocks noGrp="1"/>
          </p:cNvSpPr>
          <p:nvPr>
            <p:ph type="subTitle" idx="1"/>
          </p:nvPr>
        </p:nvSpPr>
        <p:spPr>
          <a:xfrm>
            <a:off x="7961258" y="4525347"/>
            <a:ext cx="3258675" cy="1737360"/>
          </a:xfrm>
        </p:spPr>
        <p:txBody>
          <a:bodyPr anchor="ctr">
            <a:normAutofit/>
          </a:bodyPr>
          <a:lstStyle/>
          <a:p>
            <a:pPr algn="l"/>
            <a:r>
              <a:rPr lang="en-US" dirty="0"/>
              <a:t>Sashank Pappu</a:t>
            </a:r>
          </a:p>
        </p:txBody>
      </p:sp>
      <p:sp>
        <p:nvSpPr>
          <p:cNvPr id="12" name="Oval 11">
            <a:extLst>
              <a:ext uri="{FF2B5EF4-FFF2-40B4-BE49-F238E27FC236}">
                <a16:creationId xmlns:a16="http://schemas.microsoft.com/office/drawing/2014/main" id="{6437D937-A7F1-4011-92B4-328E5BE1B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8567" y="620480"/>
            <a:ext cx="2243800" cy="22437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B672F332-AF08-46C6-94F0-77684310D7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95001" y="2466604"/>
            <a:ext cx="962395" cy="96239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Oval 15">
            <a:extLst>
              <a:ext uri="{FF2B5EF4-FFF2-40B4-BE49-F238E27FC236}">
                <a16:creationId xmlns:a16="http://schemas.microsoft.com/office/drawing/2014/main" id="{34244EF8-D73A-40E1-BE73-D46E6B4B04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5829" y="2327988"/>
            <a:ext cx="293695" cy="29369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Freeform: Shape 17">
            <a:extLst>
              <a:ext uri="{FF2B5EF4-FFF2-40B4-BE49-F238E27FC236}">
                <a16:creationId xmlns:a16="http://schemas.microsoft.com/office/drawing/2014/main" id="{AB84D7E8-4ECB-42D7-ADBF-01689B0F24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92113" y="0"/>
            <a:ext cx="5699887" cy="4059244"/>
          </a:xfrm>
          <a:custGeom>
            <a:avLst/>
            <a:gdLst>
              <a:gd name="connsiteX0" fmla="*/ 0 w 5699887"/>
              <a:gd name="connsiteY0" fmla="*/ 0 h 4059244"/>
              <a:gd name="connsiteX1" fmla="*/ 5699887 w 5699887"/>
              <a:gd name="connsiteY1" fmla="*/ 0 h 4059244"/>
              <a:gd name="connsiteX2" fmla="*/ 5699887 w 5699887"/>
              <a:gd name="connsiteY2" fmla="*/ 3944096 h 4059244"/>
              <a:gd name="connsiteX3" fmla="*/ 5525775 w 5699887"/>
              <a:gd name="connsiteY3" fmla="*/ 3980429 h 4059244"/>
              <a:gd name="connsiteX4" fmla="*/ 4663256 w 5699887"/>
              <a:gd name="connsiteY4" fmla="*/ 4059244 h 4059244"/>
              <a:gd name="connsiteX5" fmla="*/ 8566 w 5699887"/>
              <a:gd name="connsiteY5" fmla="*/ 67422 h 4059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99887" h="4059244">
                <a:moveTo>
                  <a:pt x="0" y="0"/>
                </a:moveTo>
                <a:lnTo>
                  <a:pt x="5699887" y="0"/>
                </a:lnTo>
                <a:lnTo>
                  <a:pt x="5699887" y="3944096"/>
                </a:lnTo>
                <a:lnTo>
                  <a:pt x="5525775" y="3980429"/>
                </a:lnTo>
                <a:cubicBezTo>
                  <a:pt x="5246154" y="4032190"/>
                  <a:pt x="4957865" y="4059244"/>
                  <a:pt x="4663256" y="4059244"/>
                </a:cubicBezTo>
                <a:cubicBezTo>
                  <a:pt x="2306390" y="4059244"/>
                  <a:pt x="353936" y="2327747"/>
                  <a:pt x="8566" y="67422"/>
                </a:cubicBez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20" name="Straight Connector 19">
            <a:extLst>
              <a:ext uri="{FF2B5EF4-FFF2-40B4-BE49-F238E27FC236}">
                <a16:creationId xmlns:a16="http://schemas.microsoft.com/office/drawing/2014/main" id="{9E8E38ED-369A-44C2-B635-0BED0E48A6E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00392" y="4525347"/>
            <a:ext cx="0" cy="1737360"/>
          </a:xfrm>
          <a:prstGeom prst="line">
            <a:avLst/>
          </a:prstGeom>
          <a:ln w="19050" cap="sq">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339128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sz="2353" dirty="0"/>
              <a:t>Evolving Approaches to Analytics</a:t>
            </a:r>
            <a:br>
              <a:rPr lang="en-US" sz="2353" dirty="0"/>
            </a:br>
            <a:r>
              <a:rPr lang="en-US" sz="1471" dirty="0"/>
              <a:t>EDWs to Data Lakes</a:t>
            </a:r>
            <a:endParaRPr lang="en-US" sz="2353" dirty="0"/>
          </a:p>
        </p:txBody>
      </p:sp>
      <p:sp>
        <p:nvSpPr>
          <p:cNvPr id="5" name="Rectangle 4"/>
          <p:cNvSpPr/>
          <p:nvPr/>
        </p:nvSpPr>
        <p:spPr bwMode="auto">
          <a:xfrm>
            <a:off x="1524001" y="1916284"/>
            <a:ext cx="9144000" cy="3767364"/>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577" fontAlgn="base">
              <a:spcBef>
                <a:spcPct val="0"/>
              </a:spcBef>
              <a:spcAft>
                <a:spcPct val="0"/>
              </a:spcAft>
            </a:pPr>
            <a:endParaRPr lang="en-US" sz="1471" dirty="0">
              <a:gradFill>
                <a:gsLst>
                  <a:gs pos="0">
                    <a:srgbClr val="FFFFFF"/>
                  </a:gs>
                  <a:gs pos="100000">
                    <a:srgbClr val="FFFFFF"/>
                  </a:gs>
                </a:gsLst>
                <a:lin ang="5400000" scaled="0"/>
              </a:gradFill>
            </a:endParaRPr>
          </a:p>
        </p:txBody>
      </p:sp>
      <p:sp>
        <p:nvSpPr>
          <p:cNvPr id="98" name="Rectangle 97"/>
          <p:cNvSpPr/>
          <p:nvPr/>
        </p:nvSpPr>
        <p:spPr>
          <a:xfrm>
            <a:off x="4081648" y="2636429"/>
            <a:ext cx="673339" cy="299429"/>
          </a:xfrm>
          <a:prstGeom prst="rect">
            <a:avLst/>
          </a:prstGeom>
          <a:noFill/>
          <a:ln w="12700" cap="flat" cmpd="sng" algn="ctr">
            <a:solidFill>
              <a:sysClr val="window" lastClr="FFFFFF">
                <a:lumMod val="50000"/>
              </a:sysClr>
            </a:solidFill>
            <a:prstDash val="solid"/>
            <a:miter lim="800000"/>
          </a:ln>
          <a:effectLst/>
        </p:spPr>
        <p:txBody>
          <a:bodyPr rtlCol="0" anchor="ctr"/>
          <a:lstStyle/>
          <a:p>
            <a:pPr algn="ctr" defTabSz="685537">
              <a:defRPr/>
            </a:pPr>
            <a:r>
              <a:rPr lang="en-US" sz="1050" kern="0" dirty="0">
                <a:solidFill>
                  <a:prstClr val="black">
                    <a:lumMod val="50000"/>
                    <a:lumOff val="50000"/>
                  </a:prstClr>
                </a:solidFill>
                <a:latin typeface="Calibri" panose="020F0502020204030204"/>
                <a:ea typeface="MS PGothic" charset="0"/>
              </a:rPr>
              <a:t>ETL Tool</a:t>
            </a:r>
          </a:p>
          <a:p>
            <a:pPr algn="ctr" defTabSz="685537">
              <a:defRPr/>
            </a:pPr>
            <a:r>
              <a:rPr lang="en-US" sz="600" kern="0" dirty="0">
                <a:solidFill>
                  <a:prstClr val="black">
                    <a:lumMod val="50000"/>
                    <a:lumOff val="50000"/>
                  </a:prstClr>
                </a:solidFill>
                <a:latin typeface="Calibri" panose="020F0502020204030204"/>
                <a:ea typeface="MS PGothic" charset="0"/>
              </a:rPr>
              <a:t>(SSIS, </a:t>
            </a:r>
            <a:r>
              <a:rPr lang="en-US" sz="600" kern="0" dirty="0" err="1">
                <a:solidFill>
                  <a:prstClr val="black">
                    <a:lumMod val="50000"/>
                    <a:lumOff val="50000"/>
                  </a:prstClr>
                </a:solidFill>
                <a:latin typeface="Calibri" panose="020F0502020204030204"/>
                <a:ea typeface="MS PGothic" charset="0"/>
              </a:rPr>
              <a:t>etc</a:t>
            </a:r>
            <a:r>
              <a:rPr lang="en-US" sz="600" kern="0" dirty="0">
                <a:solidFill>
                  <a:prstClr val="black">
                    <a:lumMod val="50000"/>
                    <a:lumOff val="50000"/>
                  </a:prstClr>
                </a:solidFill>
                <a:latin typeface="Calibri" panose="020F0502020204030204"/>
                <a:ea typeface="MS PGothic" charset="0"/>
              </a:rPr>
              <a:t>)</a:t>
            </a:r>
          </a:p>
        </p:txBody>
      </p:sp>
      <p:sp>
        <p:nvSpPr>
          <p:cNvPr id="99" name="U-Turn Arrow 98"/>
          <p:cNvSpPr/>
          <p:nvPr/>
        </p:nvSpPr>
        <p:spPr>
          <a:xfrm>
            <a:off x="4306864" y="2361429"/>
            <a:ext cx="250896" cy="274997"/>
          </a:xfrm>
          <a:prstGeom prst="uturnArrow">
            <a:avLst>
              <a:gd name="adj1" fmla="val 14927"/>
              <a:gd name="adj2" fmla="val 25000"/>
              <a:gd name="adj3" fmla="val 25944"/>
              <a:gd name="adj4" fmla="val 69300"/>
              <a:gd name="adj5" fmla="val 100000"/>
            </a:avLst>
          </a:prstGeom>
          <a:solidFill>
            <a:srgbClr val="E7E6E6">
              <a:lumMod val="75000"/>
            </a:srgbClr>
          </a:solidFill>
          <a:ln w="12700" cap="flat" cmpd="sng" algn="ctr">
            <a:noFill/>
            <a:prstDash val="solid"/>
            <a:miter lim="800000"/>
          </a:ln>
          <a:effectLst/>
        </p:spPr>
        <p:txBody>
          <a:bodyPr rtlCol="0" anchor="ctr"/>
          <a:lstStyle/>
          <a:p>
            <a:pPr algn="ctr" defTabSz="685537">
              <a:defRPr/>
            </a:pPr>
            <a:endParaRPr lang="en-US" sz="1350" kern="0" dirty="0">
              <a:solidFill>
                <a:prstClr val="black"/>
              </a:solidFill>
              <a:latin typeface="Calibri" panose="020F0502020204030204"/>
              <a:ea typeface="MS PGothic" charset="0"/>
            </a:endParaRPr>
          </a:p>
        </p:txBody>
      </p:sp>
      <p:sp>
        <p:nvSpPr>
          <p:cNvPr id="100" name="Rectangle 99"/>
          <p:cNvSpPr/>
          <p:nvPr/>
        </p:nvSpPr>
        <p:spPr>
          <a:xfrm>
            <a:off x="5922949" y="2466473"/>
            <a:ext cx="1122848" cy="573830"/>
          </a:xfrm>
          <a:prstGeom prst="rect">
            <a:avLst/>
          </a:prstGeom>
          <a:noFill/>
          <a:ln w="12700" cap="flat" cmpd="sng" algn="ctr">
            <a:noFill/>
            <a:prstDash val="solid"/>
            <a:miter lim="800000"/>
          </a:ln>
          <a:effectLst/>
        </p:spPr>
        <p:txBody>
          <a:bodyPr rtlCol="0" anchor="ctr"/>
          <a:lstStyle/>
          <a:p>
            <a:pPr algn="ctr" defTabSz="685537">
              <a:defRPr/>
            </a:pPr>
            <a:r>
              <a:rPr lang="en-US" sz="1350" b="1" kern="0" dirty="0">
                <a:solidFill>
                  <a:prstClr val="black">
                    <a:lumMod val="50000"/>
                    <a:lumOff val="50000"/>
                  </a:prstClr>
                </a:solidFill>
                <a:latin typeface="Calibri" panose="020F0502020204030204"/>
                <a:ea typeface="MS PGothic" charset="0"/>
              </a:rPr>
              <a:t>EDW</a:t>
            </a:r>
          </a:p>
          <a:p>
            <a:pPr algn="ctr" defTabSz="685537">
              <a:defRPr/>
            </a:pPr>
            <a:r>
              <a:rPr lang="en-US" sz="750" kern="0" dirty="0">
                <a:solidFill>
                  <a:prstClr val="black">
                    <a:lumMod val="50000"/>
                    <a:lumOff val="50000"/>
                  </a:prstClr>
                </a:solidFill>
                <a:latin typeface="Calibri" panose="020F0502020204030204"/>
                <a:ea typeface="MS PGothic" charset="0"/>
              </a:rPr>
              <a:t>(SQL </a:t>
            </a:r>
            <a:r>
              <a:rPr lang="en-US" sz="750" kern="0" dirty="0" err="1">
                <a:solidFill>
                  <a:prstClr val="black">
                    <a:lumMod val="50000"/>
                    <a:lumOff val="50000"/>
                  </a:prstClr>
                </a:solidFill>
                <a:latin typeface="Calibri" panose="020F0502020204030204"/>
                <a:ea typeface="MS PGothic" charset="0"/>
              </a:rPr>
              <a:t>Svr</a:t>
            </a:r>
            <a:r>
              <a:rPr lang="en-US" sz="750" kern="0" dirty="0">
                <a:solidFill>
                  <a:prstClr val="black">
                    <a:lumMod val="50000"/>
                    <a:lumOff val="50000"/>
                  </a:prstClr>
                </a:solidFill>
                <a:latin typeface="Calibri" panose="020F0502020204030204"/>
                <a:ea typeface="MS PGothic" charset="0"/>
              </a:rPr>
              <a:t>, Teradata, </a:t>
            </a:r>
            <a:r>
              <a:rPr lang="en-US" sz="750" kern="0" dirty="0" err="1">
                <a:solidFill>
                  <a:prstClr val="black">
                    <a:lumMod val="50000"/>
                    <a:lumOff val="50000"/>
                  </a:prstClr>
                </a:solidFill>
                <a:latin typeface="Calibri" panose="020F0502020204030204"/>
                <a:ea typeface="MS PGothic" charset="0"/>
              </a:rPr>
              <a:t>etc</a:t>
            </a:r>
            <a:r>
              <a:rPr lang="en-US" sz="750" kern="0" dirty="0">
                <a:solidFill>
                  <a:prstClr val="black">
                    <a:lumMod val="50000"/>
                    <a:lumOff val="50000"/>
                  </a:prstClr>
                </a:solidFill>
                <a:latin typeface="Calibri" panose="020F0502020204030204"/>
                <a:ea typeface="MS PGothic" charset="0"/>
              </a:rPr>
              <a:t>)</a:t>
            </a:r>
          </a:p>
        </p:txBody>
      </p:sp>
      <p:cxnSp>
        <p:nvCxnSpPr>
          <p:cNvPr id="101" name="Straight Arrow Connector 100"/>
          <p:cNvCxnSpPr/>
          <p:nvPr/>
        </p:nvCxnSpPr>
        <p:spPr>
          <a:xfrm flipV="1">
            <a:off x="3161785" y="2910799"/>
            <a:ext cx="919862" cy="4531"/>
          </a:xfrm>
          <a:prstGeom prst="straightConnector1">
            <a:avLst/>
          </a:prstGeom>
          <a:noFill/>
          <a:ln w="41275" cap="flat" cmpd="sng" algn="ctr">
            <a:solidFill>
              <a:sysClr val="window" lastClr="FFFFFF">
                <a:lumMod val="65000"/>
              </a:sysClr>
            </a:solidFill>
            <a:prstDash val="solid"/>
            <a:miter lim="800000"/>
            <a:tailEnd type="triangle"/>
          </a:ln>
          <a:effectLst/>
        </p:spPr>
      </p:cxnSp>
      <p:cxnSp>
        <p:nvCxnSpPr>
          <p:cNvPr id="102" name="Straight Arrow Connector 101"/>
          <p:cNvCxnSpPr/>
          <p:nvPr/>
        </p:nvCxnSpPr>
        <p:spPr>
          <a:xfrm>
            <a:off x="4769626" y="2913059"/>
            <a:ext cx="722119" cy="4541"/>
          </a:xfrm>
          <a:prstGeom prst="straightConnector1">
            <a:avLst/>
          </a:prstGeom>
          <a:noFill/>
          <a:ln w="41275" cap="flat" cmpd="sng" algn="ctr">
            <a:solidFill>
              <a:sysClr val="window" lastClr="FFFFFF">
                <a:lumMod val="65000"/>
              </a:sysClr>
            </a:solidFill>
            <a:prstDash val="solid"/>
            <a:miter lim="800000"/>
            <a:tailEnd type="triangle"/>
          </a:ln>
          <a:effectLst/>
        </p:spPr>
      </p:cxnSp>
      <p:sp>
        <p:nvSpPr>
          <p:cNvPr id="103" name="TextBox 102"/>
          <p:cNvSpPr txBox="1"/>
          <p:nvPr/>
        </p:nvSpPr>
        <p:spPr>
          <a:xfrm>
            <a:off x="3438220" y="2182727"/>
            <a:ext cx="529802" cy="415498"/>
          </a:xfrm>
          <a:prstGeom prst="rect">
            <a:avLst/>
          </a:prstGeom>
          <a:noFill/>
        </p:spPr>
        <p:txBody>
          <a:bodyPr wrap="square" rtlCol="0">
            <a:spAutoFit/>
          </a:bodyPr>
          <a:lstStyle/>
          <a:p>
            <a:pPr defTabSz="685537"/>
            <a:r>
              <a:rPr lang="en-US" sz="1050" b="1" dirty="0">
                <a:solidFill>
                  <a:srgbClr val="0070C0"/>
                </a:solidFill>
                <a:latin typeface="Calibri" panose="020F0502020204030204"/>
                <a:ea typeface="MS PGothic" charset="0"/>
              </a:rPr>
              <a:t>Extract</a:t>
            </a:r>
          </a:p>
        </p:txBody>
      </p:sp>
      <p:sp>
        <p:nvSpPr>
          <p:cNvPr id="104" name="TextBox 103"/>
          <p:cNvSpPr txBox="1"/>
          <p:nvPr/>
        </p:nvSpPr>
        <p:spPr>
          <a:xfrm>
            <a:off x="3376666" y="2753742"/>
            <a:ext cx="707477" cy="207749"/>
          </a:xfrm>
          <a:prstGeom prst="rect">
            <a:avLst/>
          </a:prstGeom>
          <a:noFill/>
        </p:spPr>
        <p:txBody>
          <a:bodyPr wrap="square" rtlCol="0">
            <a:spAutoFit/>
          </a:bodyPr>
          <a:lstStyle/>
          <a:p>
            <a:pPr defTabSz="685537"/>
            <a:r>
              <a:rPr lang="en-US" sz="750" dirty="0">
                <a:solidFill>
                  <a:prstClr val="black"/>
                </a:solidFill>
                <a:latin typeface="Calibri" panose="020F0502020204030204"/>
                <a:ea typeface="MS PGothic" charset="0"/>
              </a:rPr>
              <a:t>Original Data</a:t>
            </a:r>
          </a:p>
        </p:txBody>
      </p:sp>
      <p:sp>
        <p:nvSpPr>
          <p:cNvPr id="105" name="TextBox 104"/>
          <p:cNvSpPr txBox="1"/>
          <p:nvPr/>
        </p:nvSpPr>
        <p:spPr>
          <a:xfrm>
            <a:off x="4892878" y="2182727"/>
            <a:ext cx="529802" cy="253916"/>
          </a:xfrm>
          <a:prstGeom prst="rect">
            <a:avLst/>
          </a:prstGeom>
          <a:noFill/>
        </p:spPr>
        <p:txBody>
          <a:bodyPr wrap="square" rtlCol="0">
            <a:spAutoFit/>
          </a:bodyPr>
          <a:lstStyle/>
          <a:p>
            <a:pPr defTabSz="685537"/>
            <a:r>
              <a:rPr lang="en-US" sz="1050" b="1" dirty="0">
                <a:solidFill>
                  <a:srgbClr val="0070C0"/>
                </a:solidFill>
                <a:latin typeface="Calibri" panose="020F0502020204030204"/>
                <a:ea typeface="MS PGothic" charset="0"/>
              </a:rPr>
              <a:t>Load</a:t>
            </a:r>
          </a:p>
        </p:txBody>
      </p:sp>
      <p:sp>
        <p:nvSpPr>
          <p:cNvPr id="106" name="TextBox 105"/>
          <p:cNvSpPr txBox="1"/>
          <p:nvPr/>
        </p:nvSpPr>
        <p:spPr>
          <a:xfrm>
            <a:off x="4729204" y="2646090"/>
            <a:ext cx="650262" cy="323165"/>
          </a:xfrm>
          <a:prstGeom prst="rect">
            <a:avLst/>
          </a:prstGeom>
          <a:noFill/>
        </p:spPr>
        <p:txBody>
          <a:bodyPr wrap="square" rtlCol="0">
            <a:spAutoFit/>
          </a:bodyPr>
          <a:lstStyle/>
          <a:p>
            <a:pPr defTabSz="685537"/>
            <a:r>
              <a:rPr lang="en-US" sz="750" dirty="0">
                <a:solidFill>
                  <a:prstClr val="black"/>
                </a:solidFill>
                <a:latin typeface="Calibri" panose="020F0502020204030204"/>
                <a:ea typeface="MS PGothic" charset="0"/>
              </a:rPr>
              <a:t>Transformed Data</a:t>
            </a:r>
          </a:p>
        </p:txBody>
      </p:sp>
      <p:sp>
        <p:nvSpPr>
          <p:cNvPr id="107" name="TextBox 106"/>
          <p:cNvSpPr txBox="1"/>
          <p:nvPr/>
        </p:nvSpPr>
        <p:spPr>
          <a:xfrm>
            <a:off x="4121318" y="2182727"/>
            <a:ext cx="705863" cy="415498"/>
          </a:xfrm>
          <a:prstGeom prst="rect">
            <a:avLst/>
          </a:prstGeom>
          <a:noFill/>
        </p:spPr>
        <p:txBody>
          <a:bodyPr wrap="square" rtlCol="0">
            <a:spAutoFit/>
          </a:bodyPr>
          <a:lstStyle/>
          <a:p>
            <a:pPr defTabSz="685537"/>
            <a:r>
              <a:rPr lang="en-US" sz="1050" b="1" dirty="0">
                <a:solidFill>
                  <a:srgbClr val="0070C0"/>
                </a:solidFill>
                <a:latin typeface="Calibri" panose="020F0502020204030204"/>
                <a:ea typeface="MS PGothic" charset="0"/>
              </a:rPr>
              <a:t>Transform</a:t>
            </a:r>
          </a:p>
        </p:txBody>
      </p:sp>
      <p:sp>
        <p:nvSpPr>
          <p:cNvPr id="108" name="TextBox 107"/>
          <p:cNvSpPr txBox="1"/>
          <p:nvPr/>
        </p:nvSpPr>
        <p:spPr>
          <a:xfrm>
            <a:off x="2608952" y="2585318"/>
            <a:ext cx="231608" cy="93487"/>
          </a:xfrm>
          <a:prstGeom prst="rect">
            <a:avLst/>
          </a:prstGeom>
          <a:noFill/>
        </p:spPr>
        <p:txBody>
          <a:bodyPr wrap="square" lIns="0" tIns="0" rIns="0" bIns="0" rtlCol="0">
            <a:spAutoFit/>
          </a:bodyPr>
          <a:lstStyle/>
          <a:p>
            <a:pPr defTabSz="685472">
              <a:lnSpc>
                <a:spcPct val="90000"/>
              </a:lnSpc>
            </a:pPr>
            <a:r>
              <a:rPr lang="en-US" sz="675" dirty="0">
                <a:ln>
                  <a:solidFill>
                    <a:srgbClr val="FFFFFF">
                      <a:alpha val="0"/>
                    </a:srgbClr>
                  </a:solidFill>
                </a:ln>
                <a:solidFill>
                  <a:prstClr val="black">
                    <a:lumMod val="50000"/>
                    <a:lumOff val="50000"/>
                  </a:prstClr>
                </a:solidFill>
                <a:latin typeface="Calibri" panose="020F0502020204030204"/>
                <a:ea typeface="MS PGothic" charset="0"/>
              </a:rPr>
              <a:t>OLTP</a:t>
            </a:r>
          </a:p>
        </p:txBody>
      </p:sp>
      <p:sp>
        <p:nvSpPr>
          <p:cNvPr id="109" name="Freeform 108"/>
          <p:cNvSpPr/>
          <p:nvPr/>
        </p:nvSpPr>
        <p:spPr>
          <a:xfrm>
            <a:off x="2637582" y="2404814"/>
            <a:ext cx="132898" cy="149370"/>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ysClr val="windowText" lastClr="000000">
              <a:lumMod val="50000"/>
              <a:lumOff val="50000"/>
            </a:sysClr>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sp>
        <p:nvSpPr>
          <p:cNvPr id="110" name="Oval 109"/>
          <p:cNvSpPr/>
          <p:nvPr/>
        </p:nvSpPr>
        <p:spPr>
          <a:xfrm>
            <a:off x="2648601" y="2411856"/>
            <a:ext cx="107901" cy="29696"/>
          </a:xfrm>
          <a:prstGeom prst="ellipse">
            <a:avLst/>
          </a:prstGeom>
          <a:solidFill>
            <a:sysClr val="window" lastClr="FFFFFF"/>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sp>
        <p:nvSpPr>
          <p:cNvPr id="111" name="TextBox 110"/>
          <p:cNvSpPr txBox="1"/>
          <p:nvPr/>
        </p:nvSpPr>
        <p:spPr>
          <a:xfrm>
            <a:off x="2634816" y="2896493"/>
            <a:ext cx="169469" cy="93487"/>
          </a:xfrm>
          <a:prstGeom prst="rect">
            <a:avLst/>
          </a:prstGeom>
          <a:noFill/>
        </p:spPr>
        <p:txBody>
          <a:bodyPr wrap="square" lIns="0" tIns="0" rIns="0" bIns="0" rtlCol="0">
            <a:spAutoFit/>
          </a:bodyPr>
          <a:lstStyle/>
          <a:p>
            <a:pPr defTabSz="685472">
              <a:lnSpc>
                <a:spcPct val="90000"/>
              </a:lnSpc>
            </a:pPr>
            <a:r>
              <a:rPr lang="en-US" sz="675" dirty="0">
                <a:ln>
                  <a:solidFill>
                    <a:srgbClr val="FFFFFF">
                      <a:alpha val="0"/>
                    </a:srgbClr>
                  </a:solidFill>
                </a:ln>
                <a:solidFill>
                  <a:prstClr val="black">
                    <a:lumMod val="50000"/>
                    <a:lumOff val="50000"/>
                  </a:prstClr>
                </a:solidFill>
                <a:latin typeface="Calibri" panose="020F0502020204030204"/>
                <a:ea typeface="MS PGothic" charset="0"/>
              </a:rPr>
              <a:t>ERP</a:t>
            </a:r>
          </a:p>
        </p:txBody>
      </p:sp>
      <p:sp>
        <p:nvSpPr>
          <p:cNvPr id="112" name="Freeform 111"/>
          <p:cNvSpPr/>
          <p:nvPr/>
        </p:nvSpPr>
        <p:spPr>
          <a:xfrm>
            <a:off x="2637582" y="2715988"/>
            <a:ext cx="132898" cy="149370"/>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ysClr val="windowText" lastClr="000000">
              <a:lumMod val="50000"/>
              <a:lumOff val="50000"/>
            </a:sysClr>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sp>
        <p:nvSpPr>
          <p:cNvPr id="113" name="Oval 112"/>
          <p:cNvSpPr/>
          <p:nvPr/>
        </p:nvSpPr>
        <p:spPr>
          <a:xfrm>
            <a:off x="2648601" y="2723032"/>
            <a:ext cx="107901" cy="29696"/>
          </a:xfrm>
          <a:prstGeom prst="ellipse">
            <a:avLst/>
          </a:prstGeom>
          <a:solidFill>
            <a:sysClr val="window" lastClr="FFFFFF"/>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sp>
        <p:nvSpPr>
          <p:cNvPr id="114" name="TextBox 113"/>
          <p:cNvSpPr txBox="1"/>
          <p:nvPr/>
        </p:nvSpPr>
        <p:spPr>
          <a:xfrm>
            <a:off x="2895635" y="2891567"/>
            <a:ext cx="173219" cy="67979"/>
          </a:xfrm>
          <a:prstGeom prst="rect">
            <a:avLst/>
          </a:prstGeom>
          <a:noFill/>
        </p:spPr>
        <p:txBody>
          <a:bodyPr wrap="square" lIns="0" tIns="0" rIns="0" bIns="0" rtlCol="0">
            <a:noAutofit/>
          </a:bodyPr>
          <a:lstStyle/>
          <a:p>
            <a:pPr defTabSz="685472">
              <a:lnSpc>
                <a:spcPct val="90000"/>
              </a:lnSpc>
            </a:pPr>
            <a:r>
              <a:rPr lang="en-US" sz="675" dirty="0">
                <a:ln>
                  <a:solidFill>
                    <a:srgbClr val="FFFFFF">
                      <a:alpha val="0"/>
                    </a:srgbClr>
                  </a:solidFill>
                </a:ln>
                <a:solidFill>
                  <a:prstClr val="black">
                    <a:lumMod val="50000"/>
                    <a:lumOff val="50000"/>
                  </a:prstClr>
                </a:solidFill>
                <a:latin typeface="Calibri" panose="020F0502020204030204"/>
                <a:ea typeface="MS PGothic" charset="0"/>
              </a:rPr>
              <a:t>LOB</a:t>
            </a:r>
          </a:p>
        </p:txBody>
      </p:sp>
      <p:sp>
        <p:nvSpPr>
          <p:cNvPr id="115" name="Freeform 114"/>
          <p:cNvSpPr/>
          <p:nvPr/>
        </p:nvSpPr>
        <p:spPr>
          <a:xfrm>
            <a:off x="2892306" y="2711063"/>
            <a:ext cx="132898" cy="149370"/>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ysClr val="windowText" lastClr="000000">
              <a:lumMod val="50000"/>
              <a:lumOff val="50000"/>
            </a:sysClr>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sp>
        <p:nvSpPr>
          <p:cNvPr id="116" name="Oval 115"/>
          <p:cNvSpPr/>
          <p:nvPr/>
        </p:nvSpPr>
        <p:spPr>
          <a:xfrm>
            <a:off x="2903324" y="2718105"/>
            <a:ext cx="107901" cy="29696"/>
          </a:xfrm>
          <a:prstGeom prst="ellipse">
            <a:avLst/>
          </a:prstGeom>
          <a:solidFill>
            <a:sysClr val="window" lastClr="FFFFFF"/>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cxnSp>
        <p:nvCxnSpPr>
          <p:cNvPr id="117" name="Straight Arrow Connector 116"/>
          <p:cNvCxnSpPr/>
          <p:nvPr/>
        </p:nvCxnSpPr>
        <p:spPr>
          <a:xfrm>
            <a:off x="7590890" y="2908976"/>
            <a:ext cx="906620" cy="0"/>
          </a:xfrm>
          <a:prstGeom prst="straightConnector1">
            <a:avLst/>
          </a:prstGeom>
          <a:noFill/>
          <a:ln w="41275" cap="flat" cmpd="sng" algn="ctr">
            <a:solidFill>
              <a:sysClr val="window" lastClr="FFFFFF">
                <a:lumMod val="65000"/>
              </a:sysClr>
            </a:solidFill>
            <a:prstDash val="solid"/>
            <a:miter lim="800000"/>
            <a:tailEnd type="triangle"/>
          </a:ln>
          <a:effectLst/>
        </p:spPr>
      </p:cxnSp>
      <p:pic>
        <p:nvPicPr>
          <p:cNvPr id="119" name="Picture 118"/>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561479" y="2358980"/>
            <a:ext cx="210977" cy="128492"/>
          </a:xfrm>
          <a:prstGeom prst="rect">
            <a:avLst/>
          </a:prstGeom>
          <a:ln w="6350">
            <a:solidFill>
              <a:sysClr val="windowText" lastClr="000000">
                <a:lumMod val="50000"/>
                <a:lumOff val="50000"/>
              </a:sysClr>
            </a:solidFill>
          </a:ln>
        </p:spPr>
      </p:pic>
      <p:pic>
        <p:nvPicPr>
          <p:cNvPr id="120" name="Picture 119"/>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796545" y="2504662"/>
            <a:ext cx="210977" cy="128492"/>
          </a:xfrm>
          <a:prstGeom prst="rect">
            <a:avLst/>
          </a:prstGeom>
          <a:ln w="6350">
            <a:solidFill>
              <a:sysClr val="windowText" lastClr="000000">
                <a:lumMod val="50000"/>
                <a:lumOff val="50000"/>
              </a:sysClr>
            </a:solidFill>
          </a:ln>
        </p:spPr>
      </p:pic>
      <p:pic>
        <p:nvPicPr>
          <p:cNvPr id="121" name="Picture 120"/>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794006" y="2658787"/>
            <a:ext cx="210977" cy="128492"/>
          </a:xfrm>
          <a:prstGeom prst="rect">
            <a:avLst/>
          </a:prstGeom>
          <a:ln w="6350">
            <a:solidFill>
              <a:sysClr val="windowText" lastClr="000000">
                <a:lumMod val="50000"/>
                <a:lumOff val="50000"/>
              </a:sysClr>
            </a:solidFill>
          </a:ln>
        </p:spPr>
      </p:pic>
      <p:pic>
        <p:nvPicPr>
          <p:cNvPr id="122" name="Picture 121"/>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309568" y="2358981"/>
            <a:ext cx="210977" cy="128492"/>
          </a:xfrm>
          <a:prstGeom prst="rect">
            <a:avLst/>
          </a:prstGeom>
          <a:ln w="6350">
            <a:solidFill>
              <a:sysClr val="windowText" lastClr="000000">
                <a:lumMod val="50000"/>
                <a:lumOff val="50000"/>
              </a:sysClr>
            </a:solidFill>
          </a:ln>
        </p:spPr>
      </p:pic>
      <p:pic>
        <p:nvPicPr>
          <p:cNvPr id="123" name="Picture 122"/>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796545" y="2356174"/>
            <a:ext cx="210977" cy="128492"/>
          </a:xfrm>
          <a:prstGeom prst="rect">
            <a:avLst/>
          </a:prstGeom>
          <a:ln w="6350">
            <a:solidFill>
              <a:sysClr val="windowText" lastClr="000000">
                <a:lumMod val="50000"/>
                <a:lumOff val="50000"/>
              </a:sysClr>
            </a:solidFill>
          </a:ln>
        </p:spPr>
      </p:pic>
      <p:pic>
        <p:nvPicPr>
          <p:cNvPr id="124" name="Picture 123"/>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551769" y="2200300"/>
            <a:ext cx="210977" cy="128492"/>
          </a:xfrm>
          <a:prstGeom prst="rect">
            <a:avLst/>
          </a:prstGeom>
          <a:ln w="6350">
            <a:solidFill>
              <a:sysClr val="windowText" lastClr="000000">
                <a:lumMod val="50000"/>
                <a:lumOff val="50000"/>
              </a:sysClr>
            </a:solidFill>
          </a:ln>
        </p:spPr>
      </p:pic>
      <p:pic>
        <p:nvPicPr>
          <p:cNvPr id="125" name="Picture 124"/>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309533" y="2198004"/>
            <a:ext cx="210977" cy="128492"/>
          </a:xfrm>
          <a:prstGeom prst="rect">
            <a:avLst/>
          </a:prstGeom>
          <a:ln w="6350">
            <a:solidFill>
              <a:sysClr val="windowText" lastClr="000000">
                <a:lumMod val="50000"/>
                <a:lumOff val="50000"/>
              </a:sysClr>
            </a:solidFill>
          </a:ln>
        </p:spPr>
      </p:pic>
      <p:pic>
        <p:nvPicPr>
          <p:cNvPr id="126" name="Picture 125"/>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5704574" y="2622256"/>
            <a:ext cx="210977" cy="164483"/>
          </a:xfrm>
          <a:prstGeom prst="rect">
            <a:avLst/>
          </a:prstGeom>
          <a:ln w="6350">
            <a:solidFill>
              <a:sysClr val="windowText" lastClr="000000">
                <a:lumMod val="50000"/>
                <a:lumOff val="50000"/>
              </a:sysClr>
            </a:solidFill>
          </a:ln>
        </p:spPr>
      </p:pic>
      <p:pic>
        <p:nvPicPr>
          <p:cNvPr id="127" name="Picture 126"/>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5960094" y="2409964"/>
            <a:ext cx="210977" cy="164483"/>
          </a:xfrm>
          <a:prstGeom prst="rect">
            <a:avLst/>
          </a:prstGeom>
          <a:ln w="6350">
            <a:solidFill>
              <a:sysClr val="windowText" lastClr="000000">
                <a:lumMod val="50000"/>
                <a:lumOff val="50000"/>
              </a:sysClr>
            </a:solidFill>
          </a:ln>
        </p:spPr>
      </p:pic>
      <p:pic>
        <p:nvPicPr>
          <p:cNvPr id="128" name="Picture 127"/>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5704574" y="2410324"/>
            <a:ext cx="210977" cy="164483"/>
          </a:xfrm>
          <a:prstGeom prst="rect">
            <a:avLst/>
          </a:prstGeom>
          <a:ln w="6350">
            <a:solidFill>
              <a:sysClr val="windowText" lastClr="000000">
                <a:lumMod val="50000"/>
                <a:lumOff val="50000"/>
              </a:sysClr>
            </a:solidFill>
          </a:ln>
        </p:spPr>
      </p:pic>
      <p:pic>
        <p:nvPicPr>
          <p:cNvPr id="129" name="Picture 128"/>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5704574" y="2198365"/>
            <a:ext cx="210977" cy="164483"/>
          </a:xfrm>
          <a:prstGeom prst="rect">
            <a:avLst/>
          </a:prstGeom>
          <a:ln w="6350">
            <a:solidFill>
              <a:sysClr val="windowText" lastClr="000000">
                <a:lumMod val="50000"/>
                <a:lumOff val="50000"/>
              </a:sysClr>
            </a:solidFill>
          </a:ln>
        </p:spPr>
      </p:pic>
      <p:pic>
        <p:nvPicPr>
          <p:cNvPr id="130" name="Picture 129"/>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5960094" y="2198006"/>
            <a:ext cx="210977" cy="164483"/>
          </a:xfrm>
          <a:prstGeom prst="rect">
            <a:avLst/>
          </a:prstGeom>
          <a:ln w="6350">
            <a:solidFill>
              <a:sysClr val="windowText" lastClr="000000">
                <a:lumMod val="50000"/>
                <a:lumOff val="50000"/>
              </a:sysClr>
            </a:solidFill>
          </a:ln>
        </p:spPr>
      </p:pic>
      <p:pic>
        <p:nvPicPr>
          <p:cNvPr id="131" name="Picture 130"/>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5960094" y="2623894"/>
            <a:ext cx="210977" cy="154919"/>
          </a:xfrm>
          <a:prstGeom prst="rect">
            <a:avLst/>
          </a:prstGeom>
          <a:ln w="6350">
            <a:solidFill>
              <a:sysClr val="windowText" lastClr="000000">
                <a:lumMod val="50000"/>
                <a:lumOff val="50000"/>
              </a:sysClr>
            </a:solidFill>
          </a:ln>
        </p:spPr>
      </p:pic>
      <p:pic>
        <p:nvPicPr>
          <p:cNvPr id="132" name="Picture 131"/>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794006" y="2200300"/>
            <a:ext cx="210977" cy="128492"/>
          </a:xfrm>
          <a:prstGeom prst="rect">
            <a:avLst/>
          </a:prstGeom>
          <a:ln w="6350">
            <a:solidFill>
              <a:sysClr val="windowText" lastClr="000000">
                <a:lumMod val="50000"/>
                <a:lumOff val="50000"/>
              </a:sysClr>
            </a:solidFill>
          </a:ln>
        </p:spPr>
      </p:pic>
      <p:sp>
        <p:nvSpPr>
          <p:cNvPr id="136" name="TextBox 135"/>
          <p:cNvSpPr txBox="1"/>
          <p:nvPr/>
        </p:nvSpPr>
        <p:spPr>
          <a:xfrm>
            <a:off x="2883524" y="2588267"/>
            <a:ext cx="173219" cy="67979"/>
          </a:xfrm>
          <a:prstGeom prst="rect">
            <a:avLst/>
          </a:prstGeom>
          <a:noFill/>
        </p:spPr>
        <p:txBody>
          <a:bodyPr wrap="square" lIns="0" tIns="0" rIns="0" bIns="0" rtlCol="0">
            <a:noAutofit/>
          </a:bodyPr>
          <a:lstStyle/>
          <a:p>
            <a:pPr defTabSz="685472">
              <a:lnSpc>
                <a:spcPct val="90000"/>
              </a:lnSpc>
            </a:pPr>
            <a:r>
              <a:rPr lang="en-US" sz="675" dirty="0">
                <a:ln>
                  <a:solidFill>
                    <a:srgbClr val="FFFFFF">
                      <a:alpha val="0"/>
                    </a:srgbClr>
                  </a:solidFill>
                </a:ln>
                <a:solidFill>
                  <a:prstClr val="black">
                    <a:lumMod val="50000"/>
                    <a:lumOff val="50000"/>
                  </a:prstClr>
                </a:solidFill>
                <a:latin typeface="Calibri" panose="020F0502020204030204"/>
                <a:ea typeface="MS PGothic" charset="0"/>
              </a:rPr>
              <a:t>…</a:t>
            </a:r>
          </a:p>
        </p:txBody>
      </p:sp>
      <p:sp>
        <p:nvSpPr>
          <p:cNvPr id="137" name="Oval 136"/>
          <p:cNvSpPr/>
          <p:nvPr/>
        </p:nvSpPr>
        <p:spPr>
          <a:xfrm>
            <a:off x="2891214" y="2414805"/>
            <a:ext cx="107901" cy="29696"/>
          </a:xfrm>
          <a:prstGeom prst="ellipse">
            <a:avLst/>
          </a:prstGeom>
          <a:solidFill>
            <a:sysClr val="window" lastClr="FFFFFF"/>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pic>
        <p:nvPicPr>
          <p:cNvPr id="138" name="Picture 2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875139" y="2412801"/>
            <a:ext cx="179422" cy="1837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39" name="Straight Connector 138"/>
          <p:cNvCxnSpPr/>
          <p:nvPr/>
        </p:nvCxnSpPr>
        <p:spPr>
          <a:xfrm>
            <a:off x="3140671" y="2537097"/>
            <a:ext cx="284006" cy="382910"/>
          </a:xfrm>
          <a:prstGeom prst="line">
            <a:avLst/>
          </a:prstGeom>
          <a:noFill/>
          <a:ln w="41275" cap="flat" cmpd="sng" algn="ctr">
            <a:solidFill>
              <a:sysClr val="window" lastClr="FFFFFF">
                <a:lumMod val="65000"/>
              </a:sysClr>
            </a:solidFill>
            <a:prstDash val="solid"/>
            <a:miter lim="800000"/>
            <a:tailEnd type="none"/>
          </a:ln>
          <a:effectLst/>
        </p:spPr>
      </p:cxnSp>
      <p:cxnSp>
        <p:nvCxnSpPr>
          <p:cNvPr id="140" name="Straight Connector 139"/>
          <p:cNvCxnSpPr/>
          <p:nvPr/>
        </p:nvCxnSpPr>
        <p:spPr>
          <a:xfrm>
            <a:off x="3168456" y="2738782"/>
            <a:ext cx="245644" cy="170197"/>
          </a:xfrm>
          <a:prstGeom prst="line">
            <a:avLst/>
          </a:prstGeom>
          <a:noFill/>
          <a:ln w="41275" cap="flat" cmpd="sng" algn="ctr">
            <a:solidFill>
              <a:sysClr val="window" lastClr="FFFFFF">
                <a:lumMod val="65000"/>
              </a:sysClr>
            </a:solidFill>
            <a:prstDash val="solid"/>
            <a:miter lim="800000"/>
            <a:tailEnd type="none"/>
          </a:ln>
          <a:effectLst/>
        </p:spPr>
      </p:cxnSp>
      <p:sp>
        <p:nvSpPr>
          <p:cNvPr id="192" name="Rectangle 191"/>
          <p:cNvSpPr/>
          <p:nvPr/>
        </p:nvSpPr>
        <p:spPr>
          <a:xfrm>
            <a:off x="8776386" y="2639838"/>
            <a:ext cx="856571" cy="230791"/>
          </a:xfrm>
          <a:prstGeom prst="rect">
            <a:avLst/>
          </a:prstGeom>
          <a:noFill/>
          <a:ln w="12700" cap="flat" cmpd="sng" algn="ctr">
            <a:solidFill>
              <a:sysClr val="window" lastClr="FFFFFF">
                <a:lumMod val="50000"/>
              </a:sysClr>
            </a:solidFill>
            <a:prstDash val="solid"/>
            <a:miter lim="800000"/>
          </a:ln>
          <a:effectLst/>
        </p:spPr>
        <p:txBody>
          <a:bodyPr rtlCol="0" anchor="ctr"/>
          <a:lstStyle/>
          <a:p>
            <a:pPr algn="ctr" defTabSz="685537">
              <a:defRPr/>
            </a:pPr>
            <a:r>
              <a:rPr lang="en-US" sz="1050" kern="0" dirty="0">
                <a:solidFill>
                  <a:prstClr val="black">
                    <a:lumMod val="50000"/>
                    <a:lumOff val="50000"/>
                  </a:prstClr>
                </a:solidFill>
                <a:latin typeface="Calibri" panose="020F0502020204030204"/>
                <a:ea typeface="MS PGothic" charset="0"/>
              </a:rPr>
              <a:t>BI Tools</a:t>
            </a:r>
            <a:endParaRPr lang="en-US" sz="600" kern="0" dirty="0">
              <a:solidFill>
                <a:prstClr val="black">
                  <a:lumMod val="50000"/>
                  <a:lumOff val="50000"/>
                </a:prstClr>
              </a:solidFill>
              <a:latin typeface="Calibri" panose="020F0502020204030204"/>
              <a:ea typeface="MS PGothic" charset="0"/>
            </a:endParaRPr>
          </a:p>
        </p:txBody>
      </p:sp>
      <p:sp>
        <p:nvSpPr>
          <p:cNvPr id="251" name="Rectangle 250"/>
          <p:cNvSpPr/>
          <p:nvPr/>
        </p:nvSpPr>
        <p:spPr>
          <a:xfrm>
            <a:off x="8776386" y="2962322"/>
            <a:ext cx="856571" cy="230791"/>
          </a:xfrm>
          <a:prstGeom prst="rect">
            <a:avLst/>
          </a:prstGeom>
          <a:noFill/>
          <a:ln w="12700" cap="flat" cmpd="sng" algn="ctr">
            <a:solidFill>
              <a:sysClr val="window" lastClr="FFFFFF">
                <a:lumMod val="50000"/>
              </a:sysClr>
            </a:solidFill>
            <a:prstDash val="solid"/>
            <a:miter lim="800000"/>
          </a:ln>
          <a:effectLst/>
        </p:spPr>
        <p:txBody>
          <a:bodyPr rtlCol="0" anchor="ctr"/>
          <a:lstStyle/>
          <a:p>
            <a:pPr algn="ctr" defTabSz="685537">
              <a:defRPr/>
            </a:pPr>
            <a:r>
              <a:rPr lang="en-US" sz="1050" kern="0" dirty="0">
                <a:solidFill>
                  <a:prstClr val="black">
                    <a:lumMod val="50000"/>
                    <a:lumOff val="50000"/>
                  </a:prstClr>
                </a:solidFill>
                <a:latin typeface="Calibri" panose="020F0502020204030204"/>
                <a:ea typeface="MS PGothic" charset="0"/>
              </a:rPr>
              <a:t>Data Marts</a:t>
            </a:r>
            <a:endParaRPr lang="en-US" sz="600" kern="0" dirty="0">
              <a:solidFill>
                <a:prstClr val="black">
                  <a:lumMod val="50000"/>
                  <a:lumOff val="50000"/>
                </a:prstClr>
              </a:solidFill>
              <a:latin typeface="Calibri" panose="020F0502020204030204"/>
              <a:ea typeface="MS PGothic" charset="0"/>
            </a:endParaRPr>
          </a:p>
        </p:txBody>
      </p:sp>
      <p:sp>
        <p:nvSpPr>
          <p:cNvPr id="252" name="Rectangle 251"/>
          <p:cNvSpPr/>
          <p:nvPr/>
        </p:nvSpPr>
        <p:spPr>
          <a:xfrm>
            <a:off x="8776386" y="3298483"/>
            <a:ext cx="856571" cy="230791"/>
          </a:xfrm>
          <a:prstGeom prst="rect">
            <a:avLst/>
          </a:prstGeom>
          <a:noFill/>
          <a:ln w="12700" cap="flat" cmpd="sng" algn="ctr">
            <a:solidFill>
              <a:sysClr val="window" lastClr="FFFFFF">
                <a:lumMod val="50000"/>
              </a:sysClr>
            </a:solidFill>
            <a:prstDash val="solid"/>
            <a:miter lim="800000"/>
          </a:ln>
          <a:effectLst/>
        </p:spPr>
        <p:txBody>
          <a:bodyPr rtlCol="0" anchor="ctr"/>
          <a:lstStyle/>
          <a:p>
            <a:pPr algn="ctr" defTabSz="685537">
              <a:defRPr/>
            </a:pPr>
            <a:r>
              <a:rPr lang="en-US" sz="1050" kern="0" dirty="0">
                <a:solidFill>
                  <a:prstClr val="black">
                    <a:lumMod val="50000"/>
                    <a:lumOff val="50000"/>
                  </a:prstClr>
                </a:solidFill>
                <a:latin typeface="Calibri" panose="020F0502020204030204"/>
                <a:ea typeface="MS PGothic" charset="0"/>
              </a:rPr>
              <a:t>Data Lake(s)</a:t>
            </a:r>
            <a:endParaRPr lang="en-US" sz="600" kern="0" dirty="0">
              <a:solidFill>
                <a:prstClr val="black">
                  <a:lumMod val="50000"/>
                  <a:lumOff val="50000"/>
                </a:prstClr>
              </a:solidFill>
              <a:latin typeface="Calibri" panose="020F0502020204030204"/>
              <a:ea typeface="MS PGothic" charset="0"/>
            </a:endParaRPr>
          </a:p>
        </p:txBody>
      </p:sp>
      <p:sp>
        <p:nvSpPr>
          <p:cNvPr id="253" name="Freeform 252"/>
          <p:cNvSpPr/>
          <p:nvPr/>
        </p:nvSpPr>
        <p:spPr>
          <a:xfrm>
            <a:off x="9568449" y="3323190"/>
            <a:ext cx="169279" cy="276955"/>
          </a:xfrm>
          <a:custGeom>
            <a:avLst/>
            <a:gdLst>
              <a:gd name="connsiteX0" fmla="*/ 1275312 w 3118060"/>
              <a:gd name="connsiteY0" fmla="*/ 346461 h 5407996"/>
              <a:gd name="connsiteX1" fmla="*/ 213130 w 3118060"/>
              <a:gd name="connsiteY1" fmla="*/ 725151 h 5407996"/>
              <a:gd name="connsiteX2" fmla="*/ 434803 w 3118060"/>
              <a:gd name="connsiteY2" fmla="*/ 1935115 h 5407996"/>
              <a:gd name="connsiteX3" fmla="*/ 694 w 3118060"/>
              <a:gd name="connsiteY3" fmla="*/ 2960351 h 5407996"/>
              <a:gd name="connsiteX4" fmla="*/ 554875 w 3118060"/>
              <a:gd name="connsiteY4" fmla="*/ 3763915 h 5407996"/>
              <a:gd name="connsiteX5" fmla="*/ 425566 w 3118060"/>
              <a:gd name="connsiteY5" fmla="*/ 4161079 h 5407996"/>
              <a:gd name="connsiteX6" fmla="*/ 591821 w 3118060"/>
              <a:gd name="connsiteY6" fmla="*/ 4447406 h 5407996"/>
              <a:gd name="connsiteX7" fmla="*/ 333203 w 3118060"/>
              <a:gd name="connsiteY7" fmla="*/ 4659842 h 5407996"/>
              <a:gd name="connsiteX8" fmla="*/ 83821 w 3118060"/>
              <a:gd name="connsiteY8" fmla="*/ 5075479 h 5407996"/>
              <a:gd name="connsiteX9" fmla="*/ 351675 w 3118060"/>
              <a:gd name="connsiteY9" fmla="*/ 5334097 h 5407996"/>
              <a:gd name="connsiteX10" fmla="*/ 628766 w 3118060"/>
              <a:gd name="connsiteY10" fmla="*/ 5324861 h 5407996"/>
              <a:gd name="connsiteX11" fmla="*/ 767312 w 3118060"/>
              <a:gd name="connsiteY11" fmla="*/ 5177079 h 5407996"/>
              <a:gd name="connsiteX12" fmla="*/ 1303021 w 3118060"/>
              <a:gd name="connsiteY12" fmla="*/ 5407988 h 5407996"/>
              <a:gd name="connsiteX13" fmla="*/ 1580112 w 3118060"/>
              <a:gd name="connsiteY13" fmla="*/ 5167842 h 5407996"/>
              <a:gd name="connsiteX14" fmla="*/ 1820257 w 3118060"/>
              <a:gd name="connsiteY14" fmla="*/ 5195551 h 5407996"/>
              <a:gd name="connsiteX15" fmla="*/ 2143530 w 3118060"/>
              <a:gd name="connsiteY15" fmla="*/ 5306388 h 5407996"/>
              <a:gd name="connsiteX16" fmla="*/ 2282075 w 3118060"/>
              <a:gd name="connsiteY16" fmla="*/ 5084715 h 5407996"/>
              <a:gd name="connsiteX17" fmla="*/ 2780839 w 3118060"/>
              <a:gd name="connsiteY17" fmla="*/ 4696788 h 5407996"/>
              <a:gd name="connsiteX18" fmla="*/ 2974803 w 3118060"/>
              <a:gd name="connsiteY18" fmla="*/ 4105661 h 5407996"/>
              <a:gd name="connsiteX19" fmla="*/ 3104112 w 3118060"/>
              <a:gd name="connsiteY19" fmla="*/ 3653079 h 5407996"/>
              <a:gd name="connsiteX20" fmla="*/ 2633057 w 3118060"/>
              <a:gd name="connsiteY20" fmla="*/ 3237442 h 5407996"/>
              <a:gd name="connsiteX21" fmla="*/ 2633057 w 3118060"/>
              <a:gd name="connsiteY21" fmla="*/ 2821806 h 5407996"/>
              <a:gd name="connsiteX22" fmla="*/ 2623821 w 3118060"/>
              <a:gd name="connsiteY22" fmla="*/ 2461588 h 5407996"/>
              <a:gd name="connsiteX23" fmla="*/ 2494512 w 3118060"/>
              <a:gd name="connsiteY23" fmla="*/ 2184497 h 5407996"/>
              <a:gd name="connsiteX24" fmla="*/ 2522221 w 3118060"/>
              <a:gd name="connsiteY24" fmla="*/ 1981297 h 5407996"/>
              <a:gd name="connsiteX25" fmla="*/ 2993275 w 3118060"/>
              <a:gd name="connsiteY25" fmla="*/ 1020715 h 5407996"/>
              <a:gd name="connsiteX26" fmla="*/ 2614584 w 3118060"/>
              <a:gd name="connsiteY26" fmla="*/ 115551 h 5407996"/>
              <a:gd name="connsiteX27" fmla="*/ 2411384 w 3118060"/>
              <a:gd name="connsiteY27" fmla="*/ 23188 h 5407996"/>
              <a:gd name="connsiteX28" fmla="*/ 2282075 w 3118060"/>
              <a:gd name="connsiteY28" fmla="*/ 217151 h 5407996"/>
              <a:gd name="connsiteX29" fmla="*/ 2272839 w 3118060"/>
              <a:gd name="connsiteY29" fmla="*/ 485006 h 5407996"/>
              <a:gd name="connsiteX30" fmla="*/ 1884912 w 3118060"/>
              <a:gd name="connsiteY30" fmla="*/ 337224 h 5407996"/>
              <a:gd name="connsiteX31" fmla="*/ 1737130 w 3118060"/>
              <a:gd name="connsiteY31" fmla="*/ 198679 h 5407996"/>
              <a:gd name="connsiteX32" fmla="*/ 1515457 w 3118060"/>
              <a:gd name="connsiteY32" fmla="*/ 87842 h 5407996"/>
              <a:gd name="connsiteX33" fmla="*/ 1275312 w 3118060"/>
              <a:gd name="connsiteY33" fmla="*/ 87842 h 5407996"/>
              <a:gd name="connsiteX34" fmla="*/ 1210657 w 3118060"/>
              <a:gd name="connsiteY34" fmla="*/ 152497 h 5407996"/>
              <a:gd name="connsiteX35" fmla="*/ 1330730 w 3118060"/>
              <a:gd name="connsiteY35" fmla="*/ 318751 h 5407996"/>
              <a:gd name="connsiteX36" fmla="*/ 1275312 w 3118060"/>
              <a:gd name="connsiteY36" fmla="*/ 346461 h 5407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118060" h="5407996">
                <a:moveTo>
                  <a:pt x="1275312" y="346461"/>
                </a:moveTo>
                <a:cubicBezTo>
                  <a:pt x="1089046" y="414194"/>
                  <a:pt x="353215" y="460375"/>
                  <a:pt x="213130" y="725151"/>
                </a:cubicBezTo>
                <a:cubicBezTo>
                  <a:pt x="73045" y="989927"/>
                  <a:pt x="470209" y="1562582"/>
                  <a:pt x="434803" y="1935115"/>
                </a:cubicBezTo>
                <a:cubicBezTo>
                  <a:pt x="399397" y="2307648"/>
                  <a:pt x="-19318" y="2655551"/>
                  <a:pt x="694" y="2960351"/>
                </a:cubicBezTo>
                <a:cubicBezTo>
                  <a:pt x="20706" y="3265151"/>
                  <a:pt x="484063" y="3563794"/>
                  <a:pt x="554875" y="3763915"/>
                </a:cubicBezTo>
                <a:cubicBezTo>
                  <a:pt x="625687" y="3964036"/>
                  <a:pt x="419408" y="4047164"/>
                  <a:pt x="425566" y="4161079"/>
                </a:cubicBezTo>
                <a:cubicBezTo>
                  <a:pt x="431724" y="4274994"/>
                  <a:pt x="607215" y="4364279"/>
                  <a:pt x="591821" y="4447406"/>
                </a:cubicBezTo>
                <a:cubicBezTo>
                  <a:pt x="576427" y="4530533"/>
                  <a:pt x="417870" y="4555163"/>
                  <a:pt x="333203" y="4659842"/>
                </a:cubicBezTo>
                <a:cubicBezTo>
                  <a:pt x="248536" y="4764521"/>
                  <a:pt x="80742" y="4963103"/>
                  <a:pt x="83821" y="5075479"/>
                </a:cubicBezTo>
                <a:cubicBezTo>
                  <a:pt x="86900" y="5187855"/>
                  <a:pt x="260851" y="5292533"/>
                  <a:pt x="351675" y="5334097"/>
                </a:cubicBezTo>
                <a:cubicBezTo>
                  <a:pt x="442499" y="5375661"/>
                  <a:pt x="559493" y="5351031"/>
                  <a:pt x="628766" y="5324861"/>
                </a:cubicBezTo>
                <a:cubicBezTo>
                  <a:pt x="698039" y="5298691"/>
                  <a:pt x="654936" y="5163225"/>
                  <a:pt x="767312" y="5177079"/>
                </a:cubicBezTo>
                <a:cubicBezTo>
                  <a:pt x="879688" y="5190933"/>
                  <a:pt x="1167554" y="5409528"/>
                  <a:pt x="1303021" y="5407988"/>
                </a:cubicBezTo>
                <a:cubicBezTo>
                  <a:pt x="1438488" y="5406449"/>
                  <a:pt x="1493906" y="5203248"/>
                  <a:pt x="1580112" y="5167842"/>
                </a:cubicBezTo>
                <a:cubicBezTo>
                  <a:pt x="1666318" y="5132436"/>
                  <a:pt x="1726354" y="5172460"/>
                  <a:pt x="1820257" y="5195551"/>
                </a:cubicBezTo>
                <a:cubicBezTo>
                  <a:pt x="1914160" y="5218642"/>
                  <a:pt x="2066560" y="5324861"/>
                  <a:pt x="2143530" y="5306388"/>
                </a:cubicBezTo>
                <a:cubicBezTo>
                  <a:pt x="2220500" y="5287915"/>
                  <a:pt x="2175857" y="5186315"/>
                  <a:pt x="2282075" y="5084715"/>
                </a:cubicBezTo>
                <a:cubicBezTo>
                  <a:pt x="2388293" y="4983115"/>
                  <a:pt x="2665384" y="4859964"/>
                  <a:pt x="2780839" y="4696788"/>
                </a:cubicBezTo>
                <a:cubicBezTo>
                  <a:pt x="2896294" y="4533612"/>
                  <a:pt x="2920924" y="4279612"/>
                  <a:pt x="2974803" y="4105661"/>
                </a:cubicBezTo>
                <a:cubicBezTo>
                  <a:pt x="3028682" y="3931710"/>
                  <a:pt x="3161070" y="3797782"/>
                  <a:pt x="3104112" y="3653079"/>
                </a:cubicBezTo>
                <a:cubicBezTo>
                  <a:pt x="3047154" y="3508376"/>
                  <a:pt x="2711566" y="3375987"/>
                  <a:pt x="2633057" y="3237442"/>
                </a:cubicBezTo>
                <a:cubicBezTo>
                  <a:pt x="2554548" y="3098897"/>
                  <a:pt x="2634596" y="2951115"/>
                  <a:pt x="2633057" y="2821806"/>
                </a:cubicBezTo>
                <a:cubicBezTo>
                  <a:pt x="2631518" y="2692497"/>
                  <a:pt x="2646912" y="2567806"/>
                  <a:pt x="2623821" y="2461588"/>
                </a:cubicBezTo>
                <a:cubicBezTo>
                  <a:pt x="2600730" y="2355370"/>
                  <a:pt x="2511445" y="2264545"/>
                  <a:pt x="2494512" y="2184497"/>
                </a:cubicBezTo>
                <a:cubicBezTo>
                  <a:pt x="2477579" y="2104449"/>
                  <a:pt x="2439094" y="2175261"/>
                  <a:pt x="2522221" y="1981297"/>
                </a:cubicBezTo>
                <a:cubicBezTo>
                  <a:pt x="2605348" y="1787333"/>
                  <a:pt x="2977881" y="1331673"/>
                  <a:pt x="2993275" y="1020715"/>
                </a:cubicBezTo>
                <a:cubicBezTo>
                  <a:pt x="3008669" y="709757"/>
                  <a:pt x="2711566" y="281805"/>
                  <a:pt x="2614584" y="115551"/>
                </a:cubicBezTo>
                <a:cubicBezTo>
                  <a:pt x="2517602" y="-50703"/>
                  <a:pt x="2466802" y="6255"/>
                  <a:pt x="2411384" y="23188"/>
                </a:cubicBezTo>
                <a:cubicBezTo>
                  <a:pt x="2355966" y="40121"/>
                  <a:pt x="2305166" y="140181"/>
                  <a:pt x="2282075" y="217151"/>
                </a:cubicBezTo>
                <a:cubicBezTo>
                  <a:pt x="2258984" y="294121"/>
                  <a:pt x="2339033" y="464994"/>
                  <a:pt x="2272839" y="485006"/>
                </a:cubicBezTo>
                <a:cubicBezTo>
                  <a:pt x="2206645" y="505018"/>
                  <a:pt x="1974197" y="384945"/>
                  <a:pt x="1884912" y="337224"/>
                </a:cubicBezTo>
                <a:cubicBezTo>
                  <a:pt x="1795627" y="289503"/>
                  <a:pt x="1798706" y="240243"/>
                  <a:pt x="1737130" y="198679"/>
                </a:cubicBezTo>
                <a:cubicBezTo>
                  <a:pt x="1675554" y="157115"/>
                  <a:pt x="1592427" y="106315"/>
                  <a:pt x="1515457" y="87842"/>
                </a:cubicBezTo>
                <a:cubicBezTo>
                  <a:pt x="1438487" y="69369"/>
                  <a:pt x="1326112" y="77066"/>
                  <a:pt x="1275312" y="87842"/>
                </a:cubicBezTo>
                <a:cubicBezTo>
                  <a:pt x="1224512" y="98618"/>
                  <a:pt x="1201421" y="114012"/>
                  <a:pt x="1210657" y="152497"/>
                </a:cubicBezTo>
                <a:cubicBezTo>
                  <a:pt x="1219893" y="190982"/>
                  <a:pt x="1313797" y="284884"/>
                  <a:pt x="1330730" y="318751"/>
                </a:cubicBezTo>
                <a:cubicBezTo>
                  <a:pt x="1347663" y="352618"/>
                  <a:pt x="1461578" y="278728"/>
                  <a:pt x="1275312" y="346461"/>
                </a:cubicBezTo>
                <a:close/>
              </a:path>
            </a:pathLst>
          </a:custGeom>
          <a:solidFill>
            <a:srgbClr val="EAF2FA"/>
          </a:solidFill>
          <a:ln w="12700" cap="flat" cmpd="sng" algn="ctr">
            <a:solidFill>
              <a:srgbClr val="5B9BD5">
                <a:shade val="50000"/>
              </a:srgb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pic>
        <p:nvPicPr>
          <p:cNvPr id="254" name="Picture 253"/>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9620848" y="3381736"/>
            <a:ext cx="105488" cy="64247"/>
          </a:xfrm>
          <a:prstGeom prst="rect">
            <a:avLst/>
          </a:prstGeom>
          <a:ln w="6350">
            <a:solidFill>
              <a:sysClr val="windowText" lastClr="000000">
                <a:lumMod val="50000"/>
                <a:lumOff val="50000"/>
              </a:sysClr>
            </a:solidFill>
          </a:ln>
        </p:spPr>
      </p:pic>
      <p:sp>
        <p:nvSpPr>
          <p:cNvPr id="255" name="Oval 254"/>
          <p:cNvSpPr/>
          <p:nvPr/>
        </p:nvSpPr>
        <p:spPr>
          <a:xfrm>
            <a:off x="9624196" y="3490372"/>
            <a:ext cx="34280" cy="43869"/>
          </a:xfrm>
          <a:prstGeom prst="ellipse">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sp>
        <p:nvSpPr>
          <p:cNvPr id="256" name="Freeform 255"/>
          <p:cNvSpPr/>
          <p:nvPr/>
        </p:nvSpPr>
        <p:spPr>
          <a:xfrm>
            <a:off x="9592026" y="3006899"/>
            <a:ext cx="132898" cy="149370"/>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ysClr val="windowText" lastClr="000000">
              <a:lumMod val="50000"/>
              <a:lumOff val="50000"/>
            </a:sysClr>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sp>
        <p:nvSpPr>
          <p:cNvPr id="257" name="Oval 256"/>
          <p:cNvSpPr/>
          <p:nvPr/>
        </p:nvSpPr>
        <p:spPr>
          <a:xfrm>
            <a:off x="9603044" y="3013941"/>
            <a:ext cx="107901" cy="29696"/>
          </a:xfrm>
          <a:prstGeom prst="ellipse">
            <a:avLst/>
          </a:prstGeom>
          <a:solidFill>
            <a:sysClr val="window" lastClr="FFFFFF"/>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sp>
        <p:nvSpPr>
          <p:cNvPr id="286" name="Rectangle 285"/>
          <p:cNvSpPr/>
          <p:nvPr/>
        </p:nvSpPr>
        <p:spPr>
          <a:xfrm>
            <a:off x="8776386" y="3654172"/>
            <a:ext cx="856571" cy="230791"/>
          </a:xfrm>
          <a:prstGeom prst="rect">
            <a:avLst/>
          </a:prstGeom>
          <a:noFill/>
          <a:ln w="12700" cap="flat" cmpd="sng" algn="ctr">
            <a:solidFill>
              <a:sysClr val="window" lastClr="FFFFFF">
                <a:lumMod val="50000"/>
              </a:sysClr>
            </a:solidFill>
            <a:prstDash val="solid"/>
            <a:miter lim="800000"/>
          </a:ln>
          <a:effectLst/>
        </p:spPr>
        <p:txBody>
          <a:bodyPr rtlCol="0" anchor="ctr"/>
          <a:lstStyle/>
          <a:p>
            <a:pPr algn="ctr" defTabSz="685537">
              <a:defRPr/>
            </a:pPr>
            <a:r>
              <a:rPr lang="en-US" sz="1050" kern="0" dirty="0">
                <a:solidFill>
                  <a:prstClr val="black">
                    <a:lumMod val="50000"/>
                    <a:lumOff val="50000"/>
                  </a:prstClr>
                </a:solidFill>
                <a:latin typeface="Calibri" panose="020F0502020204030204"/>
                <a:ea typeface="MS PGothic" charset="0"/>
              </a:rPr>
              <a:t>Dashboards</a:t>
            </a:r>
            <a:endParaRPr lang="en-US" sz="600" kern="0" dirty="0">
              <a:solidFill>
                <a:prstClr val="black">
                  <a:lumMod val="50000"/>
                  <a:lumOff val="50000"/>
                </a:prstClr>
              </a:solidFill>
              <a:latin typeface="Calibri" panose="020F0502020204030204"/>
              <a:ea typeface="MS PGothic" charset="0"/>
            </a:endParaRPr>
          </a:p>
        </p:txBody>
      </p:sp>
      <p:sp>
        <p:nvSpPr>
          <p:cNvPr id="287" name="Rectangle 286"/>
          <p:cNvSpPr/>
          <p:nvPr/>
        </p:nvSpPr>
        <p:spPr>
          <a:xfrm>
            <a:off x="8770576" y="3982583"/>
            <a:ext cx="856571" cy="230791"/>
          </a:xfrm>
          <a:prstGeom prst="rect">
            <a:avLst/>
          </a:prstGeom>
          <a:noFill/>
          <a:ln w="12700" cap="flat" cmpd="sng" algn="ctr">
            <a:solidFill>
              <a:sysClr val="window" lastClr="FFFFFF">
                <a:lumMod val="50000"/>
              </a:sysClr>
            </a:solidFill>
            <a:prstDash val="solid"/>
            <a:miter lim="800000"/>
          </a:ln>
          <a:effectLst/>
        </p:spPr>
        <p:txBody>
          <a:bodyPr rtlCol="0" anchor="ctr"/>
          <a:lstStyle/>
          <a:p>
            <a:pPr algn="ctr" defTabSz="685537">
              <a:defRPr/>
            </a:pPr>
            <a:r>
              <a:rPr lang="en-US" sz="1050" kern="0" dirty="0">
                <a:solidFill>
                  <a:prstClr val="black">
                    <a:lumMod val="50000"/>
                    <a:lumOff val="50000"/>
                  </a:prstClr>
                </a:solidFill>
                <a:latin typeface="Calibri" panose="020F0502020204030204"/>
                <a:ea typeface="MS PGothic" charset="0"/>
              </a:rPr>
              <a:t>Apps</a:t>
            </a:r>
            <a:endParaRPr lang="en-US" sz="600" kern="0" dirty="0">
              <a:solidFill>
                <a:prstClr val="black">
                  <a:lumMod val="50000"/>
                  <a:lumOff val="50000"/>
                </a:prstClr>
              </a:solidFill>
              <a:latin typeface="Calibri" panose="020F0502020204030204"/>
              <a:ea typeface="MS PGothic" charset="0"/>
            </a:endParaRPr>
          </a:p>
        </p:txBody>
      </p:sp>
    </p:spTree>
    <p:extLst>
      <p:ext uri="{BB962C8B-B14F-4D97-AF65-F5344CB8AC3E}">
        <p14:creationId xmlns:p14="http://schemas.microsoft.com/office/powerpoint/2010/main" val="2672985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MT_TILE" val="YES"/>
</p:tagLst>
</file>

<file path=ppt/tags/tag10.xml><?xml version="1.0" encoding="utf-8"?>
<p:tagLst xmlns:a="http://schemas.openxmlformats.org/drawingml/2006/main" xmlns:r="http://schemas.openxmlformats.org/officeDocument/2006/relationships" xmlns:p="http://schemas.openxmlformats.org/presentationml/2006/main">
  <p:tag name="MT_TILE" val="YES"/>
</p:tagLst>
</file>

<file path=ppt/tags/tag11.xml><?xml version="1.0" encoding="utf-8"?>
<p:tagLst xmlns:a="http://schemas.openxmlformats.org/drawingml/2006/main" xmlns:r="http://schemas.openxmlformats.org/officeDocument/2006/relationships" xmlns:p="http://schemas.openxmlformats.org/presentationml/2006/main">
  <p:tag name="MT_TILE" val="YES"/>
</p:tagLst>
</file>

<file path=ppt/tags/tag12.xml><?xml version="1.0" encoding="utf-8"?>
<p:tagLst xmlns:a="http://schemas.openxmlformats.org/drawingml/2006/main" xmlns:r="http://schemas.openxmlformats.org/officeDocument/2006/relationships" xmlns:p="http://schemas.openxmlformats.org/presentationml/2006/main">
  <p:tag name="MT_TILE" val="YES"/>
</p:tagLst>
</file>

<file path=ppt/tags/tag13.xml><?xml version="1.0" encoding="utf-8"?>
<p:tagLst xmlns:a="http://schemas.openxmlformats.org/drawingml/2006/main" xmlns:r="http://schemas.openxmlformats.org/officeDocument/2006/relationships" xmlns:p="http://schemas.openxmlformats.org/presentationml/2006/main">
  <p:tag name="MT_TILE" val="YES"/>
</p:tagLst>
</file>

<file path=ppt/tags/tag14.xml><?xml version="1.0" encoding="utf-8"?>
<p:tagLst xmlns:a="http://schemas.openxmlformats.org/drawingml/2006/main" xmlns:r="http://schemas.openxmlformats.org/officeDocument/2006/relationships" xmlns:p="http://schemas.openxmlformats.org/presentationml/2006/main">
  <p:tag name="MT_TILE" val="YES"/>
</p:tagLst>
</file>

<file path=ppt/tags/tag15.xml><?xml version="1.0" encoding="utf-8"?>
<p:tagLst xmlns:a="http://schemas.openxmlformats.org/drawingml/2006/main" xmlns:r="http://schemas.openxmlformats.org/officeDocument/2006/relationships" xmlns:p="http://schemas.openxmlformats.org/presentationml/2006/main">
  <p:tag name="MT_TILE" val="YES"/>
</p:tagLst>
</file>

<file path=ppt/tags/tag16.xml><?xml version="1.0" encoding="utf-8"?>
<p:tagLst xmlns:a="http://schemas.openxmlformats.org/drawingml/2006/main" xmlns:r="http://schemas.openxmlformats.org/officeDocument/2006/relationships" xmlns:p="http://schemas.openxmlformats.org/presentationml/2006/main">
  <p:tag name="MT_TILE" val="YES"/>
</p:tagLst>
</file>

<file path=ppt/tags/tag2.xml><?xml version="1.0" encoding="utf-8"?>
<p:tagLst xmlns:a="http://schemas.openxmlformats.org/drawingml/2006/main" xmlns:r="http://schemas.openxmlformats.org/officeDocument/2006/relationships" xmlns:p="http://schemas.openxmlformats.org/presentationml/2006/main">
  <p:tag name="MT_TILE" val="YES"/>
</p:tagLst>
</file>

<file path=ppt/tags/tag3.xml><?xml version="1.0" encoding="utf-8"?>
<p:tagLst xmlns:a="http://schemas.openxmlformats.org/drawingml/2006/main" xmlns:r="http://schemas.openxmlformats.org/officeDocument/2006/relationships" xmlns:p="http://schemas.openxmlformats.org/presentationml/2006/main">
  <p:tag name="MT_TILE" val="YES"/>
</p:tagLst>
</file>

<file path=ppt/tags/tag4.xml><?xml version="1.0" encoding="utf-8"?>
<p:tagLst xmlns:a="http://schemas.openxmlformats.org/drawingml/2006/main" xmlns:r="http://schemas.openxmlformats.org/officeDocument/2006/relationships" xmlns:p="http://schemas.openxmlformats.org/presentationml/2006/main">
  <p:tag name="MT_TILE" val="YES"/>
</p:tagLst>
</file>

<file path=ppt/tags/tag5.xml><?xml version="1.0" encoding="utf-8"?>
<p:tagLst xmlns:a="http://schemas.openxmlformats.org/drawingml/2006/main" xmlns:r="http://schemas.openxmlformats.org/officeDocument/2006/relationships" xmlns:p="http://schemas.openxmlformats.org/presentationml/2006/main">
  <p:tag name="MT_TILE" val="YES"/>
</p:tagLst>
</file>

<file path=ppt/tags/tag6.xml><?xml version="1.0" encoding="utf-8"?>
<p:tagLst xmlns:a="http://schemas.openxmlformats.org/drawingml/2006/main" xmlns:r="http://schemas.openxmlformats.org/officeDocument/2006/relationships" xmlns:p="http://schemas.openxmlformats.org/presentationml/2006/main">
  <p:tag name="MT_TILE" val="YES"/>
</p:tagLst>
</file>

<file path=ppt/tags/tag7.xml><?xml version="1.0" encoding="utf-8"?>
<p:tagLst xmlns:a="http://schemas.openxmlformats.org/drawingml/2006/main" xmlns:r="http://schemas.openxmlformats.org/officeDocument/2006/relationships" xmlns:p="http://schemas.openxmlformats.org/presentationml/2006/main">
  <p:tag name="MT_TILE" val="YES"/>
</p:tagLst>
</file>

<file path=ppt/tags/tag8.xml><?xml version="1.0" encoding="utf-8"?>
<p:tagLst xmlns:a="http://schemas.openxmlformats.org/drawingml/2006/main" xmlns:r="http://schemas.openxmlformats.org/officeDocument/2006/relationships" xmlns:p="http://schemas.openxmlformats.org/presentationml/2006/main">
  <p:tag name="MT_TILE" val="YES"/>
</p:tagLst>
</file>

<file path=ppt/tags/tag9.xml><?xml version="1.0" encoding="utf-8"?>
<p:tagLst xmlns:a="http://schemas.openxmlformats.org/drawingml/2006/main" xmlns:r="http://schemas.openxmlformats.org/officeDocument/2006/relationships" xmlns:p="http://schemas.openxmlformats.org/presentationml/2006/main">
  <p:tag name="MT_TILE" val="YES"/>
</p:tagLst>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3377</Words>
  <Application>Microsoft Macintosh PowerPoint</Application>
  <PresentationFormat>Widescreen</PresentationFormat>
  <Paragraphs>541</Paragraphs>
  <Slides>81</Slides>
  <Notes>22</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81</vt:i4>
      </vt:variant>
    </vt:vector>
  </HeadingPairs>
  <TitlesOfParts>
    <vt:vector size="96" baseType="lpstr">
      <vt:lpstr>Arial</vt:lpstr>
      <vt:lpstr>Calibri</vt:lpstr>
      <vt:lpstr>Calibri Light</vt:lpstr>
      <vt:lpstr>Courier New</vt:lpstr>
      <vt:lpstr>Impact</vt:lpstr>
      <vt:lpstr>Lato</vt:lpstr>
      <vt:lpstr>Segoe Light</vt:lpstr>
      <vt:lpstr>Segoe Semibold</vt:lpstr>
      <vt:lpstr>Segoe UI</vt:lpstr>
      <vt:lpstr>Segoe UI Light</vt:lpstr>
      <vt:lpstr>Segoe UI Semibold</vt:lpstr>
      <vt:lpstr>segoe-ui_normal</vt:lpstr>
      <vt:lpstr>segoe-ui_semibold</vt:lpstr>
      <vt:lpstr>Verdana</vt:lpstr>
      <vt:lpstr>Office Theme</vt:lpstr>
      <vt:lpstr>Azure Data Lake &amp; Factory  Technical Deep Dive –Day 3 </vt:lpstr>
      <vt:lpstr>PowerPoint Presentation</vt:lpstr>
      <vt:lpstr>What we can learn together ?? </vt:lpstr>
      <vt:lpstr>Being More Specific</vt:lpstr>
      <vt:lpstr>Questionnaire </vt:lpstr>
      <vt:lpstr>Expected Outcome!</vt:lpstr>
      <vt:lpstr>Time to adapt is shrinking</vt:lpstr>
      <vt:lpstr>Approach of Data is Changing !!!</vt:lpstr>
      <vt:lpstr>Evolving Approaches to Analytics EDWs to Data Lakes</vt:lpstr>
      <vt:lpstr>Evolving Approaches to Analytics EDWs to Data Lakes</vt:lpstr>
      <vt:lpstr>Evolving Approaches to Analytics EDWs to Data Lakes</vt:lpstr>
      <vt:lpstr>Evolving Approaches to Analytics EDWs to Data Lakes</vt:lpstr>
      <vt:lpstr>PowerPoint Presentation</vt:lpstr>
      <vt:lpstr>The 3 Azure Big Data Services</vt:lpstr>
      <vt:lpstr>The Intelligent Lake</vt:lpstr>
      <vt:lpstr>Azure Data Lake Storage Gen 1</vt:lpstr>
      <vt:lpstr>ADLS Gen1 + BLOB = ADLS Gen 2</vt:lpstr>
      <vt:lpstr>ADLS Gen1 + BLOB = ADLS Gen2</vt:lpstr>
      <vt:lpstr>Azure Data Lake Use Cases</vt:lpstr>
      <vt:lpstr>Data Lake Analytics Scenario</vt:lpstr>
      <vt:lpstr>Retail Scenario Implementation</vt:lpstr>
      <vt:lpstr>Best Practices – Modern Data Warehouse</vt:lpstr>
      <vt:lpstr>Advanced Analytics Approach</vt:lpstr>
      <vt:lpstr>Azure Data Lake Store</vt:lpstr>
      <vt:lpstr>Introducing Azure Data Lake Store</vt:lpstr>
      <vt:lpstr>The Data Lake Approach</vt:lpstr>
      <vt:lpstr>Unlimited storage</vt:lpstr>
      <vt:lpstr>ADL VS SQL DB</vt:lpstr>
      <vt:lpstr>Security Considerations</vt:lpstr>
      <vt:lpstr>Data Protection</vt:lpstr>
      <vt:lpstr>Understand storage account keys</vt:lpstr>
      <vt:lpstr>Understand shared access signatures</vt:lpstr>
      <vt:lpstr>Control network access to your storage account</vt:lpstr>
      <vt:lpstr>Understand Advanced Threat Protection for Azure Storage </vt:lpstr>
      <vt:lpstr>Data Factory</vt:lpstr>
      <vt:lpstr>PowerPoint Presentation</vt:lpstr>
      <vt:lpstr>PowerPoint Presentation</vt:lpstr>
      <vt:lpstr>PowerPoint Presentation</vt:lpstr>
      <vt:lpstr>Data Sources Usage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2. Create the Data Factory</vt:lpstr>
      <vt:lpstr>PowerPoint Presentation</vt:lpstr>
      <vt:lpstr>PowerPoint Presentation</vt:lpstr>
      <vt:lpstr>PowerPoint Presentation</vt:lpstr>
      <vt:lpstr>PowerPoint Presentation</vt:lpstr>
      <vt:lpstr>ADF V2</vt:lpstr>
      <vt:lpstr>Concepts</vt:lpstr>
      <vt:lpstr> Expressions &amp; Parameters </vt:lpstr>
      <vt:lpstr>System variables</vt:lpstr>
      <vt:lpstr>Trigger</vt:lpstr>
      <vt:lpstr>Type of triggers</vt:lpstr>
      <vt:lpstr>Schedule trigger</vt:lpstr>
      <vt:lpstr>Tumbling window trigger</vt:lpstr>
      <vt:lpstr>Control flow</vt:lpstr>
      <vt:lpstr>Control flow</vt:lpstr>
      <vt:lpstr> Branching </vt:lpstr>
      <vt:lpstr>Hands on Usecase </vt:lpstr>
      <vt:lpstr>Build 2019</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Future is most promising for ADF </vt:lpstr>
      <vt:lpstr>Thank you !!!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Data Lake &amp; Factory  Technical Deep Dive –Day 3 </dc:title>
  <dc:creator>Sashank Pappu</dc:creator>
  <cp:lastModifiedBy>Sashank Pappu</cp:lastModifiedBy>
  <cp:revision>2</cp:revision>
  <dcterms:created xsi:type="dcterms:W3CDTF">2019-06-10T06:26:49Z</dcterms:created>
  <dcterms:modified xsi:type="dcterms:W3CDTF">2019-06-10T06:27:05Z</dcterms:modified>
</cp:coreProperties>
</file>